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6" r:id="rId3"/>
    <p:sldId id="257" r:id="rId4"/>
    <p:sldId id="32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5" r:id="rId15"/>
    <p:sldId id="267" r:id="rId16"/>
    <p:sldId id="295" r:id="rId17"/>
    <p:sldId id="293" r:id="rId18"/>
    <p:sldId id="294" r:id="rId19"/>
    <p:sldId id="296" r:id="rId20"/>
    <p:sldId id="268" r:id="rId21"/>
    <p:sldId id="269" r:id="rId22"/>
    <p:sldId id="270" r:id="rId23"/>
    <p:sldId id="271" r:id="rId24"/>
    <p:sldId id="272" r:id="rId25"/>
    <p:sldId id="273" r:id="rId26"/>
    <p:sldId id="290" r:id="rId27"/>
    <p:sldId id="291" r:id="rId28"/>
    <p:sldId id="292" r:id="rId29"/>
    <p:sldId id="274" r:id="rId30"/>
    <p:sldId id="276" r:id="rId31"/>
    <p:sldId id="297" r:id="rId32"/>
    <p:sldId id="300" r:id="rId33"/>
    <p:sldId id="278" r:id="rId34"/>
    <p:sldId id="277" r:id="rId35"/>
    <p:sldId id="298" r:id="rId36"/>
    <p:sldId id="299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17" autoAdjust="0"/>
  </p:normalViewPr>
  <p:slideViewPr>
    <p:cSldViewPr>
      <p:cViewPr varScale="1">
        <p:scale>
          <a:sx n="72" d="100"/>
          <a:sy n="72" d="100"/>
        </p:scale>
        <p:origin x="169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590A8-07C1-4FBA-92AB-4DD1A0640C4E}" type="datetimeFigureOut">
              <a:rPr lang="tr-TR" smtClean="0"/>
              <a:pPr/>
              <a:t>29.07.2019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BC753-03F7-4F58-8F16-0FE4987607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78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BC753-03F7-4F58-8F16-0FE49876075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70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BC753-03F7-4F58-8F16-0FE498760752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30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BC753-03F7-4F58-8F16-0FE498760752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13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BC753-03F7-4F58-8F16-0FE498760752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60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700-F379-4766-9020-86D527525762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E626-CC4B-447D-9343-8C0386D1F239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1663-BFF6-44E7-BBF1-333BD03D2317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D44D-4313-4F82-A0AD-40B36B485F6F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130C-7B79-4868-8C71-E0C614B8A0F1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5234-8430-4CDA-9839-8F66CFB28586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52D6-0127-4BB8-BDA1-81987586D617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4546-AB13-43E4-ADDE-8BB6C275B56E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F0DA-7DA6-4A25-ADA0-806E80C1A087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4779-6794-4185-B048-F59C56304490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5205-9FF8-487B-8D37-68F691AD76C4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B1E0-91DE-4938-B214-21BB8644A8BC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caozkan@sabanciuniv.edu" TargetMode="External"/><Relationship Id="rId2" Type="http://schemas.openxmlformats.org/officeDocument/2006/relationships/hyperlink" Target="mailto:erkays@sabanciuniv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eynepberksoz@sabanciuniv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ython.org/ftp/python/2.7.10/python-2.7.10-macosx10.6.pkg" TargetMode="External"/><Relationship Id="rId3" Type="http://schemas.openxmlformats.org/officeDocument/2006/relationships/hyperlink" Target="https://www.python.org/ftp/python/3.7.0/python-3.7.0-amd64.exe" TargetMode="External"/><Relationship Id="rId7" Type="http://schemas.openxmlformats.org/officeDocument/2006/relationships/hyperlink" Target="https://www.python.org/ftp/python/3.7.0/python-3.7.0-macosx10.9.pkg" TargetMode="External"/><Relationship Id="rId2" Type="http://schemas.openxmlformats.org/officeDocument/2006/relationships/hyperlink" Target="https://www.python.org/downloads/release/python-36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ython.org/ftp/python/2.7.10/python-2.7.10-macosx10.5.pkg" TargetMode="External"/><Relationship Id="rId5" Type="http://schemas.openxmlformats.org/officeDocument/2006/relationships/hyperlink" Target="https://www.python.org/ftp/python/3.7.0/python-3.7.0.exe" TargetMode="External"/><Relationship Id="rId4" Type="http://schemas.openxmlformats.org/officeDocument/2006/relationships/hyperlink" Target="https://www.python.org/ftp/python/2.7.10/python-2.7.10.msi" TargetMode="External"/><Relationship Id="rId9" Type="http://schemas.openxmlformats.org/officeDocument/2006/relationships/hyperlink" Target="https://www.python.org/ftp/python/3.7.0/python-3.7.0-macosx10.6.pk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sabanciuniv.edu/erkays/lyo201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classes\lise_yaz_okulu\2019\ders_1\Code%20T&#252;rk&#231;e%20Seslendirmeli.mp4" TargetMode="External"/><Relationship Id="rId1" Type="http://schemas.microsoft.com/office/2007/relationships/media" Target="file:///D:\classes\lise_yaz_okulu\2019\ders_1\Code%20T&#252;rk&#231;e%20Seslendirmeli.mp4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tr-TR" dirty="0"/>
              <a:t>Bilgisayar Programlamasına ve Veri Analizine Giriş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0988"/>
            <a:ext cx="6400800" cy="2484276"/>
          </a:xfrm>
        </p:spPr>
        <p:txBody>
          <a:bodyPr>
            <a:normAutofit/>
          </a:bodyPr>
          <a:lstStyle/>
          <a:p>
            <a:r>
              <a:rPr lang="tr-TR" dirty="0"/>
              <a:t>Sabancı Üniversitesi</a:t>
            </a:r>
          </a:p>
          <a:p>
            <a:r>
              <a:rPr lang="tr-TR" dirty="0" smtClean="0"/>
              <a:t>2019</a:t>
            </a:r>
            <a:endParaRPr lang="tr-TR" dirty="0" smtClean="0"/>
          </a:p>
          <a:p>
            <a:r>
              <a:rPr lang="tr-TR" dirty="0" smtClean="0"/>
              <a:t>1. ders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7E5A-52C4-41A8-AA64-66BD8FDF62BA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 Cihazları</a:t>
            </a:r>
          </a:p>
        </p:txBody>
      </p:sp>
      <p:pic>
        <p:nvPicPr>
          <p:cNvPr id="4" name="Content Placeholder 3" descr="computer-mouse-clipart-computer_mou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558061" cy="2332856"/>
          </a:xfrm>
        </p:spPr>
      </p:pic>
      <p:pic>
        <p:nvPicPr>
          <p:cNvPr id="5" name="Picture 4" descr="matias-quiet-pro-keyboards-2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428347"/>
            <a:ext cx="6228184" cy="3429653"/>
          </a:xfrm>
          <a:prstGeom prst="rect">
            <a:avLst/>
          </a:prstGeom>
        </p:spPr>
      </p:pic>
      <p:pic>
        <p:nvPicPr>
          <p:cNvPr id="6" name="Picture 5" descr="joysti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12776"/>
            <a:ext cx="2686050" cy="17049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6EAD-2A1A-46F1-BDB8-FD40AD524842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Çıkış Cihazları</a:t>
            </a:r>
          </a:p>
        </p:txBody>
      </p:sp>
      <p:pic>
        <p:nvPicPr>
          <p:cNvPr id="4" name="Content Placeholder 3" descr="dell-s2240t-400x400-imadtdt9p7e9eun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6552728" cy="502921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9450-FE5D-4159-84B1-69D8839FB7F1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Bilgisayarı Programlamak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Bilgisayar aslında kendi başına bir şey yapamaz</a:t>
            </a:r>
          </a:p>
          <a:p>
            <a:r>
              <a:rPr lang="tr-TR" dirty="0"/>
              <a:t>Bu açıdan çok da akıllı değildir.</a:t>
            </a:r>
          </a:p>
          <a:p>
            <a:r>
              <a:rPr lang="tr-TR" dirty="0"/>
              <a:t>Akıllı olan biziz!</a:t>
            </a:r>
          </a:p>
          <a:p>
            <a:r>
              <a:rPr lang="tr-TR" dirty="0"/>
              <a:t>Bilgisayara yapılacak işi biz tarif ederiz, </a:t>
            </a:r>
          </a:p>
          <a:p>
            <a:pPr lvl="1"/>
            <a:r>
              <a:rPr lang="tr-TR" dirty="0"/>
              <a:t>Bilgisayar da bunu çok hızlı bir şekilde yapar</a:t>
            </a:r>
          </a:p>
          <a:p>
            <a:r>
              <a:rPr lang="tr-TR" dirty="0"/>
              <a:t>Bunun için bilgisayarın dilini konuşmamız gerekir</a:t>
            </a:r>
          </a:p>
          <a:p>
            <a:pPr lvl="1"/>
            <a:r>
              <a:rPr lang="tr-TR" dirty="0"/>
              <a:t>Bilgisayar bizim dilimizi konuşamaz!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7" name="Picture 6" descr="patrick-star-3457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916832"/>
            <a:ext cx="978793" cy="1449791"/>
          </a:xfrm>
          <a:prstGeom prst="rect">
            <a:avLst/>
          </a:prstGeom>
        </p:spPr>
      </p:pic>
      <p:pic>
        <p:nvPicPr>
          <p:cNvPr id="8" name="Picture 7" descr="img-t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420888"/>
            <a:ext cx="1728192" cy="17281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2761-3DE5-4EAC-8BB9-DE2B73E69FE0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Algoritma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92500"/>
          </a:bodyPr>
          <a:lstStyle/>
          <a:p>
            <a:r>
              <a:rPr lang="tr-TR" dirty="0"/>
              <a:t>Bilgisayara yapılacak işi nasıl tarif ederiz?</a:t>
            </a:r>
          </a:p>
          <a:p>
            <a:pPr lvl="1"/>
            <a:r>
              <a:rPr lang="tr-TR" dirty="0"/>
              <a:t>Yapılacak işin nasıl yapılacağını bilmemiz gerekir</a:t>
            </a:r>
          </a:p>
          <a:p>
            <a:r>
              <a:rPr lang="tr-TR" dirty="0"/>
              <a:t>Bunun için algoritmalar vardır</a:t>
            </a:r>
          </a:p>
          <a:p>
            <a:r>
              <a:rPr lang="tr-TR" dirty="0"/>
              <a:t>“</a:t>
            </a:r>
            <a:r>
              <a:rPr lang="tr-TR" b="1" dirty="0"/>
              <a:t>Algoritma</a:t>
            </a:r>
            <a:r>
              <a:rPr lang="tr-TR" dirty="0"/>
              <a:t>, matematikte ve bilgisayar biliminde bir işi yapmak için tanımlanan, belli bir problemi çözmek veya belirli bir amaca ulaşmak için çizilen yola algoritma denir.”</a:t>
            </a:r>
          </a:p>
          <a:p>
            <a:r>
              <a:rPr lang="tr-TR" dirty="0"/>
              <a:t>Aslında, algoritma </a:t>
            </a:r>
            <a:r>
              <a:rPr lang="tr-TR" i="1" dirty="0">
                <a:solidFill>
                  <a:srgbClr val="FF0000"/>
                </a:solidFill>
              </a:rPr>
              <a:t>bilgisayarın anlayacağı şekilde </a:t>
            </a:r>
            <a:r>
              <a:rPr lang="tr-TR" dirty="0"/>
              <a:t>bir çözüm yönteminin adım adım tarifidir.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76E4-74DD-4B0D-85E0-6E6E8DA0C0DB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764704"/>
            <a:ext cx="5122912" cy="1143000"/>
          </a:xfrm>
        </p:spPr>
        <p:txBody>
          <a:bodyPr/>
          <a:lstStyle/>
          <a:p>
            <a:pPr algn="l"/>
            <a:r>
              <a:rPr lang="tr-TR" dirty="0"/>
              <a:t>ALGORİTMA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24844"/>
            <a:ext cx="4402832" cy="4101319"/>
          </a:xfrm>
        </p:spPr>
        <p:txBody>
          <a:bodyPr>
            <a:normAutofit/>
          </a:bodyPr>
          <a:lstStyle/>
          <a:p>
            <a:r>
              <a:rPr lang="tr-TR" dirty="0"/>
              <a:t>bilgisayarın anlayacağı şekilde bir çözüm yönteminin adım adım tarifidir.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8" name="Flowchart: Process 7"/>
          <p:cNvSpPr/>
          <p:nvPr/>
        </p:nvSpPr>
        <p:spPr>
          <a:xfrm>
            <a:off x="4572000" y="908720"/>
            <a:ext cx="2016224" cy="72008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Lamba çalışmıyor</a:t>
            </a:r>
          </a:p>
        </p:txBody>
      </p:sp>
      <p:sp>
        <p:nvSpPr>
          <p:cNvPr id="9" name="Flowchart: Decision 8"/>
          <p:cNvSpPr/>
          <p:nvPr/>
        </p:nvSpPr>
        <p:spPr>
          <a:xfrm>
            <a:off x="4391980" y="2204864"/>
            <a:ext cx="2376264" cy="108012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Lambanın fişi takılı mı?</a:t>
            </a:r>
          </a:p>
        </p:txBody>
      </p:sp>
      <p:sp>
        <p:nvSpPr>
          <p:cNvPr id="10" name="Flowchart: Decision 9"/>
          <p:cNvSpPr/>
          <p:nvPr/>
        </p:nvSpPr>
        <p:spPr>
          <a:xfrm>
            <a:off x="4391980" y="3825044"/>
            <a:ext cx="2376264" cy="108012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Ampul patlak mı?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4572000" y="5481228"/>
            <a:ext cx="2016224" cy="72008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Yeni bir lamba al!</a:t>
            </a:r>
          </a:p>
        </p:txBody>
      </p: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5580112" y="1628800"/>
            <a:ext cx="0" cy="57606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13"/>
          <p:cNvSpPr/>
          <p:nvPr/>
        </p:nvSpPr>
        <p:spPr>
          <a:xfrm>
            <a:off x="7668344" y="2384884"/>
            <a:ext cx="1296144" cy="72008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Fişi tak</a:t>
            </a:r>
          </a:p>
        </p:txBody>
      </p:sp>
      <p:cxnSp>
        <p:nvCxnSpPr>
          <p:cNvPr id="16" name="Straight Arrow Connector 15"/>
          <p:cNvCxnSpPr>
            <a:stCxn id="9" idx="3"/>
            <a:endCxn id="14" idx="1"/>
          </p:cNvCxnSpPr>
          <p:nvPr/>
        </p:nvCxnSpPr>
        <p:spPr>
          <a:xfrm>
            <a:off x="6768244" y="2744924"/>
            <a:ext cx="9001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04248" y="2312876"/>
            <a:ext cx="6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Hayır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7668344" y="4005064"/>
            <a:ext cx="1296144" cy="72008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Ampulü değiştir</a:t>
            </a: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>
            <a:off x="6768244" y="4365104"/>
            <a:ext cx="9001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04248" y="3933056"/>
            <a:ext cx="58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Evet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2120" y="3356992"/>
            <a:ext cx="58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Evet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88124" y="4941168"/>
            <a:ext cx="6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Hayır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580112" y="3284984"/>
            <a:ext cx="0" cy="57606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580112" y="4905164"/>
            <a:ext cx="0" cy="57606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8E8D-D1D4-4B4E-AAAE-C34D7D7C0CFA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7" grpId="0"/>
      <p:bldP spid="19" grpId="0" animBg="1"/>
      <p:bldP spid="21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Algoritma Örneği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r>
              <a:rPr lang="tr-TR" dirty="0"/>
              <a:t>Verilen beş tane tam sayının içinden en küçüğünü bulmak istediğimizi farz edelim</a:t>
            </a:r>
          </a:p>
          <a:p>
            <a:pPr lvl="1"/>
            <a:r>
              <a:rPr lang="tr-TR" dirty="0"/>
              <a:t>{x, y, z, t, w}</a:t>
            </a:r>
          </a:p>
          <a:p>
            <a:r>
              <a:rPr lang="tr-TR" dirty="0"/>
              <a:t>Bu değişkenler her seferinde farklı değerler alabilir</a:t>
            </a:r>
          </a:p>
          <a:p>
            <a:pPr lvl="1"/>
            <a:r>
              <a:rPr lang="tr-TR" dirty="0"/>
              <a:t>{10, 5, 19, 14, 17}</a:t>
            </a:r>
          </a:p>
          <a:p>
            <a:pPr lvl="1"/>
            <a:r>
              <a:rPr lang="tr-TR" dirty="0"/>
              <a:t>{87, 45, 33, 40, 77}</a:t>
            </a:r>
          </a:p>
          <a:p>
            <a:r>
              <a:rPr lang="tr-TR" dirty="0"/>
              <a:t>Herhangi bir beş sayı için çalışan bir yöntem bulmamız gerekiyor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45F1-FE64-45BC-9EFB-879DAE778F00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75856" y="1417638"/>
            <a:ext cx="5724128" cy="48916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En Küçük Sayıyı Bulma Algoritması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600200"/>
            <a:ext cx="3214700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/>
              <a:t>10 , 5 , 19 ,  2  , 17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885768" y="1646220"/>
            <a:ext cx="20418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69976" y="1643559"/>
            <a:ext cx="487817" cy="4347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35648" y="2330296"/>
            <a:ext cx="407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1. adım: </a:t>
            </a:r>
            <a:r>
              <a:rPr lang="tr-TR" dirty="0"/>
              <a:t>	İlk sayıyı mavi kutunun içine yaz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35648" y="2826124"/>
            <a:ext cx="5238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2. adım: </a:t>
            </a:r>
            <a:r>
              <a:rPr lang="tr-TR" dirty="0"/>
              <a:t>	İkinci sayı ile mavi kutudaki sayıyı karşılaştır, </a:t>
            </a:r>
          </a:p>
          <a:p>
            <a:r>
              <a:rPr lang="tr-TR" dirty="0"/>
              <a:t>	küçük olanını mavi kutuya yaz.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35648" y="3560731"/>
            <a:ext cx="5459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3. adım: </a:t>
            </a:r>
            <a:r>
              <a:rPr lang="tr-TR" dirty="0"/>
              <a:t>	Üçüncü sayı ile mavi kutudaki sayıyı karşılaştır, </a:t>
            </a:r>
          </a:p>
          <a:p>
            <a:r>
              <a:rPr lang="tr-TR" dirty="0"/>
              <a:t>	küçük olanını mavi kutuya yaz.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35648" y="4338761"/>
            <a:ext cx="5677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4. adım:</a:t>
            </a:r>
            <a:r>
              <a:rPr lang="tr-TR" dirty="0"/>
              <a:t>	Dördüncü sayı ile mavi kutudaki sayıyı karşılaştır, </a:t>
            </a:r>
          </a:p>
          <a:p>
            <a:r>
              <a:rPr lang="tr-TR" dirty="0"/>
              <a:t>	küçük olanını mavi kutuya yaz.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23321" y="5122464"/>
            <a:ext cx="5406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5. adım: </a:t>
            </a:r>
            <a:r>
              <a:rPr lang="tr-TR" dirty="0"/>
              <a:t>	Beşinci sayı ile mavi kutudaki sayıyı karşılaştır, </a:t>
            </a:r>
          </a:p>
          <a:p>
            <a:r>
              <a:rPr lang="tr-TR" dirty="0"/>
              <a:t>	küçük olanını mavi kutuya yaz.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19872" y="5831976"/>
            <a:ext cx="4431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6. adım: </a:t>
            </a:r>
            <a:r>
              <a:rPr lang="tr-TR" dirty="0"/>
              <a:t>	Mavi kutudaki sayı en küçük sayıdır.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8888" y="2641458"/>
            <a:ext cx="468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8888" y="2641458"/>
            <a:ext cx="468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8888" y="2641458"/>
            <a:ext cx="468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8888" y="2641458"/>
            <a:ext cx="468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898283" y="1628800"/>
            <a:ext cx="487817" cy="4347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505819" y="1628800"/>
            <a:ext cx="487817" cy="4347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5860" y="1628800"/>
            <a:ext cx="487817" cy="4347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19872" y="1520788"/>
            <a:ext cx="547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/>
              <a:t>5 SAYIDAN EN KÜÇÜĞÜNÜ BULMA ALGORİTMASI</a:t>
            </a:r>
            <a:endParaRPr lang="en-US" b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5235-F95B-4E1D-BE64-E2CC2E0361EE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87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8" grpId="0"/>
      <p:bldP spid="25" grpId="0"/>
      <p:bldP spid="27" grpId="0"/>
      <p:bldP spid="28" grpId="0"/>
      <p:bldP spid="29" grpId="0"/>
      <p:bldP spid="9" grpId="0" animBg="1"/>
      <p:bldP spid="31" grpId="0" animBg="1"/>
      <p:bldP spid="31" grpId="1" animBg="1"/>
      <p:bldP spid="41" grpId="0" animBg="1"/>
      <p:bldP spid="41" grpId="1" animBg="1"/>
      <p:bldP spid="42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Algoritma Örneği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r>
              <a:rPr lang="tr-TR" dirty="0"/>
              <a:t>Beş tane tam sayıyı büyükten küçüğe sıralamak istediğimizi farz edelim</a:t>
            </a:r>
          </a:p>
          <a:p>
            <a:pPr marL="457200" lvl="1" indent="0">
              <a:buNone/>
            </a:pPr>
            <a:r>
              <a:rPr lang="tr-TR" dirty="0"/>
              <a:t>    x, y, z, t, w</a:t>
            </a:r>
          </a:p>
          <a:p>
            <a:r>
              <a:rPr lang="tr-TR" dirty="0"/>
              <a:t>Bu değişkenler her seferinde farklı değerler alabilir</a:t>
            </a:r>
          </a:p>
          <a:p>
            <a:pPr marL="457200" lvl="1" indent="0">
              <a:buNone/>
            </a:pPr>
            <a:r>
              <a:rPr lang="tr-TR" dirty="0"/>
              <a:t>10, 5, 19, 14, 17</a:t>
            </a:r>
          </a:p>
          <a:p>
            <a:pPr marL="457200" lvl="1" indent="0">
              <a:buNone/>
            </a:pPr>
            <a:r>
              <a:rPr lang="tr-TR" dirty="0"/>
              <a:t>87, 45, 33, 40, 77</a:t>
            </a:r>
          </a:p>
          <a:p>
            <a:r>
              <a:rPr lang="tr-TR" dirty="0"/>
              <a:t>Herhangi bir beş sayı için çalışan bir yöntem bulmamız gerekiyor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06F-C780-42C6-B723-3979A1EC97D7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0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Sıralama Kontrol Algoritması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8312"/>
            <a:ext cx="3214700" cy="22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/>
              <a:t>5, 10, 14, 17, 19</a:t>
            </a:r>
          </a:p>
          <a:p>
            <a:pPr>
              <a:buNone/>
            </a:pPr>
            <a:r>
              <a:rPr lang="tr-TR" sz="2800" dirty="0"/>
              <a:t>5, 10, 14, 17, 19</a:t>
            </a:r>
          </a:p>
          <a:p>
            <a:pPr>
              <a:buNone/>
            </a:pPr>
            <a:r>
              <a:rPr lang="tr-TR" sz="2800" dirty="0"/>
              <a:t>5, 10, 14, 17, 19</a:t>
            </a:r>
          </a:p>
          <a:p>
            <a:pPr>
              <a:buNone/>
            </a:pPr>
            <a:r>
              <a:rPr lang="tr-TR" sz="2800" dirty="0"/>
              <a:t>5, 10, 14, 17, 19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503548" y="2636912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9592" y="3140968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39652" y="3645024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79712" y="4149080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9592" y="1719461"/>
            <a:ext cx="855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Verilen sayıların zaten sıralı olup olmadığını nasıl kontrol edebiliriz?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047E-BE18-4560-98AF-8F96E2DC7449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5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Sıralama Algoritması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14700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/>
              <a:t>10, 5, 19, 14, 17</a:t>
            </a:r>
          </a:p>
          <a:p>
            <a:pPr>
              <a:buNone/>
            </a:pPr>
            <a:r>
              <a:rPr lang="tr-TR" sz="2800" dirty="0"/>
              <a:t>5, 10, 19, 14, 17</a:t>
            </a:r>
          </a:p>
          <a:p>
            <a:pPr>
              <a:buNone/>
            </a:pPr>
            <a:r>
              <a:rPr lang="tr-TR" sz="2800" dirty="0"/>
              <a:t>5, 10, 19, 14, 17</a:t>
            </a:r>
          </a:p>
          <a:p>
            <a:pPr>
              <a:buNone/>
            </a:pPr>
            <a:r>
              <a:rPr lang="tr-TR" sz="2800" dirty="0"/>
              <a:t>5, 10, 14, 19, 17</a:t>
            </a:r>
            <a:endParaRPr lang="en-US" sz="2800" dirty="0"/>
          </a:p>
          <a:p>
            <a:pPr>
              <a:buNone/>
            </a:pPr>
            <a:r>
              <a:rPr lang="tr-TR" sz="2800" dirty="0"/>
              <a:t>5, 10, 14, 17, 19</a:t>
            </a:r>
          </a:p>
          <a:p>
            <a:pPr>
              <a:buNone/>
            </a:pPr>
            <a:r>
              <a:rPr lang="tr-TR" sz="2800" dirty="0"/>
              <a:t>5, 10, 14, 17, 19</a:t>
            </a:r>
          </a:p>
          <a:p>
            <a:pPr>
              <a:buNone/>
            </a:pPr>
            <a:r>
              <a:rPr lang="tr-TR" sz="2800" dirty="0"/>
              <a:t>5, 10, 14, 17, 19</a:t>
            </a:r>
            <a:endParaRPr lang="en-US" sz="2800" dirty="0"/>
          </a:p>
          <a:p>
            <a:pPr>
              <a:buNone/>
            </a:pPr>
            <a:r>
              <a:rPr lang="tr-TR" sz="2800" dirty="0"/>
              <a:t>5, 10, 14, 17, 19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503548" y="1664804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9592" y="2168860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39652" y="2672916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79712" y="3176972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7544" y="3681028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35596" y="4221088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39652" y="4725144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79712" y="5229200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968044" y="1592796"/>
            <a:ext cx="32147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87, 45, 33, 40, 77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45, 87, 33, 40, 77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45, 33, 87, 40, 77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45, 33, 40, 87, 77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45, 33, 40, 77, 87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lang="tr-TR" sz="2800" dirty="0"/>
              <a:t>33, 45, 40, 77, 87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33, 40, 45, 77, 87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33, 40, 45, 77, 87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14392" y="1657400"/>
            <a:ext cx="96176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44108" y="2161456"/>
            <a:ext cx="97210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20172" y="2665512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660232" y="3169568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78388" y="3673624"/>
            <a:ext cx="103377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508104" y="4213684"/>
            <a:ext cx="100811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4168" y="4717740"/>
            <a:ext cx="97210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624228" y="5221796"/>
            <a:ext cx="100811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2825" y="6030217"/>
            <a:ext cx="855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/>
              <a:t>Bu </a:t>
            </a:r>
            <a:r>
              <a:rPr lang="tr-TR" sz="2400" i="1" dirty="0"/>
              <a:t>Kabarcık Sıralama</a:t>
            </a:r>
            <a:r>
              <a:rPr lang="tr-TR" sz="2400" dirty="0"/>
              <a:t> (İngilizce «</a:t>
            </a:r>
            <a:r>
              <a:rPr lang="tr-TR" sz="2400" dirty="0" err="1"/>
              <a:t>Bubble</a:t>
            </a:r>
            <a:r>
              <a:rPr lang="tr-TR" sz="2400" dirty="0"/>
              <a:t> </a:t>
            </a:r>
            <a:r>
              <a:rPr lang="tr-TR" sz="2400" dirty="0" err="1"/>
              <a:t>Sort</a:t>
            </a:r>
            <a:r>
              <a:rPr lang="tr-TR" sz="2400" dirty="0"/>
              <a:t>») algoritmasıdır.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92825" y="3645024"/>
            <a:ext cx="28750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90084" y="3634123"/>
            <a:ext cx="28750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EF35-D658-4DD6-84E9-1D7728EEF5D4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24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2" grpId="0" uiExpand="1" build="p"/>
      <p:bldP spid="33" grpId="0" animBg="1"/>
      <p:bldP spid="34" grpId="0" uiExpand="1" animBg="1"/>
      <p:bldP spid="35" grpId="0" uiExpand="1" animBg="1"/>
      <p:bldP spid="36" grpId="0" uiExpand="1" animBg="1"/>
      <p:bldP spid="37" grpId="0" uiExpand="1" animBg="1"/>
      <p:bldP spid="38" grpId="0" uiExpand="1" animBg="1"/>
      <p:bldP spid="39" grpId="0" uiExpand="1" animBg="1"/>
      <p:bldP spid="40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lang="en-US" dirty="0"/>
              <a:t>Biz </a:t>
            </a:r>
            <a:r>
              <a:rPr lang="tr-TR" dirty="0"/>
              <a:t>k</a:t>
            </a:r>
            <a:r>
              <a:rPr lang="en-US" dirty="0" err="1"/>
              <a:t>imiz</a:t>
            </a:r>
            <a:r>
              <a:rPr lang="en-US" dirty="0"/>
              <a:t>?</a:t>
            </a:r>
            <a:r>
              <a:rPr lang="tr-T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0748"/>
            <a:ext cx="8229600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 smtClean="0"/>
              <a:t>Hocanız</a:t>
            </a:r>
            <a:endParaRPr lang="tr-TR" sz="2400" b="1" dirty="0"/>
          </a:p>
          <a:p>
            <a:r>
              <a:rPr lang="tr-TR" sz="2400" dirty="0" smtClean="0"/>
              <a:t>Erkay Savaş</a:t>
            </a:r>
            <a:r>
              <a:rPr lang="en-US" sz="2400" dirty="0"/>
              <a:t>		</a:t>
            </a:r>
            <a:r>
              <a:rPr lang="tr-TR" sz="2400" dirty="0" smtClean="0">
                <a:hlinkClick r:id="rId2"/>
              </a:rPr>
              <a:t>erkays</a:t>
            </a:r>
            <a:r>
              <a:rPr lang="en-US" sz="2400" dirty="0" smtClean="0">
                <a:hlinkClick r:id="rId2"/>
              </a:rPr>
              <a:t>@</a:t>
            </a:r>
            <a:r>
              <a:rPr lang="en-US" sz="2400" dirty="0" err="1" smtClean="0">
                <a:hlinkClick r:id="rId2"/>
              </a:rPr>
              <a:t>sabanciuniv.edu</a:t>
            </a:r>
            <a:endParaRPr lang="en-US" sz="2400" dirty="0"/>
          </a:p>
          <a:p>
            <a:pPr lvl="1"/>
            <a:r>
              <a:rPr lang="tr-TR" sz="2400" dirty="0"/>
              <a:t>	Ofis: FENS </a:t>
            </a:r>
            <a:r>
              <a:rPr lang="tr-TR" sz="2400" dirty="0" smtClean="0"/>
              <a:t>1098</a:t>
            </a:r>
            <a:endParaRPr lang="tr-TR" sz="2400" dirty="0"/>
          </a:p>
          <a:p>
            <a:pPr marL="0" indent="0">
              <a:buNone/>
            </a:pPr>
            <a:r>
              <a:rPr lang="tr-TR" sz="2400" b="1" dirty="0" smtClean="0"/>
              <a:t>Asistanlarınız</a:t>
            </a:r>
            <a:endParaRPr lang="tr-TR" sz="2400" dirty="0"/>
          </a:p>
          <a:p>
            <a:r>
              <a:rPr lang="tr-TR" sz="2400" dirty="0" smtClean="0"/>
              <a:t>Arca Özkan: </a:t>
            </a:r>
            <a:endParaRPr lang="tr-TR" sz="2400" dirty="0" smtClean="0"/>
          </a:p>
          <a:p>
            <a:pPr lvl="1"/>
            <a:r>
              <a:rPr lang="tr-TR" sz="2400" dirty="0" smtClean="0">
                <a:hlinkClick r:id="rId3"/>
              </a:rPr>
              <a:t>arcaozkan</a:t>
            </a:r>
            <a:r>
              <a:rPr lang="tr-TR" sz="2400" dirty="0" smtClean="0">
                <a:hlinkClick r:id="rId3"/>
              </a:rPr>
              <a:t>@sabanciuniv.edu</a:t>
            </a:r>
            <a:endParaRPr lang="tr-TR" sz="2400" dirty="0" smtClean="0"/>
          </a:p>
          <a:p>
            <a:r>
              <a:rPr lang="tr-TR" sz="2400" dirty="0" smtClean="0"/>
              <a:t>Zeynep </a:t>
            </a:r>
            <a:r>
              <a:rPr lang="tr-TR" sz="2400" dirty="0" err="1" smtClean="0"/>
              <a:t>Berksöz</a:t>
            </a:r>
            <a:endParaRPr lang="tr-TR" sz="2400" dirty="0" smtClean="0"/>
          </a:p>
          <a:p>
            <a:pPr lvl="1"/>
            <a:r>
              <a:rPr lang="tr-TR" sz="2400" dirty="0" smtClean="0">
                <a:hlinkClick r:id="rId4"/>
              </a:rPr>
              <a:t>zeynepberksoz@sabanciuniv.edu</a:t>
            </a:r>
            <a:endParaRPr lang="tr-TR" sz="2400" dirty="0" smtClean="0"/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4BAF-D779-429A-9EC2-4787D0E37DDF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Sabancı Üniversitesi Lise Yaz Okulu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</a:t>
            </a:r>
            <a:r>
              <a:rPr lang="tr-TR" dirty="0" err="1"/>
              <a:t>Python</a:t>
            </a:r>
            <a:r>
              <a:rPr lang="tr-TR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tr-TR" dirty="0"/>
              <a:t>Kullanımı kolay olmasına rağmen güçlü bir dil olması</a:t>
            </a:r>
          </a:p>
          <a:p>
            <a:r>
              <a:rPr lang="tr-TR" dirty="0"/>
              <a:t>Okunma kolaylılığı</a:t>
            </a:r>
          </a:p>
          <a:p>
            <a:r>
              <a:rPr lang="tr-TR" dirty="0"/>
              <a:t>Hem Internet yazılımlarında, hem de çevrim dışı (offline) yazılımlarda kullanılabilmesi</a:t>
            </a:r>
          </a:p>
          <a:p>
            <a:r>
              <a:rPr lang="tr-TR" dirty="0" err="1"/>
              <a:t>Python</a:t>
            </a:r>
            <a:r>
              <a:rPr lang="tr-TR" dirty="0"/>
              <a:t> kullanıcılarının birbirlerine olan modül destekleri</a:t>
            </a:r>
          </a:p>
          <a:p>
            <a:r>
              <a:rPr lang="tr-TR" dirty="0"/>
              <a:t>Yazması eğlenceli olması </a:t>
            </a:r>
            <a:r>
              <a:rPr lang="tr-TR" dirty="0">
                <a:sym typeface="Wingdings" pitchFamily="2" charset="2"/>
              </a:rPr>
              <a:t>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1207-F8EB-42F7-8731-38CCD29ED4A6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</a:t>
            </a:r>
            <a:r>
              <a:rPr lang="tr-TR" dirty="0" err="1"/>
              <a:t>Python</a:t>
            </a:r>
            <a:r>
              <a:rPr lang="tr-TR" dirty="0"/>
              <a:t>?</a:t>
            </a:r>
          </a:p>
        </p:txBody>
      </p:sp>
      <p:pic>
        <p:nvPicPr>
          <p:cNvPr id="4" name="Picture 3" descr="C:\Users\Cem\Desktop\Desktop\erkay\module1\google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736304" cy="166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Cem\Desktop\Desktop\erkay\module1\Yahoo_Logo_Pur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136007" cy="155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em\Desktop\Desktop\erkay\module1\Solid_color_You_Tub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13115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Cem\Desktop\Desktop\erkay\module1\256px-CivIVboxsh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01008"/>
            <a:ext cx="1841624" cy="26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Cem\Desktop\Desktop\erkay\module1\Battlefield2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1892529" cy="268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CF9B-1BA9-4D02-858A-B514D97FE83D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Python’u</a:t>
            </a:r>
            <a:r>
              <a:rPr lang="tr-TR" dirty="0"/>
              <a:t> Nasıl </a:t>
            </a:r>
            <a:r>
              <a:rPr lang="tr-TR" dirty="0" smtClean="0"/>
              <a:t>İndiririz ve Kurarız?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748"/>
            <a:ext cx="8229600" cy="4896544"/>
          </a:xfrm>
        </p:spPr>
        <p:txBody>
          <a:bodyPr>
            <a:noAutofit/>
          </a:bodyPr>
          <a:lstStyle/>
          <a:p>
            <a:r>
              <a:rPr lang="en-GB" sz="2300" dirty="0" smtClean="0">
                <a:hlinkClick r:id="rId2"/>
              </a:rPr>
              <a:t>https://www.python.org/downloads/release/python-366/</a:t>
            </a:r>
            <a:r>
              <a:rPr lang="tr-TR" sz="2300" dirty="0" smtClean="0"/>
              <a:t> </a:t>
            </a:r>
          </a:p>
          <a:p>
            <a:pPr lvl="1"/>
            <a:r>
              <a:rPr lang="tr-TR" sz="2300" dirty="0" smtClean="0"/>
              <a:t>Genel Sayfa</a:t>
            </a:r>
          </a:p>
          <a:p>
            <a:r>
              <a:rPr lang="en-US" sz="2300" dirty="0" smtClean="0">
                <a:hlinkClick r:id="rId3"/>
              </a:rPr>
              <a:t>Windows x86-64 executable installer</a:t>
            </a:r>
            <a:r>
              <a:rPr lang="tr-TR" sz="2300" dirty="0" smtClean="0"/>
              <a:t>     </a:t>
            </a:r>
          </a:p>
          <a:p>
            <a:pPr lvl="1"/>
            <a:r>
              <a:rPr lang="tr-TR" sz="2300" dirty="0" smtClean="0"/>
              <a:t>64bit AMD işlemciler için</a:t>
            </a:r>
            <a:endParaRPr lang="tr-TR" sz="2300" dirty="0" smtClean="0">
              <a:hlinkClick r:id="rId4"/>
            </a:endParaRPr>
          </a:p>
          <a:p>
            <a:r>
              <a:rPr lang="en-US" sz="2300" dirty="0" smtClean="0">
                <a:hlinkClick r:id="rId5"/>
              </a:rPr>
              <a:t>Windows x86 executable installer</a:t>
            </a:r>
            <a:r>
              <a:rPr lang="tr-TR" sz="2300" dirty="0" smtClean="0"/>
              <a:t>  </a:t>
            </a:r>
          </a:p>
          <a:p>
            <a:pPr lvl="1"/>
            <a:r>
              <a:rPr lang="tr-TR" sz="2300" dirty="0" smtClean="0"/>
              <a:t>Daha genel 32 ve 64 bir işlemciler için, </a:t>
            </a:r>
            <a:endParaRPr lang="tr-TR" sz="2300" dirty="0" smtClean="0">
              <a:hlinkClick r:id="rId6"/>
            </a:endParaRPr>
          </a:p>
          <a:p>
            <a:r>
              <a:rPr lang="en-US" sz="2300" dirty="0" err="1" smtClean="0">
                <a:hlinkClick r:id="rId7"/>
              </a:rPr>
              <a:t>macOS</a:t>
            </a:r>
            <a:r>
              <a:rPr lang="en-US" sz="2300" dirty="0" smtClean="0">
                <a:hlinkClick r:id="rId7"/>
              </a:rPr>
              <a:t> 64-bit installer</a:t>
            </a:r>
            <a:r>
              <a:rPr lang="tr-TR" sz="2300" dirty="0" smtClean="0"/>
              <a:t>    </a:t>
            </a:r>
          </a:p>
          <a:p>
            <a:pPr lvl="1"/>
            <a:r>
              <a:rPr lang="tr-TR" sz="2300" dirty="0" smtClean="0"/>
              <a:t>MacOS 10.9 ve sonrası için</a:t>
            </a:r>
            <a:endParaRPr lang="tr-TR" sz="2300" dirty="0" smtClean="0">
              <a:hlinkClick r:id="rId8"/>
            </a:endParaRPr>
          </a:p>
          <a:p>
            <a:r>
              <a:rPr lang="en-US" sz="2300" dirty="0" err="1" smtClean="0">
                <a:hlinkClick r:id="rId9"/>
              </a:rPr>
              <a:t>macOS</a:t>
            </a:r>
            <a:r>
              <a:rPr lang="en-US" sz="2300" dirty="0" smtClean="0">
                <a:hlinkClick r:id="rId9"/>
              </a:rPr>
              <a:t> 64-bit/32-bit installer</a:t>
            </a:r>
            <a:r>
              <a:rPr lang="tr-TR" sz="2300" dirty="0" smtClean="0"/>
              <a:t>   </a:t>
            </a:r>
          </a:p>
          <a:p>
            <a:pPr lvl="1"/>
            <a:r>
              <a:rPr lang="tr-TR" sz="2300" dirty="0" err="1" smtClean="0"/>
              <a:t>MacOS</a:t>
            </a:r>
            <a:r>
              <a:rPr lang="tr-TR" sz="2300" dirty="0" smtClean="0"/>
              <a:t> 10.6 için – eğer Mac kullanıyorsanız ve </a:t>
            </a:r>
            <a:r>
              <a:rPr lang="tr-TR" sz="2300" dirty="0" err="1" smtClean="0"/>
              <a:t>MacOS</a:t>
            </a:r>
            <a:r>
              <a:rPr lang="tr-TR" sz="2300" dirty="0" smtClean="0"/>
              <a:t> versiyonunu bilmiyorsanız önce bunu deneyin</a:t>
            </a:r>
          </a:p>
          <a:p>
            <a:r>
              <a:rPr lang="tr-TR" sz="2300" dirty="0" smtClean="0"/>
              <a:t>Dosyayı </a:t>
            </a:r>
            <a:r>
              <a:rPr lang="tr-TR" sz="2300" dirty="0"/>
              <a:t>indirdikten sonra çift tıklayıp açın. Yüklemede gösterilen talimatları yerine getirin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4535-F935-4BE5-B626-D28DCB31509C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Python’u</a:t>
            </a:r>
            <a:r>
              <a:rPr lang="tr-TR" dirty="0"/>
              <a:t> Nasıl Kurarız?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938-CC84-4666-80A1-39D37F601496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pic>
        <p:nvPicPr>
          <p:cNvPr id="10" name="Content Placeholder 9" descr="python_or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069" y="1600200"/>
            <a:ext cx="801586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IDLE</a:t>
            </a:r>
            <a:r>
              <a:rPr lang="tr-TR" dirty="0"/>
              <a:t>: Çalışma Ortamımız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9C94-043D-4B7E-815E-259C5009316B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  <p:pic>
        <p:nvPicPr>
          <p:cNvPr id="8" name="Content Placeholder 7" descr="id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657" y="1600200"/>
            <a:ext cx="80606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/>
              <a:t>Program Yazabiliriz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A35-D45E-4598-8A0B-D5019D377C61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  <p:pic>
        <p:nvPicPr>
          <p:cNvPr id="9" name="Content Placeholder 8" descr="merhaba_duny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221" y="1600200"/>
            <a:ext cx="804755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Programlarımızı Saklayabiliriz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879-57FA-481F-855B-517267BD7EF7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  <p:pic>
        <p:nvPicPr>
          <p:cNvPr id="9" name="Content Placeholder 8" descr="new_fi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8615" y="1600200"/>
            <a:ext cx="4966770" cy="4525963"/>
          </a:xfrm>
        </p:spPr>
      </p:pic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9254"/>
            <a:ext cx="9144000" cy="4776030"/>
          </a:xfrm>
          <a:prstGeom prst="rect">
            <a:avLst/>
          </a:prstGeom>
        </p:spPr>
      </p:pic>
      <p:pic>
        <p:nvPicPr>
          <p:cNvPr id="13" name="Picture 12" descr="save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50756"/>
            <a:ext cx="9144000" cy="4770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/>
              <a:t>Programlarımızı Saklayabiliriz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348B-2E84-4BC4-8152-C425087DE63B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  <p:pic>
        <p:nvPicPr>
          <p:cNvPr id="8" name="Content Placeholder 7" descr="ilkprogr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34479"/>
            <a:ext cx="8229600" cy="42574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Sakladığımız Programı Çalıştırabiliriz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FA63-6EC0-475B-9AB5-629F6645EA2B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  <p:pic>
        <p:nvPicPr>
          <p:cNvPr id="9" name="Content Placeholder 8" descr="F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3935"/>
            <a:ext cx="8229600" cy="4158492"/>
          </a:xfrm>
        </p:spPr>
      </p:pic>
      <p:pic>
        <p:nvPicPr>
          <p:cNvPr id="10" name="Picture 9" descr="r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9144000" cy="4852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14102"/>
          </a:xfrm>
        </p:spPr>
        <p:txBody>
          <a:bodyPr/>
          <a:lstStyle/>
          <a:p>
            <a:r>
              <a:rPr lang="tr-TR" dirty="0" err="1"/>
              <a:t>PYTHON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IDLE</a:t>
            </a:r>
            <a:r>
              <a:rPr lang="tr-TR" dirty="0"/>
              <a:t> VE </a:t>
            </a:r>
            <a:r>
              <a:rPr lang="tr-TR" dirty="0" err="1"/>
              <a:t>PYTHON</a:t>
            </a:r>
            <a:r>
              <a:rPr lang="tr-TR" dirty="0"/>
              <a:t> </a:t>
            </a:r>
            <a:r>
              <a:rPr lang="tr-TR" dirty="0" err="1"/>
              <a:t>SHELL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tr-TR" dirty="0" err="1"/>
              <a:t>IDLE</a:t>
            </a:r>
            <a:r>
              <a:rPr lang="tr-TR" dirty="0"/>
              <a:t> kodunuzu yazıp kaydedebileceğiniz bir yerdir. F5 tuşu yazdığınız kodu </a:t>
            </a:r>
            <a:r>
              <a:rPr lang="tr-TR" dirty="0" err="1"/>
              <a:t>Shell’in</a:t>
            </a:r>
            <a:r>
              <a:rPr lang="tr-TR" dirty="0"/>
              <a:t> içinde yürütür.</a:t>
            </a:r>
          </a:p>
          <a:p>
            <a:pPr>
              <a:lnSpc>
                <a:spcPct val="110000"/>
              </a:lnSpc>
            </a:pPr>
            <a:r>
              <a:rPr lang="tr-TR" dirty="0" err="1"/>
              <a:t>IDLE</a:t>
            </a:r>
            <a:r>
              <a:rPr lang="tr-TR" dirty="0"/>
              <a:t> yerine “</a:t>
            </a:r>
            <a:r>
              <a:rPr lang="tr-TR" dirty="0" err="1"/>
              <a:t>Notepad</a:t>
            </a:r>
            <a:r>
              <a:rPr lang="tr-TR" dirty="0"/>
              <a:t>++”, “</a:t>
            </a:r>
            <a:r>
              <a:rPr lang="tr-TR" dirty="0" err="1"/>
              <a:t>Skite</a:t>
            </a:r>
            <a:r>
              <a:rPr lang="tr-TR" dirty="0"/>
              <a:t>”, “</a:t>
            </a:r>
            <a:r>
              <a:rPr lang="tr-TR" dirty="0" err="1"/>
              <a:t>PyCharm</a:t>
            </a:r>
            <a:r>
              <a:rPr lang="tr-TR" dirty="0"/>
              <a:t>” gibi başka editörler de kullanılabilir. </a:t>
            </a:r>
          </a:p>
          <a:p>
            <a:pPr>
              <a:lnSpc>
                <a:spcPct val="110000"/>
              </a:lnSpc>
            </a:pPr>
            <a:r>
              <a:rPr lang="tr-TR" dirty="0"/>
              <a:t>Özellikle “</a:t>
            </a:r>
            <a:r>
              <a:rPr lang="tr-TR" dirty="0" err="1"/>
              <a:t>PyCharm</a:t>
            </a:r>
            <a:r>
              <a:rPr lang="tr-TR" dirty="0"/>
              <a:t>” </a:t>
            </a:r>
            <a:r>
              <a:rPr lang="tr-TR" dirty="0" err="1"/>
              <a:t>Python</a:t>
            </a:r>
            <a:r>
              <a:rPr lang="tr-TR" dirty="0"/>
              <a:t> için iyi bir editördür, çünkü kodun yazı</a:t>
            </a:r>
            <a:r>
              <a:rPr lang="en-US" dirty="0"/>
              <a:t>m</a:t>
            </a:r>
            <a:r>
              <a:rPr lang="tr-TR" dirty="0"/>
              <a:t> sürecinde programcıya destek olur.</a:t>
            </a:r>
          </a:p>
          <a:p>
            <a:pPr>
              <a:lnSpc>
                <a:spcPct val="110000"/>
              </a:lnSpc>
            </a:pPr>
            <a:r>
              <a:rPr lang="tr-TR" dirty="0" err="1"/>
              <a:t>Shell</a:t>
            </a:r>
            <a:r>
              <a:rPr lang="tr-TR" dirty="0"/>
              <a:t> de kod için kullanılabilir, ama kodunuz yazılıp yürütüldükten sonra kaydedilmez. Shell kısa kodların test edilmesi için idealdir. </a:t>
            </a:r>
            <a:endParaRPr lang="tr-TR" dirty="0" smtClean="0"/>
          </a:p>
          <a:p>
            <a:pPr>
              <a:lnSpc>
                <a:spcPct val="110000"/>
              </a:lnSpc>
            </a:pPr>
            <a:r>
              <a:rPr lang="tr-TR" dirty="0" smtClean="0"/>
              <a:t>Önemli Not: Program içinde hiçbir yerde Türkçe karakter (ı,İ,ç,Ç,ö,Ö,ş,Ş,ü,Ü,ğ,Ğ) kullanmayın; kullanırsanız programınız kaydedilemez ve programınızı kaydedemeden kaybedebilirsiniz.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2A86-CE30-4AC2-9E26-F5DDB06E1FCE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derste neler yapacağız?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Bilgisayar Programlamasına Giriş</a:t>
            </a:r>
          </a:p>
          <a:p>
            <a:pPr lvl="1"/>
            <a:r>
              <a:rPr lang="tr-TR" dirty="0"/>
              <a:t>Temel Programlama Mantığı</a:t>
            </a:r>
          </a:p>
          <a:p>
            <a:pPr lvl="1"/>
            <a:r>
              <a:rPr lang="tr-TR" dirty="0"/>
              <a:t>Algoritma</a:t>
            </a:r>
          </a:p>
          <a:p>
            <a:r>
              <a:rPr lang="tr-TR" dirty="0"/>
              <a:t>Bilgisayarı Tanıyacağız</a:t>
            </a:r>
          </a:p>
          <a:p>
            <a:r>
              <a:rPr lang="tr-TR" dirty="0"/>
              <a:t>“</a:t>
            </a:r>
            <a:r>
              <a:rPr lang="tr-TR" dirty="0" err="1"/>
              <a:t>Python</a:t>
            </a:r>
            <a:r>
              <a:rPr lang="tr-TR" dirty="0"/>
              <a:t>” programlama dilini öğreneceğiz</a:t>
            </a:r>
          </a:p>
          <a:p>
            <a:r>
              <a:rPr lang="tr-TR" dirty="0"/>
              <a:t>Veri Analizi </a:t>
            </a:r>
          </a:p>
          <a:p>
            <a:pPr lvl="1"/>
            <a:r>
              <a:rPr lang="tr-TR" dirty="0" err="1"/>
              <a:t>Twitter</a:t>
            </a:r>
            <a:r>
              <a:rPr lang="tr-TR" dirty="0"/>
              <a:t> verilerinden faydalı/aradığımız bilgileri elde </a:t>
            </a:r>
            <a:r>
              <a:rPr lang="tr-TR" dirty="0" smtClean="0"/>
              <a:t>edeceğiz</a:t>
            </a:r>
          </a:p>
          <a:p>
            <a:r>
              <a:rPr lang="tr-TR" dirty="0" smtClean="0"/>
              <a:t>Başka veri işleme tekniklerini de göreceğiz</a:t>
            </a:r>
          </a:p>
          <a:p>
            <a:pPr lvl="1"/>
            <a:r>
              <a:rPr lang="tr-TR" dirty="0" err="1" smtClean="0"/>
              <a:t>Örn</a:t>
            </a:r>
            <a:r>
              <a:rPr lang="tr-TR" dirty="0" smtClean="0"/>
              <a:t>. şifreleme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0540-7B0E-4F9A-BA0C-74A076C6AB77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Aritmetik İşlemler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75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800" dirty="0"/>
              <a:t>	&gt;&gt;&gt; </a:t>
            </a:r>
            <a:r>
              <a:rPr lang="tr-TR" sz="2800" dirty="0" smtClean="0"/>
              <a:t>103*5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	</a:t>
            </a:r>
            <a:r>
              <a:rPr lang="tr-TR" sz="2800" dirty="0" smtClean="0"/>
              <a:t>515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	&gt;&gt;&gt; </a:t>
            </a:r>
            <a:r>
              <a:rPr lang="tr-TR" sz="2800" dirty="0" smtClean="0"/>
              <a:t>100/2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	</a:t>
            </a:r>
            <a:r>
              <a:rPr lang="tr-TR" sz="2800" dirty="0" smtClean="0"/>
              <a:t>50.0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	&gt;&gt;&gt; </a:t>
            </a:r>
            <a:r>
              <a:rPr lang="tr-TR" sz="2800" dirty="0" smtClean="0"/>
              <a:t>101/2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	</a:t>
            </a:r>
            <a:r>
              <a:rPr lang="tr-TR" sz="2800" dirty="0" smtClean="0"/>
              <a:t>50.5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	&gt;&gt;&gt; 11.0/2</a:t>
            </a:r>
          </a:p>
          <a:p>
            <a:pPr>
              <a:buNone/>
            </a:pPr>
            <a:r>
              <a:rPr lang="tr-TR" sz="2800" dirty="0"/>
              <a:t>	5.5</a:t>
            </a:r>
          </a:p>
          <a:p>
            <a:pPr>
              <a:buNone/>
            </a:pPr>
            <a:r>
              <a:rPr lang="tr-TR" sz="2800" dirty="0"/>
              <a:t>	&gt;&gt;&gt; </a:t>
            </a:r>
            <a:r>
              <a:rPr lang="tr-TR" sz="2800" dirty="0" smtClean="0"/>
              <a:t>111/4.0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	</a:t>
            </a:r>
            <a:r>
              <a:rPr lang="tr-TR" sz="2800" dirty="0" smtClean="0"/>
              <a:t>27.75 </a:t>
            </a:r>
            <a:endParaRPr lang="tr-T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D55B-A315-4C4A-988B-F04AA04C63B4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Aritmetik İşlemlerde Öncelikler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75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800" dirty="0"/>
              <a:t>	&gt;&gt;&gt; 1+2*3</a:t>
            </a:r>
          </a:p>
          <a:p>
            <a:pPr>
              <a:buNone/>
            </a:pPr>
            <a:r>
              <a:rPr lang="tr-TR" sz="2800" dirty="0"/>
              <a:t>	7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    </a:t>
            </a:r>
            <a:r>
              <a:rPr lang="tr-TR" sz="2800" dirty="0"/>
              <a:t>&gt;&gt;&gt; </a:t>
            </a:r>
            <a:r>
              <a:rPr lang="en-US" sz="2800" dirty="0"/>
              <a:t>(</a:t>
            </a:r>
            <a:r>
              <a:rPr lang="tr-TR" sz="2800" dirty="0"/>
              <a:t>1+2</a:t>
            </a:r>
            <a:r>
              <a:rPr lang="en-US" sz="2800" dirty="0"/>
              <a:t>)</a:t>
            </a:r>
            <a:r>
              <a:rPr lang="tr-TR" sz="2800" dirty="0"/>
              <a:t>*3</a:t>
            </a:r>
          </a:p>
          <a:p>
            <a:pPr>
              <a:buNone/>
            </a:pPr>
            <a:r>
              <a:rPr lang="tr-TR" sz="2800" dirty="0"/>
              <a:t>	9</a:t>
            </a:r>
          </a:p>
          <a:p>
            <a:pPr>
              <a:buNone/>
            </a:pPr>
            <a:r>
              <a:rPr lang="tr-TR" sz="2800" dirty="0"/>
              <a:t>	&gt;&gt;&gt; 2.0/2.0*2.0</a:t>
            </a:r>
          </a:p>
          <a:p>
            <a:pPr>
              <a:buNone/>
            </a:pPr>
            <a:r>
              <a:rPr lang="tr-TR" sz="2800" dirty="0"/>
              <a:t>    2.0</a:t>
            </a:r>
          </a:p>
          <a:p>
            <a:pPr>
              <a:buNone/>
            </a:pPr>
            <a:r>
              <a:rPr lang="tr-TR" sz="2800" dirty="0"/>
              <a:t>    &gt;&gt;&gt; 2.0/(2.0*2.0)</a:t>
            </a:r>
          </a:p>
          <a:p>
            <a:pPr>
              <a:buNone/>
            </a:pPr>
            <a:r>
              <a:rPr lang="tr-TR" sz="2800" dirty="0"/>
              <a:t>    0.5</a:t>
            </a:r>
          </a:p>
          <a:p>
            <a:pPr>
              <a:buNone/>
            </a:pPr>
            <a:endParaRPr lang="tr-TR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4" name="Speech Bubble: Rectangle 3"/>
          <p:cNvSpPr/>
          <p:nvPr/>
        </p:nvSpPr>
        <p:spPr>
          <a:xfrm>
            <a:off x="5555268" y="1279618"/>
            <a:ext cx="3132348" cy="1096138"/>
          </a:xfrm>
          <a:prstGeom prst="wedgeRectCallout">
            <a:avLst>
              <a:gd name="adj1" fmla="val -145676"/>
              <a:gd name="adj2" fmla="val -29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Çarpma ve bölme işlemleri, toplama ve çıkarma işlemlerinden daha önce yapılır.</a:t>
            </a:r>
            <a:endParaRPr lang="en-US" dirty="0"/>
          </a:p>
        </p:txBody>
      </p:sp>
      <p:sp>
        <p:nvSpPr>
          <p:cNvPr id="6" name="Speech Bubble: Rectangle 5"/>
          <p:cNvSpPr/>
          <p:nvPr/>
        </p:nvSpPr>
        <p:spPr>
          <a:xfrm>
            <a:off x="5555268" y="2492040"/>
            <a:ext cx="3132348" cy="1513024"/>
          </a:xfrm>
          <a:prstGeom prst="wedgeRectCallout">
            <a:avLst>
              <a:gd name="adj1" fmla="val -141328"/>
              <a:gd name="adj2" fmla="val -50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Gerekiyorsa parantez kullanarak toplama çıkarma işlemlerinin önce yapılmasını sağlayabiliriz. Önce parantezlerin içi yapılır.</a:t>
            </a:r>
            <a:endParaRPr lang="en-US" dirty="0"/>
          </a:p>
        </p:txBody>
      </p:sp>
      <p:sp>
        <p:nvSpPr>
          <p:cNvPr id="7" name="Speech Bubble: Rectangle 6"/>
          <p:cNvSpPr/>
          <p:nvPr/>
        </p:nvSpPr>
        <p:spPr>
          <a:xfrm>
            <a:off x="4105189" y="4443594"/>
            <a:ext cx="4596186" cy="841834"/>
          </a:xfrm>
          <a:prstGeom prst="wedgeRectCallout">
            <a:avLst>
              <a:gd name="adj1" fmla="val -67252"/>
              <a:gd name="adj2" fmla="val -151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Çarpma ve bölme işlemleri yazıldıkları </a:t>
            </a:r>
            <a:r>
              <a:rPr lang="tr-TR" dirty="0" smtClean="0"/>
              <a:t>sırayla (soldan sağa) </a:t>
            </a:r>
            <a:r>
              <a:rPr lang="tr-TR" dirty="0"/>
              <a:t>yapılırlar.</a:t>
            </a:r>
            <a:endParaRPr lang="en-US" dirty="0"/>
          </a:p>
        </p:txBody>
      </p:sp>
      <p:sp>
        <p:nvSpPr>
          <p:cNvPr id="8" name="Speech Bubble: Rectangle 7"/>
          <p:cNvSpPr/>
          <p:nvPr/>
        </p:nvSpPr>
        <p:spPr>
          <a:xfrm>
            <a:off x="3025172" y="5697078"/>
            <a:ext cx="4596186" cy="841834"/>
          </a:xfrm>
          <a:prstGeom prst="wedgeRectCallout">
            <a:avLst>
              <a:gd name="adj1" fmla="val -55188"/>
              <a:gd name="adj2" fmla="val -159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Önceliklendirme</a:t>
            </a:r>
            <a:r>
              <a:rPr lang="tr-TR" dirty="0"/>
              <a:t> yapmak gerekiyorsa, yine parantez kullanarak bunu sağlayabiliriz.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1FC3-E45B-4F2D-903C-E12C6F795448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01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lang="tr-TR" dirty="0"/>
              <a:t>Değer Tipleri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/>
              <a:t>5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/>
              <a:t>3+6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/>
              <a:t>3.5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3.5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/>
              <a:t>3.5 + 0.6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4.1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/>
              <a:t>3.5 + 0.5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4.0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/>
              <a:t>10/2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5.0</a:t>
            </a:r>
            <a:endParaRPr lang="tr-T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/>
              <a:t>11</a:t>
            </a:r>
            <a:r>
              <a:rPr lang="tr-TR" sz="2400" dirty="0" smtClean="0"/>
              <a:t>//2</a:t>
            </a:r>
            <a:endParaRPr lang="tr-TR" sz="2400" dirty="0"/>
          </a:p>
          <a:p>
            <a:pPr lvl="1">
              <a:spcBef>
                <a:spcPts val="0"/>
              </a:spcBef>
              <a:buNone/>
            </a:pP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endParaRPr lang="tr-T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13" name="Speech Bubble: Rectangle 12"/>
          <p:cNvSpPr/>
          <p:nvPr/>
        </p:nvSpPr>
        <p:spPr>
          <a:xfrm>
            <a:off x="4391980" y="899846"/>
            <a:ext cx="4572508" cy="432048"/>
          </a:xfrm>
          <a:prstGeom prst="wedgeRectCallout">
            <a:avLst>
              <a:gd name="adj1" fmla="val -107730"/>
              <a:gd name="adj2" fmla="val -10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5 bir tam sayı (</a:t>
            </a:r>
            <a:r>
              <a:rPr lang="tr-TR" dirty="0" err="1"/>
              <a:t>int</a:t>
            </a:r>
            <a:r>
              <a:rPr lang="tr-TR" dirty="0"/>
              <a:t>) değeridir</a:t>
            </a:r>
            <a:endParaRPr lang="en-US" dirty="0"/>
          </a:p>
        </p:txBody>
      </p:sp>
      <p:sp>
        <p:nvSpPr>
          <p:cNvPr id="14" name="Speech Bubble: Rectangle 13"/>
          <p:cNvSpPr/>
          <p:nvPr/>
        </p:nvSpPr>
        <p:spPr>
          <a:xfrm>
            <a:off x="4391980" y="1403902"/>
            <a:ext cx="4572508" cy="800708"/>
          </a:xfrm>
          <a:prstGeom prst="wedgeRectCallout">
            <a:avLst>
              <a:gd name="adj1" fmla="val -99875"/>
              <a:gd name="adj2" fmla="val -1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3+6 ifadesi bir tam sayı değeridir</a:t>
            </a:r>
          </a:p>
          <a:p>
            <a:pPr algn="ctr"/>
            <a:r>
              <a:rPr lang="tr-TR" dirty="0"/>
              <a:t>(çünkü bu ifadenin hesaplanmış değeri olan 9 bir tam sayı değeridir)</a:t>
            </a:r>
            <a:endParaRPr lang="en-US" dirty="0"/>
          </a:p>
        </p:txBody>
      </p:sp>
      <p:sp>
        <p:nvSpPr>
          <p:cNvPr id="15" name="Speech Bubble: Rectangle 14"/>
          <p:cNvSpPr/>
          <p:nvPr/>
        </p:nvSpPr>
        <p:spPr>
          <a:xfrm>
            <a:off x="4391980" y="2312622"/>
            <a:ext cx="4572508" cy="432048"/>
          </a:xfrm>
          <a:prstGeom prst="wedgeRectCallout">
            <a:avLst>
              <a:gd name="adj1" fmla="val -102122"/>
              <a:gd name="adj2" fmla="val 9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3.5 bir reel sayı (</a:t>
            </a:r>
            <a:r>
              <a:rPr lang="tr-TR" dirty="0" err="1"/>
              <a:t>float</a:t>
            </a:r>
            <a:r>
              <a:rPr lang="tr-TR" dirty="0"/>
              <a:t>) değeridir</a:t>
            </a:r>
            <a:endParaRPr lang="en-US" dirty="0"/>
          </a:p>
        </p:txBody>
      </p:sp>
      <p:sp>
        <p:nvSpPr>
          <p:cNvPr id="16" name="Speech Bubble: Rectangle 15"/>
          <p:cNvSpPr/>
          <p:nvPr/>
        </p:nvSpPr>
        <p:spPr>
          <a:xfrm>
            <a:off x="4391980" y="2825298"/>
            <a:ext cx="4584443" cy="1071754"/>
          </a:xfrm>
          <a:prstGeom prst="wedgeRectCallout">
            <a:avLst>
              <a:gd name="adj1" fmla="val -88029"/>
              <a:gd name="adj2" fmla="val -10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3.5 + 0.6 ifadesi bir reel sayı değeridir</a:t>
            </a:r>
          </a:p>
          <a:p>
            <a:pPr algn="ctr"/>
            <a:r>
              <a:rPr lang="tr-TR" dirty="0"/>
              <a:t>(çünkü bu ifadenin hesaplanmış değeri olan 4.1 bir reel sayı değeridir)</a:t>
            </a:r>
            <a:endParaRPr lang="en-US" dirty="0"/>
          </a:p>
        </p:txBody>
      </p:sp>
      <p:sp>
        <p:nvSpPr>
          <p:cNvPr id="17" name="Speech Bubble: Rectangle 16"/>
          <p:cNvSpPr/>
          <p:nvPr/>
        </p:nvSpPr>
        <p:spPr>
          <a:xfrm>
            <a:off x="4391980" y="3969135"/>
            <a:ext cx="4578475" cy="1071754"/>
          </a:xfrm>
          <a:prstGeom prst="wedgeRectCallout">
            <a:avLst>
              <a:gd name="adj1" fmla="val -88029"/>
              <a:gd name="adj2" fmla="val -45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3.5 + 0.5 ifadesi bir reel sayı değeridir</a:t>
            </a:r>
          </a:p>
          <a:p>
            <a:pPr algn="ctr"/>
            <a:r>
              <a:rPr lang="tr-TR" dirty="0"/>
              <a:t>(çünkü bu ifadenin hesaplanmış değeri olan 4.0 bir reel sayı değeridir)</a:t>
            </a:r>
            <a:endParaRPr lang="en-US" dirty="0"/>
          </a:p>
        </p:txBody>
      </p:sp>
      <p:sp>
        <p:nvSpPr>
          <p:cNvPr id="11" name="Speech Bubble: Rectangle 10"/>
          <p:cNvSpPr/>
          <p:nvPr/>
        </p:nvSpPr>
        <p:spPr>
          <a:xfrm>
            <a:off x="2432573" y="5830791"/>
            <a:ext cx="2031415" cy="813041"/>
          </a:xfrm>
          <a:prstGeom prst="wedgeRectCallout">
            <a:avLst>
              <a:gd name="adj1" fmla="val -55782"/>
              <a:gd name="adj2" fmla="val -89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11</a:t>
            </a:r>
            <a:r>
              <a:rPr lang="tr-TR" dirty="0" smtClean="0"/>
              <a:t>//2 </a:t>
            </a:r>
            <a:r>
              <a:rPr lang="tr-TR" dirty="0"/>
              <a:t>ifadesinin tipi nedir?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6C3C-E9A8-4C9D-9862-D9BF2FE1DFFD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lang="tr-TR" dirty="0"/>
              <a:t>Değer Tipleri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>
                <a:solidFill>
                  <a:srgbClr val="00B050"/>
                </a:solidFill>
              </a:rPr>
              <a:t>"Merhaba </a:t>
            </a:r>
            <a:r>
              <a:rPr lang="tr-TR" sz="2400" dirty="0" err="1">
                <a:solidFill>
                  <a:srgbClr val="00B050"/>
                </a:solidFill>
              </a:rPr>
              <a:t>Dunya</a:t>
            </a:r>
            <a:r>
              <a:rPr lang="tr-TR" sz="2400" b="1" dirty="0">
                <a:solidFill>
                  <a:srgbClr val="00B050"/>
                </a:solidFill>
              </a:rPr>
              <a:t>"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'Merhaba </a:t>
            </a:r>
            <a:r>
              <a:rPr lang="tr-TR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Dunya</a:t>
            </a: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'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>
                <a:solidFill>
                  <a:srgbClr val="00B050"/>
                </a:solidFill>
              </a:rPr>
              <a:t>"</a:t>
            </a:r>
            <a:r>
              <a:rPr lang="tr-TR" sz="2400" dirty="0" err="1">
                <a:solidFill>
                  <a:srgbClr val="00B050"/>
                </a:solidFill>
              </a:rPr>
              <a:t>Isminiz</a:t>
            </a:r>
            <a:r>
              <a:rPr lang="tr-TR" sz="2400" dirty="0">
                <a:solidFill>
                  <a:srgbClr val="00B050"/>
                </a:solidFill>
              </a:rPr>
              <a:t> nedir?</a:t>
            </a:r>
            <a:r>
              <a:rPr lang="tr-TR" sz="2400" b="1" dirty="0">
                <a:solidFill>
                  <a:srgbClr val="00B050"/>
                </a:solidFill>
              </a:rPr>
              <a:t>"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'</a:t>
            </a:r>
            <a:r>
              <a:rPr lang="tr-TR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Isminiz</a:t>
            </a: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nedir?'</a:t>
            </a:r>
            <a:endParaRPr lang="tr-TR" sz="2400" dirty="0"/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>
                <a:solidFill>
                  <a:srgbClr val="00B050"/>
                </a:solidFill>
              </a:rPr>
              <a:t>'Merhaba </a:t>
            </a:r>
            <a:r>
              <a:rPr lang="tr-TR" sz="2400" dirty="0" err="1">
                <a:solidFill>
                  <a:srgbClr val="00B050"/>
                </a:solidFill>
              </a:rPr>
              <a:t>Dunya</a:t>
            </a:r>
            <a:r>
              <a:rPr lang="tr-TR" sz="2400" dirty="0">
                <a:solidFill>
                  <a:srgbClr val="00B050"/>
                </a:solidFill>
              </a:rPr>
              <a:t>'</a:t>
            </a:r>
            <a:endParaRPr lang="tr-TR" sz="2400" b="1" dirty="0">
              <a:solidFill>
                <a:srgbClr val="00B050"/>
              </a:solidFill>
            </a:endParaRP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'Merhaba </a:t>
            </a:r>
            <a:r>
              <a:rPr lang="tr-TR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Dunya</a:t>
            </a: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'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/>
          </a:p>
        </p:txBody>
      </p:sp>
      <p:sp>
        <p:nvSpPr>
          <p:cNvPr id="13" name="Speech Bubble: Rectangle 12"/>
          <p:cNvSpPr/>
          <p:nvPr/>
        </p:nvSpPr>
        <p:spPr>
          <a:xfrm>
            <a:off x="4860032" y="899845"/>
            <a:ext cx="4104456" cy="648401"/>
          </a:xfrm>
          <a:prstGeom prst="wedgeRectCallout">
            <a:avLst>
              <a:gd name="adj1" fmla="val -74644"/>
              <a:gd name="adj2" fmla="val -25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"Merhaba </a:t>
            </a:r>
            <a:r>
              <a:rPr lang="tr-TR" dirty="0" err="1"/>
              <a:t>Dunya</a:t>
            </a:r>
            <a:r>
              <a:rPr lang="tr-TR" dirty="0"/>
              <a:t>" ifadesi bir yazı (</a:t>
            </a:r>
            <a:r>
              <a:rPr lang="tr-TR" dirty="0" err="1"/>
              <a:t>string</a:t>
            </a:r>
            <a:r>
              <a:rPr lang="tr-TR" dirty="0"/>
              <a:t>) değeridir</a:t>
            </a:r>
            <a:endParaRPr lang="en-US" dirty="0"/>
          </a:p>
        </p:txBody>
      </p:sp>
      <p:sp>
        <p:nvSpPr>
          <p:cNvPr id="14" name="Speech Bubble: Rectangle 13"/>
          <p:cNvSpPr/>
          <p:nvPr/>
        </p:nvSpPr>
        <p:spPr>
          <a:xfrm>
            <a:off x="4860032" y="1628874"/>
            <a:ext cx="4104456" cy="684001"/>
          </a:xfrm>
          <a:prstGeom prst="wedgeRectCallout">
            <a:avLst>
              <a:gd name="adj1" fmla="val -81189"/>
              <a:gd name="adj2" fmla="val -24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"</a:t>
            </a:r>
            <a:r>
              <a:rPr lang="tr-TR" dirty="0" err="1"/>
              <a:t>Isminiz</a:t>
            </a:r>
            <a:r>
              <a:rPr lang="tr-TR" dirty="0"/>
              <a:t> nedir?" ifadesi bir yazı değeridir</a:t>
            </a:r>
            <a:endParaRPr lang="en-US" dirty="0"/>
          </a:p>
        </p:txBody>
      </p:sp>
      <p:sp>
        <p:nvSpPr>
          <p:cNvPr id="19" name="Speech Bubble: Rectangle 18"/>
          <p:cNvSpPr/>
          <p:nvPr/>
        </p:nvSpPr>
        <p:spPr>
          <a:xfrm>
            <a:off x="4860032" y="2393503"/>
            <a:ext cx="4105272" cy="648401"/>
          </a:xfrm>
          <a:prstGeom prst="wedgeRectCallout">
            <a:avLst>
              <a:gd name="adj1" fmla="val -77476"/>
              <a:gd name="adj2" fmla="val -28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'</a:t>
            </a:r>
            <a:r>
              <a:rPr lang="tr-TR" dirty="0"/>
              <a:t>Merhaba </a:t>
            </a:r>
            <a:r>
              <a:rPr lang="tr-TR" dirty="0" err="1"/>
              <a:t>Dunya</a:t>
            </a:r>
            <a:r>
              <a:rPr lang="tr-TR" dirty="0">
                <a:solidFill>
                  <a:schemeClr val="bg1"/>
                </a:solidFill>
              </a:rPr>
              <a:t>'</a:t>
            </a:r>
            <a:r>
              <a:rPr lang="tr-TR" dirty="0"/>
              <a:t> ifadesi bir yazı değeridir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16E7-4ED0-4D7B-8C68-8D5CE3E8FEA1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uiExpand="1" animBg="1"/>
      <p:bldP spid="14" grpId="0" uiExpand="1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tr-TR" dirty="0"/>
              <a:t>Değişkenler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Değişik değer alabilirler.</a:t>
            </a:r>
          </a:p>
          <a:p>
            <a:r>
              <a:rPr lang="tr-TR" dirty="0"/>
              <a:t>Bilgisayarda değişkenler, değişik değerleri koyacağımız </a:t>
            </a:r>
            <a:r>
              <a:rPr lang="tr-TR" dirty="0">
                <a:solidFill>
                  <a:srgbClr val="C00000"/>
                </a:solidFill>
              </a:rPr>
              <a:t>kutucuk</a:t>
            </a:r>
            <a:r>
              <a:rPr lang="tr-TR" dirty="0"/>
              <a:t>lar olarak düşünülebilir.</a:t>
            </a:r>
          </a:p>
          <a:p>
            <a:pPr lvl="1">
              <a:buNone/>
            </a:pPr>
            <a:r>
              <a:rPr lang="tr-TR" dirty="0"/>
              <a:t>&gt;&gt;&gt; </a:t>
            </a:r>
            <a:r>
              <a:rPr lang="en-US" dirty="0"/>
              <a:t>a</a:t>
            </a:r>
            <a:r>
              <a:rPr lang="tr-TR" dirty="0"/>
              <a:t> = 1</a:t>
            </a:r>
            <a:endParaRPr lang="en-US" dirty="0"/>
          </a:p>
          <a:p>
            <a:pPr lvl="1">
              <a:buNone/>
            </a:pPr>
            <a:endParaRPr lang="tr-TR" dirty="0"/>
          </a:p>
          <a:p>
            <a:pPr lvl="1">
              <a:buNone/>
            </a:pPr>
            <a:r>
              <a:rPr lang="tr-TR" dirty="0"/>
              <a:t>&gt;&gt;&gt; </a:t>
            </a:r>
            <a:r>
              <a:rPr lang="en-US" dirty="0"/>
              <a:t>a</a:t>
            </a:r>
          </a:p>
          <a:p>
            <a:pPr lvl="1">
              <a:buNone/>
            </a:pPr>
            <a:r>
              <a:rPr lang="en-US" dirty="0"/>
              <a:t>1</a:t>
            </a:r>
            <a:endParaRPr lang="tr-TR" dirty="0"/>
          </a:p>
          <a:p>
            <a:pPr lvl="1">
              <a:buNone/>
            </a:pPr>
            <a:r>
              <a:rPr lang="tr-TR" dirty="0"/>
              <a:t>&gt;&gt;&gt; </a:t>
            </a:r>
            <a:r>
              <a:rPr lang="en-US" dirty="0"/>
              <a:t>b</a:t>
            </a:r>
            <a:r>
              <a:rPr lang="tr-TR" dirty="0"/>
              <a:t> = </a:t>
            </a:r>
            <a:r>
              <a:rPr lang="en-US" dirty="0"/>
              <a:t>2</a:t>
            </a:r>
            <a:endParaRPr lang="tr-TR" dirty="0"/>
          </a:p>
          <a:p>
            <a:pPr lvl="1">
              <a:buNone/>
            </a:pPr>
            <a:r>
              <a:rPr lang="tr-TR" dirty="0"/>
              <a:t>&gt;&gt;&gt; </a:t>
            </a:r>
            <a:r>
              <a:rPr lang="en-US" dirty="0"/>
              <a:t>a</a:t>
            </a:r>
            <a:r>
              <a:rPr lang="tr-TR" dirty="0"/>
              <a:t>+</a:t>
            </a:r>
            <a:r>
              <a:rPr lang="en-US" dirty="0"/>
              <a:t>b</a:t>
            </a:r>
            <a:r>
              <a:rPr lang="tr-TR" dirty="0"/>
              <a:t>*</a:t>
            </a:r>
            <a:r>
              <a:rPr lang="en-US" dirty="0"/>
              <a:t>3</a:t>
            </a:r>
            <a:endParaRPr lang="tr-TR" dirty="0"/>
          </a:p>
          <a:p>
            <a:pPr lvl="1">
              <a:buNone/>
            </a:pPr>
            <a:r>
              <a:rPr lang="tr-TR" dirty="0"/>
              <a:t>7</a:t>
            </a:r>
          </a:p>
          <a:p>
            <a:pPr lvl="1">
              <a:buNone/>
            </a:pPr>
            <a:r>
              <a:rPr lang="tr-TR" dirty="0"/>
              <a:t>&gt;&gt;&gt; </a:t>
            </a:r>
            <a:r>
              <a:rPr lang="en-US" dirty="0"/>
              <a:t>b</a:t>
            </a:r>
            <a:r>
              <a:rPr lang="tr-TR" dirty="0"/>
              <a:t> = 4</a:t>
            </a:r>
          </a:p>
          <a:p>
            <a:pPr lvl="1">
              <a:buNone/>
            </a:pPr>
            <a:r>
              <a:rPr lang="tr-TR" dirty="0"/>
              <a:t>&gt;&gt;&gt; </a:t>
            </a:r>
            <a:r>
              <a:rPr lang="en-US" dirty="0"/>
              <a:t>a</a:t>
            </a:r>
            <a:r>
              <a:rPr lang="tr-TR" dirty="0"/>
              <a:t>+</a:t>
            </a:r>
            <a:r>
              <a:rPr lang="en-US" dirty="0"/>
              <a:t>b</a:t>
            </a:r>
            <a:endParaRPr lang="tr-TR" dirty="0"/>
          </a:p>
          <a:p>
            <a:pPr lvl="1">
              <a:buNone/>
            </a:pPr>
            <a:r>
              <a:rPr lang="tr-TR" dirty="0"/>
              <a:t>5</a:t>
            </a:r>
          </a:p>
          <a:p>
            <a:pPr lvl="1">
              <a:buNone/>
            </a:pPr>
            <a:r>
              <a:rPr lang="tr-TR" dirty="0"/>
              <a:t>&gt;&gt;&gt;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34</a:t>
            </a:fld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50238" y="3168352"/>
            <a:ext cx="4788532" cy="3689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Matematikteki değişkenlerle karıştırmamalıyız!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&gt;&gt;&gt; x = 5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tr-TR" sz="2400" dirty="0"/>
              <a:t>&gt;&gt;&gt; x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&gt;&gt;&gt;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print(x)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2400" dirty="0"/>
              <a:t>5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&gt;&gt;&gt; x = x+2</a:t>
            </a:r>
          </a:p>
          <a:p>
            <a:pPr marL="742950" lvl="1" indent="-285750">
              <a:spcBef>
                <a:spcPct val="20000"/>
              </a:spcBef>
            </a:pPr>
            <a:r>
              <a:rPr lang="tr-TR" sz="2400" dirty="0"/>
              <a:t>&gt;&gt;&gt; </a:t>
            </a:r>
            <a:r>
              <a:rPr lang="tr-TR" sz="2400" dirty="0" smtClean="0"/>
              <a:t>print(x)</a:t>
            </a:r>
            <a:endParaRPr lang="tr-TR" sz="2400" dirty="0"/>
          </a:p>
          <a:p>
            <a:pPr marL="742950" lvl="1" indent="-285750">
              <a:spcBef>
                <a:spcPct val="20000"/>
              </a:spcBef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</a:p>
        </p:txBody>
      </p:sp>
      <p:sp>
        <p:nvSpPr>
          <p:cNvPr id="6" name="Speech Bubble: Rectangle 5"/>
          <p:cNvSpPr/>
          <p:nvPr/>
        </p:nvSpPr>
        <p:spPr>
          <a:xfrm>
            <a:off x="5574332" y="1952836"/>
            <a:ext cx="3132348" cy="1096138"/>
          </a:xfrm>
          <a:prstGeom prst="wedgeRectCallout">
            <a:avLst>
              <a:gd name="adj1" fmla="val -164620"/>
              <a:gd name="adj2" fmla="val -5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tr-TR" dirty="0" err="1"/>
              <a:t>içbir</a:t>
            </a:r>
            <a:r>
              <a:rPr lang="tr-TR" dirty="0"/>
              <a:t> şey olmadı!!!</a:t>
            </a:r>
          </a:p>
          <a:p>
            <a:pPr algn="ctr"/>
            <a:r>
              <a:rPr lang="tr-TR" dirty="0"/>
              <a:t>Aslında oldu…</a:t>
            </a:r>
          </a:p>
          <a:p>
            <a:pPr algn="ctr"/>
            <a:r>
              <a:rPr lang="tr-TR" dirty="0"/>
              <a:t>a isminde bir değişken yaratıldı ve değeri 1 olarak atandı.</a:t>
            </a:r>
            <a:endParaRPr lang="en-US" dirty="0"/>
          </a:p>
        </p:txBody>
      </p:sp>
      <p:sp>
        <p:nvSpPr>
          <p:cNvPr id="8" name="Speech Bubble: Rectangle 7"/>
          <p:cNvSpPr/>
          <p:nvPr/>
        </p:nvSpPr>
        <p:spPr>
          <a:xfrm>
            <a:off x="2102857" y="4432576"/>
            <a:ext cx="2268252" cy="1096138"/>
          </a:xfrm>
          <a:prstGeom prst="wedgeRectCallout">
            <a:avLst>
              <a:gd name="adj1" fmla="val -59297"/>
              <a:gd name="adj2" fmla="val -4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Daha önce yaratılan b değişkeninin değeri 4 olarak değiştirildi.</a:t>
            </a:r>
            <a:endParaRPr lang="en-US" dirty="0"/>
          </a:p>
        </p:txBody>
      </p:sp>
      <p:sp>
        <p:nvSpPr>
          <p:cNvPr id="9" name="Speech Bubble: Rectangle 8"/>
          <p:cNvSpPr/>
          <p:nvPr/>
        </p:nvSpPr>
        <p:spPr>
          <a:xfrm>
            <a:off x="2123728" y="2852936"/>
            <a:ext cx="2226510" cy="1449018"/>
          </a:xfrm>
          <a:prstGeom prst="wedgeRectCallout">
            <a:avLst>
              <a:gd name="adj1" fmla="val -55832"/>
              <a:gd name="adj2" fmla="val -75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Değişkenin tipini nasıl biliyor?</a:t>
            </a:r>
          </a:p>
          <a:p>
            <a:pPr algn="ctr"/>
            <a:r>
              <a:rPr lang="tr-TR" dirty="0"/>
              <a:t>Atadığımız değerin tipinden otomatik olarak alıyor.</a:t>
            </a:r>
            <a:endParaRPr lang="en-US" dirty="0"/>
          </a:p>
        </p:txBody>
      </p:sp>
      <p:sp>
        <p:nvSpPr>
          <p:cNvPr id="10" name="Speech Bubble: Rectangle 9"/>
          <p:cNvSpPr/>
          <p:nvPr/>
        </p:nvSpPr>
        <p:spPr>
          <a:xfrm>
            <a:off x="6696236" y="4560807"/>
            <a:ext cx="2268252" cy="1759111"/>
          </a:xfrm>
          <a:prstGeom prst="wedgeRectCallout">
            <a:avLst>
              <a:gd name="adj1" fmla="val -71305"/>
              <a:gd name="adj2" fmla="val -22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Sadece</a:t>
            </a:r>
            <a:r>
              <a:rPr lang="en-US" dirty="0"/>
              <a:t> x </a:t>
            </a:r>
            <a:r>
              <a:rPr lang="en-US" dirty="0" err="1"/>
              <a:t>demekten</a:t>
            </a:r>
            <a:r>
              <a:rPr lang="en-US" dirty="0"/>
              <a:t> ne fark</a:t>
            </a:r>
            <a:r>
              <a:rPr lang="tr-TR" dirty="0"/>
              <a:t>ı var?</a:t>
            </a:r>
          </a:p>
          <a:p>
            <a:pPr algn="ctr"/>
            <a:r>
              <a:rPr lang="tr-TR" dirty="0"/>
              <a:t>Shell içerisinde yok, ama program içerisinde var. Deneyelim…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0EAF-2104-4F6C-A21B-D0574C4A9A86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  <p:bldP spid="6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tr-TR" dirty="0"/>
              <a:t>Küçük-büyük harfe duyarlı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/>
              <a:t>Python’da</a:t>
            </a:r>
            <a:r>
              <a:rPr lang="tr-TR" dirty="0"/>
              <a:t> komutlar ve değişken isimleri </a:t>
            </a:r>
            <a:br>
              <a:rPr lang="tr-TR" dirty="0"/>
            </a:br>
            <a:r>
              <a:rPr lang="tr-TR" dirty="0"/>
              <a:t>büyük harf / küçük harfe duyarlıdır.</a:t>
            </a:r>
          </a:p>
          <a:p>
            <a:pPr lvl="1">
              <a:buNone/>
            </a:pPr>
            <a:endParaRPr lang="tr-TR" dirty="0"/>
          </a:p>
          <a:p>
            <a:pPr lvl="1">
              <a:buNone/>
            </a:pPr>
            <a:r>
              <a:rPr lang="tr-TR" dirty="0"/>
              <a:t>&gt;&gt;&gt; </a:t>
            </a:r>
            <a:r>
              <a:rPr lang="en-US" dirty="0"/>
              <a:t>a</a:t>
            </a:r>
            <a:r>
              <a:rPr lang="tr-TR" dirty="0"/>
              <a:t> = 1</a:t>
            </a:r>
          </a:p>
          <a:p>
            <a:pPr lvl="1">
              <a:buNone/>
            </a:pPr>
            <a:r>
              <a:rPr lang="tr-TR" dirty="0"/>
              <a:t>&gt;&gt;&gt; </a:t>
            </a:r>
            <a:r>
              <a:rPr lang="en-US" dirty="0"/>
              <a:t>a</a:t>
            </a:r>
          </a:p>
          <a:p>
            <a:pPr lvl="1">
              <a:buNone/>
            </a:pPr>
            <a:r>
              <a:rPr lang="en-US" dirty="0"/>
              <a:t>1</a:t>
            </a:r>
            <a:endParaRPr lang="tr-TR" dirty="0"/>
          </a:p>
          <a:p>
            <a:pPr lvl="1">
              <a:buNone/>
            </a:pPr>
            <a:r>
              <a:rPr lang="tr-TR" dirty="0"/>
              <a:t>&gt;&gt;&gt; A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Traceback</a:t>
            </a:r>
            <a:r>
              <a:rPr lang="en-US" dirty="0" smtClean="0">
                <a:solidFill>
                  <a:srgbClr val="FF0000"/>
                </a:solidFill>
              </a:rPr>
              <a:t> (most recent call last):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  File "&lt;pyshell#33&gt;", line 1, in &lt;module&gt;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    A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NameError</a:t>
            </a:r>
            <a:r>
              <a:rPr lang="en-US" dirty="0" smtClean="0">
                <a:solidFill>
                  <a:srgbClr val="FF0000"/>
                </a:solidFill>
              </a:rPr>
              <a:t>: name 'A' is not defined</a:t>
            </a:r>
            <a:endParaRPr lang="tr-TR" dirty="0"/>
          </a:p>
          <a:p>
            <a:pPr lvl="1">
              <a:buNone/>
            </a:pPr>
            <a:r>
              <a:rPr lang="tr-TR" dirty="0"/>
              <a:t>&gt;&gt;&gt; A=2</a:t>
            </a:r>
          </a:p>
          <a:p>
            <a:pPr lvl="1">
              <a:buNone/>
            </a:pPr>
            <a:r>
              <a:rPr lang="tr-TR" dirty="0"/>
              <a:t>&gt;&gt;&gt; </a:t>
            </a:r>
            <a:r>
              <a:rPr lang="tr-TR" dirty="0" err="1"/>
              <a:t>a+A</a:t>
            </a:r>
            <a:endParaRPr lang="tr-TR" dirty="0"/>
          </a:p>
          <a:p>
            <a:pPr lvl="1">
              <a:buNone/>
            </a:pPr>
            <a:r>
              <a:rPr lang="tr-TR" dirty="0"/>
              <a:t>3</a:t>
            </a:r>
          </a:p>
          <a:p>
            <a:pPr lvl="1">
              <a:buNone/>
            </a:pPr>
            <a:r>
              <a:rPr lang="tr-TR" dirty="0"/>
              <a:t>&gt;&gt;&gt; </a:t>
            </a:r>
            <a:r>
              <a:rPr lang="tr-TR" dirty="0" smtClean="0"/>
              <a:t>print(a)</a:t>
            </a:r>
            <a:endParaRPr lang="tr-TR" dirty="0"/>
          </a:p>
          <a:p>
            <a:pPr lvl="1">
              <a:buNone/>
            </a:pPr>
            <a:r>
              <a:rPr lang="tr-TR" dirty="0"/>
              <a:t>1</a:t>
            </a:r>
          </a:p>
          <a:p>
            <a:pPr lvl="1">
              <a:buNone/>
            </a:pPr>
            <a:r>
              <a:rPr lang="tr-TR" dirty="0"/>
              <a:t>&gt;&gt;&gt; </a:t>
            </a:r>
            <a:r>
              <a:rPr lang="tr-TR" dirty="0" smtClean="0"/>
              <a:t>Print(a)</a:t>
            </a:r>
            <a:endParaRPr lang="tr-TR" dirty="0"/>
          </a:p>
          <a:p>
            <a:pPr lvl="1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NameError</a:t>
            </a:r>
            <a:r>
              <a:rPr lang="en-US" dirty="0" smtClean="0">
                <a:solidFill>
                  <a:srgbClr val="FF0000"/>
                </a:solidFill>
              </a:rPr>
              <a:t>: name 'Print' is not defined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11" name="Speech Bubble: Rectangle 10"/>
          <p:cNvSpPr/>
          <p:nvPr/>
        </p:nvSpPr>
        <p:spPr>
          <a:xfrm>
            <a:off x="3779912" y="1700808"/>
            <a:ext cx="3383396" cy="1152128"/>
          </a:xfrm>
          <a:prstGeom prst="wedgeRectCallout">
            <a:avLst>
              <a:gd name="adj1" fmla="val -121332"/>
              <a:gd name="adj2" fmla="val 46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Büyük A ve küçük a iki farklı değişken ismidir.</a:t>
            </a:r>
            <a:endParaRPr lang="en-US" dirty="0"/>
          </a:p>
        </p:txBody>
      </p:sp>
      <p:sp>
        <p:nvSpPr>
          <p:cNvPr id="12" name="Speech Bubble: Rectangle 11"/>
          <p:cNvSpPr/>
          <p:nvPr/>
        </p:nvSpPr>
        <p:spPr>
          <a:xfrm>
            <a:off x="3764488" y="4393512"/>
            <a:ext cx="3383396" cy="1152128"/>
          </a:xfrm>
          <a:prstGeom prst="wedgeRectCallout">
            <a:avLst>
              <a:gd name="adj1" fmla="val -125357"/>
              <a:gd name="adj2" fmla="val 65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Büyük P ile başlayan </a:t>
            </a:r>
            <a:r>
              <a:rPr lang="tr-TR" dirty="0" err="1"/>
              <a:t>Print</a:t>
            </a:r>
            <a:r>
              <a:rPr lang="tr-TR" dirty="0"/>
              <a:t> tanımlı bir fonksiyon olmadığı için hata alıyoruz.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265-EC7C-4F20-BBC6-18696DD56684}" type="datetime1">
              <a:rPr lang="tr-TR" smtClean="0"/>
              <a:pPr/>
              <a:t>29.07.2019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Sabancı Üniversitesi Lise Yaz Okulu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80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lang="tr-TR" dirty="0"/>
              <a:t>Değişken Tipleri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"</a:t>
            </a:r>
            <a:r>
              <a:rPr lang="tr-TR" dirty="0" smtClean="0"/>
              <a:t>String</a:t>
            </a:r>
            <a:r>
              <a:rPr lang="en-US" dirty="0" smtClean="0"/>
              <a:t>"</a:t>
            </a:r>
            <a:r>
              <a:rPr lang="tr-TR" dirty="0" smtClean="0"/>
              <a:t> </a:t>
            </a:r>
            <a:r>
              <a:rPr lang="tr-TR" dirty="0"/>
              <a:t>bir karakter dizisidir.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/>
              <a:t>&gt;&gt;&gt; ad = </a:t>
            </a:r>
            <a:r>
              <a:rPr lang="tr-TR" dirty="0" smtClean="0"/>
              <a:t>Erkay</a:t>
            </a:r>
            <a:endParaRPr lang="en-US" dirty="0"/>
          </a:p>
          <a:p>
            <a:pPr lvl="1">
              <a:lnSpc>
                <a:spcPct val="12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Traceback</a:t>
            </a:r>
            <a:r>
              <a:rPr lang="en-US" dirty="0" smtClean="0">
                <a:solidFill>
                  <a:srgbClr val="FF0000"/>
                </a:solidFill>
              </a:rPr>
              <a:t> (most recent call last):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  File "&lt;pyshell#38&gt;", line 1, in &lt;module&gt;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    ad=</a:t>
            </a:r>
            <a:r>
              <a:rPr lang="en-US" dirty="0" err="1" smtClean="0">
                <a:solidFill>
                  <a:srgbClr val="FF0000"/>
                </a:solidFill>
              </a:rPr>
              <a:t>Erkay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NameError</a:t>
            </a:r>
            <a:r>
              <a:rPr lang="en-US" dirty="0" smtClean="0">
                <a:solidFill>
                  <a:srgbClr val="FF0000"/>
                </a:solidFill>
              </a:rPr>
              <a:t>: name '</a:t>
            </a:r>
            <a:r>
              <a:rPr lang="en-US" dirty="0" err="1" smtClean="0">
                <a:solidFill>
                  <a:srgbClr val="FF0000"/>
                </a:solidFill>
              </a:rPr>
              <a:t>Erkay</a:t>
            </a:r>
            <a:r>
              <a:rPr lang="en-US" dirty="0" smtClean="0">
                <a:solidFill>
                  <a:srgbClr val="FF0000"/>
                </a:solidFill>
              </a:rPr>
              <a:t>' is not defined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 smtClean="0"/>
              <a:t>&gt;&gt;&gt; ad = </a:t>
            </a:r>
            <a:r>
              <a:rPr lang="en-US" dirty="0" smtClean="0">
                <a:solidFill>
                  <a:srgbClr val="00B050"/>
                </a:solidFill>
              </a:rPr>
              <a:t>"</a:t>
            </a:r>
            <a:r>
              <a:rPr lang="tr-TR" dirty="0" smtClean="0">
                <a:solidFill>
                  <a:srgbClr val="00B050"/>
                </a:solidFill>
              </a:rPr>
              <a:t>Erkay</a:t>
            </a:r>
            <a:r>
              <a:rPr lang="en-US" dirty="0" smtClean="0">
                <a:solidFill>
                  <a:srgbClr val="00B050"/>
                </a:solidFill>
              </a:rPr>
              <a:t>"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 smtClean="0"/>
              <a:t>&gt;&gt;&gt;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tr-TR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"</a:t>
            </a:r>
            <a:r>
              <a:rPr lang="en-US" dirty="0" err="1">
                <a:solidFill>
                  <a:srgbClr val="00B050"/>
                </a:solidFill>
              </a:rPr>
              <a:t>Merhaba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dirty="0" smtClean="0"/>
              <a:t>ad</a:t>
            </a:r>
            <a:r>
              <a:rPr lang="tr-TR" dirty="0" smtClean="0"/>
              <a:t>)</a:t>
            </a:r>
            <a:endParaRPr lang="tr-TR" dirty="0"/>
          </a:p>
          <a:p>
            <a:pPr lvl="1">
              <a:lnSpc>
                <a:spcPct val="120000"/>
              </a:lnSpc>
              <a:buNone/>
            </a:pPr>
            <a:r>
              <a:rPr lang="tr-TR" dirty="0">
                <a:solidFill>
                  <a:schemeClr val="accent1"/>
                </a:solidFill>
              </a:rPr>
              <a:t>Merhaba </a:t>
            </a:r>
            <a:r>
              <a:rPr lang="tr-TR" dirty="0" smtClean="0">
                <a:solidFill>
                  <a:schemeClr val="accent1"/>
                </a:solidFill>
              </a:rPr>
              <a:t>Erkay</a:t>
            </a:r>
            <a:endParaRPr lang="tr-TR" dirty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buNone/>
            </a:pPr>
            <a:r>
              <a:rPr lang="pt-BR" dirty="0"/>
              <a:t>&gt;&gt;&gt;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tr-T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"</a:t>
            </a:r>
            <a:r>
              <a:rPr lang="pt-BR" dirty="0">
                <a:solidFill>
                  <a:srgbClr val="00B050"/>
                </a:solidFill>
              </a:rPr>
              <a:t>Bana</a:t>
            </a:r>
            <a:r>
              <a:rPr lang="tr-TR" dirty="0">
                <a:solidFill>
                  <a:srgbClr val="00B050"/>
                </a:solidFill>
              </a:rPr>
              <a:t>"</a:t>
            </a:r>
            <a:r>
              <a:rPr lang="tr-TR" dirty="0"/>
              <a:t>,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/>
              <a:t>ad,</a:t>
            </a:r>
            <a:r>
              <a:rPr lang="tr-TR" dirty="0">
                <a:solidFill>
                  <a:srgbClr val="00B050"/>
                </a:solidFill>
              </a:rPr>
              <a:t> "d</a:t>
            </a:r>
            <a:r>
              <a:rPr lang="pt-BR" dirty="0">
                <a:solidFill>
                  <a:srgbClr val="00B050"/>
                </a:solidFill>
              </a:rPr>
              <a:t>eme</a:t>
            </a:r>
            <a:r>
              <a:rPr lang="tr-TR" dirty="0">
                <a:solidFill>
                  <a:srgbClr val="00B050"/>
                </a:solidFill>
              </a:rPr>
              <a:t>,"</a:t>
            </a:r>
            <a:r>
              <a:rPr lang="tr-TR" dirty="0"/>
              <a:t>,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/>
              <a:t>ad,</a:t>
            </a:r>
            <a:r>
              <a:rPr lang="tr-TR" dirty="0">
                <a:solidFill>
                  <a:srgbClr val="00B050"/>
                </a:solidFill>
              </a:rPr>
              <a:t> "</a:t>
            </a:r>
            <a:r>
              <a:rPr lang="pt-BR" dirty="0">
                <a:solidFill>
                  <a:srgbClr val="00B050"/>
                </a:solidFill>
              </a:rPr>
              <a:t>Hocam </a:t>
            </a:r>
            <a:r>
              <a:rPr lang="tr-TR" dirty="0">
                <a:solidFill>
                  <a:srgbClr val="00B050"/>
                </a:solidFill>
              </a:rPr>
              <a:t>d</a:t>
            </a:r>
            <a:r>
              <a:rPr lang="pt-BR" dirty="0" smtClean="0">
                <a:solidFill>
                  <a:srgbClr val="00B050"/>
                </a:solidFill>
              </a:rPr>
              <a:t>e</a:t>
            </a:r>
            <a:r>
              <a:rPr lang="tr-TR" dirty="0" smtClean="0">
                <a:solidFill>
                  <a:srgbClr val="00B050"/>
                </a:solidFill>
              </a:rPr>
              <a:t>!"</a:t>
            </a:r>
            <a:r>
              <a:rPr lang="tr-TR" dirty="0" smtClean="0"/>
              <a:t>)</a:t>
            </a:r>
            <a:endParaRPr lang="tr-TR" dirty="0"/>
          </a:p>
          <a:p>
            <a:pPr lvl="1">
              <a:lnSpc>
                <a:spcPct val="120000"/>
              </a:lnSpc>
              <a:buNone/>
            </a:pPr>
            <a:r>
              <a:rPr lang="pt-BR" dirty="0">
                <a:solidFill>
                  <a:schemeClr val="accent1"/>
                </a:solidFill>
              </a:rPr>
              <a:t>Bana </a:t>
            </a:r>
            <a:r>
              <a:rPr lang="tr-TR" dirty="0" smtClean="0">
                <a:solidFill>
                  <a:schemeClr val="accent1"/>
                </a:solidFill>
              </a:rPr>
              <a:t>Erkay d</a:t>
            </a:r>
            <a:r>
              <a:rPr lang="pt-BR" dirty="0">
                <a:solidFill>
                  <a:schemeClr val="accent1"/>
                </a:solidFill>
              </a:rPr>
              <a:t>eme</a:t>
            </a:r>
            <a:r>
              <a:rPr lang="tr-TR" dirty="0">
                <a:solidFill>
                  <a:schemeClr val="accent1"/>
                </a:solidFill>
              </a:rPr>
              <a:t>,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tr-TR" dirty="0" smtClean="0">
                <a:solidFill>
                  <a:schemeClr val="accent1"/>
                </a:solidFill>
              </a:rPr>
              <a:t>Erkay </a:t>
            </a:r>
            <a:r>
              <a:rPr lang="pt-BR" dirty="0" smtClean="0">
                <a:solidFill>
                  <a:schemeClr val="accent1"/>
                </a:solidFill>
              </a:rPr>
              <a:t>Hocam </a:t>
            </a:r>
            <a:r>
              <a:rPr lang="tr-TR" dirty="0">
                <a:solidFill>
                  <a:schemeClr val="accent1"/>
                </a:solidFill>
              </a:rPr>
              <a:t>d</a:t>
            </a:r>
            <a:r>
              <a:rPr lang="pt-BR" dirty="0">
                <a:solidFill>
                  <a:schemeClr val="accent1"/>
                </a:solidFill>
              </a:rPr>
              <a:t>e</a:t>
            </a:r>
            <a:r>
              <a:rPr lang="tr-TR" dirty="0">
                <a:solidFill>
                  <a:schemeClr val="accent1"/>
                </a:solidFill>
              </a:rPr>
              <a:t>!</a:t>
            </a:r>
          </a:p>
          <a:p>
            <a:pPr lvl="1">
              <a:lnSpc>
                <a:spcPct val="120000"/>
              </a:lnSpc>
              <a:buNone/>
            </a:pPr>
            <a:r>
              <a:rPr lang="pt-BR" dirty="0"/>
              <a:t>&gt;&gt;&gt;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tr-T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"Bana </a:t>
            </a:r>
            <a:r>
              <a:rPr lang="pt-BR" dirty="0">
                <a:solidFill>
                  <a:srgbClr val="00B050"/>
                </a:solidFill>
              </a:rPr>
              <a:t>%s </a:t>
            </a:r>
            <a:r>
              <a:rPr lang="tr-TR" dirty="0">
                <a:solidFill>
                  <a:srgbClr val="00B050"/>
                </a:solidFill>
              </a:rPr>
              <a:t>d</a:t>
            </a:r>
            <a:r>
              <a:rPr lang="pt-BR" dirty="0">
                <a:solidFill>
                  <a:srgbClr val="00B050"/>
                </a:solidFill>
              </a:rPr>
              <a:t>eme</a:t>
            </a:r>
            <a:r>
              <a:rPr lang="tr-TR" dirty="0">
                <a:solidFill>
                  <a:srgbClr val="00B050"/>
                </a:solidFill>
              </a:rPr>
              <a:t>,</a:t>
            </a:r>
            <a:r>
              <a:rPr lang="pt-BR" dirty="0">
                <a:solidFill>
                  <a:srgbClr val="00B050"/>
                </a:solidFill>
              </a:rPr>
              <a:t> %s Hocam </a:t>
            </a:r>
            <a:r>
              <a:rPr lang="tr-TR" dirty="0">
                <a:solidFill>
                  <a:srgbClr val="00B050"/>
                </a:solidFill>
              </a:rPr>
              <a:t>d</a:t>
            </a:r>
            <a:r>
              <a:rPr lang="pt-BR" dirty="0" smtClean="0">
                <a:solidFill>
                  <a:srgbClr val="00B050"/>
                </a:solidFill>
              </a:rPr>
              <a:t>e</a:t>
            </a:r>
            <a:r>
              <a:rPr lang="tr-TR" dirty="0" smtClean="0">
                <a:solidFill>
                  <a:srgbClr val="00B050"/>
                </a:solidFill>
              </a:rPr>
              <a:t>!</a:t>
            </a:r>
            <a:r>
              <a:rPr lang="pt-BR" dirty="0" smtClean="0">
                <a:solidFill>
                  <a:srgbClr val="00B050"/>
                </a:solidFill>
              </a:rPr>
              <a:t>"</a:t>
            </a:r>
            <a:r>
              <a:rPr lang="pt-BR" dirty="0" smtClean="0"/>
              <a:t> </a:t>
            </a:r>
            <a:r>
              <a:rPr lang="pt-BR" dirty="0"/>
              <a:t>%(ad, ad</a:t>
            </a:r>
            <a:r>
              <a:rPr lang="pt-BR" dirty="0" smtClean="0"/>
              <a:t>)</a:t>
            </a:r>
            <a:r>
              <a:rPr lang="tr-TR" dirty="0" smtClean="0"/>
              <a:t>)</a:t>
            </a:r>
            <a:endParaRPr lang="pt-BR" dirty="0"/>
          </a:p>
          <a:p>
            <a:pPr lvl="1">
              <a:lnSpc>
                <a:spcPct val="120000"/>
              </a:lnSpc>
              <a:buNone/>
            </a:pPr>
            <a:r>
              <a:rPr lang="pt-BR" dirty="0">
                <a:solidFill>
                  <a:schemeClr val="accent1"/>
                </a:solidFill>
              </a:rPr>
              <a:t>Bana </a:t>
            </a:r>
            <a:r>
              <a:rPr lang="tr-TR" dirty="0" smtClean="0">
                <a:solidFill>
                  <a:schemeClr val="accent1"/>
                </a:solidFill>
              </a:rPr>
              <a:t>Erkay d</a:t>
            </a:r>
            <a:r>
              <a:rPr lang="pt-BR" dirty="0">
                <a:solidFill>
                  <a:schemeClr val="accent1"/>
                </a:solidFill>
              </a:rPr>
              <a:t>eme</a:t>
            </a:r>
            <a:r>
              <a:rPr lang="tr-TR" dirty="0">
                <a:solidFill>
                  <a:schemeClr val="accent1"/>
                </a:solidFill>
              </a:rPr>
              <a:t>,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tr-TR" dirty="0" smtClean="0">
                <a:solidFill>
                  <a:schemeClr val="accent1"/>
                </a:solidFill>
              </a:rPr>
              <a:t>Erkay </a:t>
            </a:r>
            <a:r>
              <a:rPr lang="pt-BR" dirty="0" smtClean="0">
                <a:solidFill>
                  <a:schemeClr val="accent1"/>
                </a:solidFill>
              </a:rPr>
              <a:t>Hocam </a:t>
            </a:r>
            <a:r>
              <a:rPr lang="tr-TR" dirty="0">
                <a:solidFill>
                  <a:schemeClr val="accent1"/>
                </a:solidFill>
              </a:rPr>
              <a:t>d</a:t>
            </a:r>
            <a:r>
              <a:rPr lang="pt-BR" dirty="0">
                <a:solidFill>
                  <a:schemeClr val="accent1"/>
                </a:solidFill>
              </a:rPr>
              <a:t>e</a:t>
            </a:r>
            <a:r>
              <a:rPr lang="tr-TR" dirty="0">
                <a:solidFill>
                  <a:schemeClr val="accent1"/>
                </a:solidFill>
              </a:rPr>
              <a:t>!</a:t>
            </a:r>
          </a:p>
          <a:p>
            <a:pPr lvl="1">
              <a:lnSpc>
                <a:spcPct val="120000"/>
              </a:lnSpc>
              <a:buNone/>
            </a:pP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10" name="Rectangle: Rounded Corners 9"/>
          <p:cNvSpPr/>
          <p:nvPr/>
        </p:nvSpPr>
        <p:spPr>
          <a:xfrm>
            <a:off x="1151620" y="2708920"/>
            <a:ext cx="1620180" cy="324036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1007604" y="3114092"/>
            <a:ext cx="1368152" cy="314908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3023828" y="3104964"/>
            <a:ext cx="935223" cy="33578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F56C-255B-46C1-B72D-BFDBE24085CB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8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 Notları ve Örnek Kodlar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Ders notlarını (bu ppt dosyaları) ve bazı </a:t>
            </a:r>
            <a:r>
              <a:rPr lang="tr-TR" dirty="0"/>
              <a:t>örnek kodlar </a:t>
            </a:r>
            <a:r>
              <a:rPr lang="tr-TR" dirty="0">
                <a:hlinkClick r:id="rId2"/>
              </a:rPr>
              <a:t>http</a:t>
            </a:r>
            <a:r>
              <a:rPr lang="tr-TR">
                <a:hlinkClick r:id="rId2"/>
              </a:rPr>
              <a:t>://</a:t>
            </a:r>
            <a:r>
              <a:rPr lang="tr-TR" smtClean="0">
                <a:hlinkClick r:id="rId2"/>
              </a:rPr>
              <a:t>people.sabanciuniv.edu/erkays/lyo2019</a:t>
            </a:r>
            <a:r>
              <a:rPr lang="tr-TR" smtClean="0"/>
              <a:t>  </a:t>
            </a:r>
            <a:r>
              <a:rPr lang="tr-TR" dirty="0" smtClean="0"/>
              <a:t>adresinden dağıtılıyor olacak</a:t>
            </a:r>
          </a:p>
          <a:p>
            <a:pPr lvl="1"/>
            <a:r>
              <a:rPr lang="tr-TR" dirty="0" smtClean="0"/>
              <a:t>Her dersten sonraki birkaç saat içinde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D44D-4313-4F82-A0AD-40B36B485F6F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69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Önce Bir Film İzleyelim!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B3B-6DF9-43BD-A7BC-EE42F4BF4C59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  <p:pic>
        <p:nvPicPr>
          <p:cNvPr id="8" name="Code Türkçe Seslendirmel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79613" y="1303182"/>
            <a:ext cx="7267330" cy="489812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Programlama Öğrenmeliyiz?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tr-TR" dirty="0"/>
              <a:t>Çünkü bize düşünmeyi öğretir</a:t>
            </a:r>
          </a:p>
          <a:p>
            <a:r>
              <a:rPr lang="tr-TR" dirty="0"/>
              <a:t>Yaşantımızın (özel ya da mesleki) her alanında faydalı</a:t>
            </a:r>
          </a:p>
          <a:p>
            <a:r>
              <a:rPr lang="tr-TR" dirty="0"/>
              <a:t>Bilgisayar okur-yazarlığı </a:t>
            </a:r>
          </a:p>
          <a:p>
            <a:r>
              <a:rPr lang="tr-TR" dirty="0"/>
              <a:t>Programlama ile ilgili bir meslek seçebiliriz (Bilgisayar mühendisi, sistem mühendisi vb.)</a:t>
            </a:r>
          </a:p>
          <a:p>
            <a:r>
              <a:rPr lang="tr-TR" dirty="0"/>
              <a:t>Okulda ödevlerimizi yapmamıza yardımcı olabilir </a:t>
            </a:r>
            <a:r>
              <a:rPr lang="tr-TR" dirty="0">
                <a:sym typeface="Wingdings" pitchFamily="2" charset="2"/>
              </a:rPr>
              <a:t></a:t>
            </a:r>
          </a:p>
          <a:p>
            <a:r>
              <a:rPr lang="tr-TR" dirty="0">
                <a:sym typeface="Wingdings" pitchFamily="2" charset="2"/>
              </a:rPr>
              <a:t>Programlama gerçekten eğlencelidir 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960-ACA9-40B7-9729-055BC02FCC4E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Bilgisayarın Temel Bileşenleri</a:t>
            </a:r>
          </a:p>
        </p:txBody>
      </p:sp>
      <p:pic>
        <p:nvPicPr>
          <p:cNvPr id="4" name="Content Placeholder 3" descr="Compu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7432" y="1600200"/>
            <a:ext cx="7589135" cy="45259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8AB6-6F78-4DF6-8F12-9FE783B76E0C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Merkezi İşlem Birimi CPU</a:t>
            </a:r>
          </a:p>
        </p:txBody>
      </p:sp>
      <p:pic>
        <p:nvPicPr>
          <p:cNvPr id="4" name="Content Placeholder 3" descr="cp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8775-147D-48A6-8D54-0176DB8DA942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uter-memory-quiz-150x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700808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Bilgisayar Belleği</a:t>
            </a:r>
          </a:p>
        </p:txBody>
      </p:sp>
      <p:pic>
        <p:nvPicPr>
          <p:cNvPr id="6" name="Content Placeholder 5" descr="belle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556792"/>
            <a:ext cx="6034617" cy="4525963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DAE0-C2D9-4D30-B838-8D5B3F586AD7}" type="datetime1">
              <a:rPr lang="tr-TR" smtClean="0"/>
              <a:pPr/>
              <a:t>29.07.2019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1638</Words>
  <Application>Microsoft Office PowerPoint</Application>
  <PresentationFormat>Ekran Gösterisi (4:3)</PresentationFormat>
  <Paragraphs>386</Paragraphs>
  <Slides>36</Slides>
  <Notes>4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Ofis Teması</vt:lpstr>
      <vt:lpstr>Bilgisayar Programlamasına ve Veri Analizine Giriş</vt:lpstr>
      <vt:lpstr>Biz kimiz? </vt:lpstr>
      <vt:lpstr>Bu derste neler yapacağız?</vt:lpstr>
      <vt:lpstr>Ders Notları ve Örnek Kodlar</vt:lpstr>
      <vt:lpstr>Önce Bir Film İzleyelim!</vt:lpstr>
      <vt:lpstr>Neden Programlama Öğrenmeliyiz?</vt:lpstr>
      <vt:lpstr>Bilgisayarın Temel Bileşenleri</vt:lpstr>
      <vt:lpstr>Merkezi İşlem Birimi CPU</vt:lpstr>
      <vt:lpstr>Bilgisayar Belleği</vt:lpstr>
      <vt:lpstr>Giriş Cihazları</vt:lpstr>
      <vt:lpstr>Çıkış Cihazları</vt:lpstr>
      <vt:lpstr>Bilgisayarı Programlamak</vt:lpstr>
      <vt:lpstr>Algoritma</vt:lpstr>
      <vt:lpstr>ALGORİTMA</vt:lpstr>
      <vt:lpstr>Algoritma Örneği</vt:lpstr>
      <vt:lpstr>En Küçük Sayıyı Bulma Algoritması</vt:lpstr>
      <vt:lpstr>Algoritma Örneği</vt:lpstr>
      <vt:lpstr>Sıralama Kontrol Algoritması</vt:lpstr>
      <vt:lpstr>Sıralama Algoritması</vt:lpstr>
      <vt:lpstr>Neden Python?</vt:lpstr>
      <vt:lpstr>Neden Python?</vt:lpstr>
      <vt:lpstr>Python’u Nasıl İndiririz ve Kurarız?</vt:lpstr>
      <vt:lpstr>Python’u Nasıl Kurarız?</vt:lpstr>
      <vt:lpstr>IDLE: Çalışma Ortamımız</vt:lpstr>
      <vt:lpstr>Program Yazabiliriz</vt:lpstr>
      <vt:lpstr>Programlarımızı Saklayabiliriz</vt:lpstr>
      <vt:lpstr>Programlarımızı Saklayabiliriz</vt:lpstr>
      <vt:lpstr>Sakladığımız Programı Çalıştırabiliriz</vt:lpstr>
      <vt:lpstr>PYTHON IDLE VE PYTHON SHELL</vt:lpstr>
      <vt:lpstr>Aritmetik İşlemler</vt:lpstr>
      <vt:lpstr>Aritmetik İşlemlerde Öncelikler</vt:lpstr>
      <vt:lpstr>Değer Tipleri</vt:lpstr>
      <vt:lpstr>Değer Tipleri</vt:lpstr>
      <vt:lpstr>Değişkenler</vt:lpstr>
      <vt:lpstr>Küçük-büyük harfe duyarlı</vt:lpstr>
      <vt:lpstr>Değişken Tipleri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 Programlamasına ve Veri Analizine Giriş</dc:title>
  <dc:creator>Erkay Savaş</dc:creator>
  <cp:lastModifiedBy>erkays</cp:lastModifiedBy>
  <cp:revision>301</cp:revision>
  <dcterms:created xsi:type="dcterms:W3CDTF">2015-06-17T11:57:35Z</dcterms:created>
  <dcterms:modified xsi:type="dcterms:W3CDTF">2019-07-29T06:31:09Z</dcterms:modified>
</cp:coreProperties>
</file>