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88" r:id="rId4"/>
    <p:sldId id="325" r:id="rId5"/>
    <p:sldId id="326" r:id="rId6"/>
    <p:sldId id="280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284" r:id="rId17"/>
    <p:sldId id="322" r:id="rId18"/>
    <p:sldId id="323" r:id="rId19"/>
    <p:sldId id="310" r:id="rId20"/>
    <p:sldId id="311" r:id="rId21"/>
    <p:sldId id="336" r:id="rId22"/>
    <p:sldId id="337" r:id="rId23"/>
    <p:sldId id="338" r:id="rId24"/>
    <p:sldId id="33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94" d="100"/>
          <a:sy n="94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90A8-07C1-4FBA-92AB-4DD1A0640C4E}" type="datetimeFigureOut">
              <a:rPr lang="tr-TR" smtClean="0"/>
              <a:pPr/>
              <a:t>16.07.2018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C753-03F7-4F58-8F16-0FE4987607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477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4288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8360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4186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3618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6063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7326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0923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yapmayi</a:t>
            </a:r>
            <a:r>
              <a:rPr lang="en-US" dirty="0"/>
              <a:t> </a:t>
            </a:r>
            <a:r>
              <a:rPr lang="en-US" dirty="0" err="1"/>
              <a:t>biliyorlar</a:t>
            </a:r>
            <a:r>
              <a:rPr lang="en-US" dirty="0"/>
              <a:t>, </a:t>
            </a:r>
            <a:r>
              <a:rPr lang="en-US" dirty="0" err="1"/>
              <a:t>gecilebilir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D434-233B-485C-84AE-30A84180F1F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932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700-F379-4766-9020-86D527525762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E626-CC4B-447D-9343-8C0386D1F239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1663-BFF6-44E7-BBF1-333BD03D2317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130C-7B79-4868-8C71-E0C614B8A0F1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5234-8430-4CDA-9839-8F66CFB28586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2D6-0127-4BB8-BDA1-81987586D617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4546-AB13-43E4-ADDE-8BB6C275B56E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F0DA-7DA6-4A25-ADA0-806E80C1A087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4779-6794-4185-B048-F59C56304490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5205-9FF8-487B-8D37-68F691AD76C4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B1E0-91DE-4938-B214-21BB8644A8BC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tr-TR" dirty="0"/>
              <a:t>Bilgisayar Programlamasına ve Veri Analizine Giriş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0988"/>
            <a:ext cx="6400800" cy="248427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Sabancı Üniversitesi</a:t>
            </a:r>
          </a:p>
          <a:p>
            <a:r>
              <a:rPr lang="tr-TR" dirty="0"/>
              <a:t>Lise Yaz Okulu</a:t>
            </a:r>
          </a:p>
          <a:p>
            <a:r>
              <a:rPr lang="tr-TR" dirty="0" smtClean="0"/>
              <a:t>2017</a:t>
            </a:r>
          </a:p>
          <a:p>
            <a:endParaRPr lang="tr-TR" dirty="0" smtClean="0"/>
          </a:p>
          <a:p>
            <a:r>
              <a:rPr lang="tr-TR" dirty="0" smtClean="0"/>
              <a:t>2. ders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7E5A-52C4-41A8-AA64-66BD8FDF62BA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0748"/>
            <a:ext cx="5157314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12964" y="2636912"/>
            <a:ext cx="3056353" cy="1044115"/>
          </a:xfrm>
          <a:prstGeom prst="wedgeRectCallout">
            <a:avLst>
              <a:gd name="adj1" fmla="val -155467"/>
              <a:gd name="adj2" fmla="val -57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Programımızı bu editör içerisine yazabiliriz.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4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596" y="1251085"/>
            <a:ext cx="4862395" cy="49884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12964" y="2636912"/>
            <a:ext cx="3056353" cy="1044115"/>
          </a:xfrm>
          <a:prstGeom prst="wedgeRectCallout">
            <a:avLst>
              <a:gd name="adj1" fmla="val -179866"/>
              <a:gd name="adj2" fmla="val -70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Programımızı kaydetmek için "File" menüsünden </a:t>
            </a:r>
            <a:br>
              <a:rPr lang="tr-TR" dirty="0"/>
            </a:br>
            <a:r>
              <a:rPr lang="tr-TR" dirty="0"/>
              <a:t>"</a:t>
            </a:r>
            <a:r>
              <a:rPr lang="tr-TR" dirty="0" err="1"/>
              <a:t>Save</a:t>
            </a:r>
            <a:r>
              <a:rPr lang="tr-TR" dirty="0"/>
              <a:t> As..." menüsünü </a:t>
            </a:r>
            <a:br>
              <a:rPr lang="tr-TR" dirty="0"/>
            </a:br>
            <a:r>
              <a:rPr lang="tr-TR" dirty="0"/>
              <a:t>seçiniz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9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32" y="1124744"/>
            <a:ext cx="6552220" cy="50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40152" y="1432188"/>
            <a:ext cx="3056353" cy="1044115"/>
          </a:xfrm>
          <a:prstGeom prst="wedgeRectCallout">
            <a:avLst>
              <a:gd name="adj1" fmla="val -207422"/>
              <a:gd name="adj2" fmla="val 4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Programınızı kaydetmek istediğiniz klasörü seçiniz.</a:t>
            </a:r>
            <a:endParaRPr lang="en-US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5940151" y="2788557"/>
            <a:ext cx="3056353" cy="1044115"/>
          </a:xfrm>
          <a:prstGeom prst="wedgeRectCallout">
            <a:avLst>
              <a:gd name="adj1" fmla="val -185317"/>
              <a:gd name="adj2" fmla="val 107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Programınıza vermek istediğiniz ismi giriniz.</a:t>
            </a:r>
            <a:endParaRPr lang="en-US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087647" y="5445224"/>
            <a:ext cx="3056353" cy="1044115"/>
          </a:xfrm>
          <a:prstGeom prst="wedgeRectCallout">
            <a:avLst>
              <a:gd name="adj1" fmla="val -58784"/>
              <a:gd name="adj2" fmla="val -101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"</a:t>
            </a:r>
            <a:r>
              <a:rPr lang="tr-TR" dirty="0" err="1"/>
              <a:t>Save</a:t>
            </a:r>
            <a:r>
              <a:rPr lang="tr-TR" dirty="0"/>
              <a:t>" butonu ile programınızı kaydediniz.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9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31" y="1196752"/>
            <a:ext cx="5064001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40152" y="1432188"/>
            <a:ext cx="3056353" cy="1044115"/>
          </a:xfrm>
          <a:prstGeom prst="wedgeRectCallout">
            <a:avLst>
              <a:gd name="adj1" fmla="val -150881"/>
              <a:gd name="adj2" fmla="val -59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Programınız artık vermiş olduğunuz isimle belirlemiş olduğunuz klasör içerisinde kayıtlıdır.</a:t>
            </a:r>
            <a:endParaRPr lang="en-US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5940151" y="2788557"/>
            <a:ext cx="3056353" cy="1684559"/>
          </a:xfrm>
          <a:prstGeom prst="wedgeRectCallout">
            <a:avLst>
              <a:gd name="adj1" fmla="val -177178"/>
              <a:gd name="adj2" fmla="val -108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!!! DİKKAT !!!</a:t>
            </a:r>
          </a:p>
          <a:p>
            <a:pPr marL="0" indent="0" algn="ctr">
              <a:buNone/>
            </a:pPr>
            <a:r>
              <a:rPr lang="tr-TR" dirty="0"/>
              <a:t>Program içinde Türkçe karakter </a:t>
            </a:r>
          </a:p>
          <a:p>
            <a:pPr marL="0" indent="0" algn="ctr">
              <a:buNone/>
            </a:pPr>
            <a:r>
              <a:rPr lang="tr-TR" dirty="0"/>
              <a:t>(</a:t>
            </a:r>
            <a:r>
              <a:rPr lang="tr-TR" dirty="0" err="1"/>
              <a:t>ç,Ç,ğ,Ğ,ı,İ,ö,Ö,ü,Ü</a:t>
            </a:r>
            <a:r>
              <a:rPr lang="tr-TR" dirty="0"/>
              <a:t>)</a:t>
            </a:r>
          </a:p>
          <a:p>
            <a:pPr marL="0" indent="0" algn="ctr">
              <a:buNone/>
            </a:pPr>
            <a:r>
              <a:rPr lang="tr-TR" dirty="0"/>
              <a:t>kullanmayın.</a:t>
            </a:r>
          </a:p>
          <a:p>
            <a:pPr marL="0" indent="0" algn="ctr">
              <a:buNone/>
            </a:pPr>
            <a:r>
              <a:rPr lang="tr-TR" dirty="0"/>
              <a:t>[ Program kaydolmayacaktır ]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5940150" y="4663657"/>
            <a:ext cx="3056353" cy="1684559"/>
          </a:xfrm>
          <a:prstGeom prst="wedgeRectCallout">
            <a:avLst>
              <a:gd name="adj1" fmla="val -228107"/>
              <a:gd name="adj2" fmla="val -21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!!! DİKKAT !!!</a:t>
            </a:r>
          </a:p>
          <a:p>
            <a:pPr marL="0" indent="0" algn="ctr">
              <a:buNone/>
            </a:pPr>
            <a:r>
              <a:rPr lang="tr-TR" dirty="0"/>
              <a:t>Bütün satırlarda, hemen satır başından yazmaya başlayın.</a:t>
            </a:r>
          </a:p>
          <a:p>
            <a:pPr marL="0" indent="0" algn="ctr">
              <a:buNone/>
            </a:pPr>
            <a:r>
              <a:rPr lang="tr-TR" dirty="0"/>
              <a:t>[ Bu kurala uymadan yazacağımız durumları daha sonra göreceğiz. ]</a:t>
            </a:r>
          </a:p>
        </p:txBody>
      </p:sp>
    </p:spTree>
    <p:extLst>
      <p:ext uri="{BB962C8B-B14F-4D97-AF65-F5344CB8AC3E}">
        <p14:creationId xmlns="" xmlns:p14="http://schemas.microsoft.com/office/powerpoint/2010/main" val="3800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572" y="1160748"/>
            <a:ext cx="5183739" cy="5436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Çalıştırmak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04148" y="2420888"/>
            <a:ext cx="3056353" cy="1564764"/>
          </a:xfrm>
          <a:prstGeom prst="wedgeRectCallout">
            <a:avLst>
              <a:gd name="adj1" fmla="val -154758"/>
              <a:gd name="adj2" fmla="val -81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 çalıştırmak için</a:t>
            </a:r>
            <a:br>
              <a:rPr lang="tr-TR" dirty="0"/>
            </a:br>
            <a:r>
              <a:rPr lang="tr-TR" dirty="0"/>
              <a:t>"Run" menüsünden</a:t>
            </a:r>
            <a:br>
              <a:rPr lang="tr-TR" dirty="0"/>
            </a:br>
            <a:r>
              <a:rPr lang="tr-TR" dirty="0"/>
              <a:t>"Run </a:t>
            </a:r>
            <a:r>
              <a:rPr lang="tr-TR" dirty="0" err="1"/>
              <a:t>Module</a:t>
            </a:r>
            <a:r>
              <a:rPr lang="tr-TR" dirty="0"/>
              <a:t>" adımını seçiniz.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Ya da F5 tuşuna basarak çalıştırabilirsiniz.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8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580" y="1160748"/>
            <a:ext cx="5018906" cy="5436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40152" y="1432188"/>
            <a:ext cx="3056353" cy="1564764"/>
          </a:xfrm>
          <a:prstGeom prst="wedgeRectCallout">
            <a:avLst>
              <a:gd name="adj1" fmla="val -98246"/>
              <a:gd name="adj2" fmla="val 58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tr-TR" dirty="0"/>
              <a:t>IDLE Shell açılır ve program bu Shell içinde çalıştırılır.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84076"/>
          </a:xfrm>
        </p:spPr>
        <p:txBody>
          <a:bodyPr>
            <a:normAutofit fontScale="90000"/>
          </a:bodyPr>
          <a:lstStyle/>
          <a:p>
            <a:r>
              <a:rPr lang="tr-TR" dirty="0"/>
              <a:t>Tamsayı Girmek İstiyorsanız?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1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yas = </a:t>
            </a:r>
            <a:r>
              <a:rPr lang="tr-TR" sz="2800" dirty="0" smtClean="0">
                <a:solidFill>
                  <a:srgbClr val="7030A0"/>
                </a:solidFill>
              </a:rPr>
              <a:t>int</a:t>
            </a:r>
            <a:r>
              <a:rPr lang="tr-TR" sz="2800" dirty="0" smtClean="0"/>
              <a:t>(</a:t>
            </a:r>
            <a:r>
              <a:rPr lang="tr-TR" sz="2800" dirty="0" smtClean="0">
                <a:solidFill>
                  <a:srgbClr val="7030A0"/>
                </a:solidFill>
              </a:rPr>
              <a:t>input</a:t>
            </a:r>
            <a:r>
              <a:rPr lang="tr-TR" sz="2800" dirty="0"/>
              <a:t>(</a:t>
            </a:r>
            <a:r>
              <a:rPr lang="tr-TR" sz="2800" dirty="0">
                <a:solidFill>
                  <a:srgbClr val="00B050"/>
                </a:solidFill>
              </a:rPr>
              <a:t>"Kac Yasindasin?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tr-TR" sz="2800" dirty="0">
                <a:solidFill>
                  <a:srgbClr val="00B050"/>
                </a:solidFill>
              </a:rPr>
              <a:t>"</a:t>
            </a:r>
            <a:r>
              <a:rPr lang="tr-TR" sz="2800" dirty="0"/>
              <a:t>))</a:t>
            </a:r>
          </a:p>
          <a:p>
            <a:pPr>
              <a:buNone/>
            </a:pPr>
            <a:r>
              <a:rPr lang="tr-TR" sz="2800" dirty="0"/>
              <a:t>yas = yas+2</a:t>
            </a:r>
          </a:p>
          <a:p>
            <a:pPr>
              <a:buNone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print(</a:t>
            </a:r>
            <a:r>
              <a:rPr lang="tr-TR" sz="2800" dirty="0" smtClean="0">
                <a:solidFill>
                  <a:srgbClr val="00B050"/>
                </a:solidFill>
              </a:rPr>
              <a:t>"Iki </a:t>
            </a:r>
            <a:r>
              <a:rPr lang="tr-TR" sz="2800" dirty="0">
                <a:solidFill>
                  <a:srgbClr val="00B050"/>
                </a:solidFill>
              </a:rPr>
              <a:t>sene sonra %d yasinda olacaksin" </a:t>
            </a:r>
            <a:r>
              <a:rPr lang="tr-TR" sz="2800" dirty="0"/>
              <a:t>%</a:t>
            </a:r>
            <a:r>
              <a:rPr lang="tr-TR" sz="2800" dirty="0" smtClean="0"/>
              <a:t>yas)</a:t>
            </a:r>
            <a:endParaRPr lang="tr-TR" sz="2800" dirty="0"/>
          </a:p>
          <a:p>
            <a:pPr>
              <a:buNone/>
            </a:pPr>
            <a:endParaRPr lang="tr-TR" sz="28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800" dirty="0"/>
              <a:t>&gt;&gt;&gt; </a:t>
            </a:r>
          </a:p>
          <a:p>
            <a:pPr>
              <a:buNone/>
            </a:pPr>
            <a:r>
              <a:rPr lang="tr-TR" sz="2800" dirty="0">
                <a:solidFill>
                  <a:srgbClr val="3146DF"/>
                </a:solidFill>
              </a:rPr>
              <a:t>Kac Yasindasin? </a:t>
            </a:r>
            <a:endParaRPr lang="tr-TR" sz="2800" dirty="0"/>
          </a:p>
          <a:p>
            <a:pPr>
              <a:buNone/>
            </a:pPr>
            <a:r>
              <a:rPr lang="tr-TR" sz="2800" dirty="0" err="1">
                <a:solidFill>
                  <a:srgbClr val="3146DF"/>
                </a:solidFill>
              </a:rPr>
              <a:t>Iki</a:t>
            </a:r>
            <a:r>
              <a:rPr lang="tr-TR" sz="2800" dirty="0">
                <a:solidFill>
                  <a:srgbClr val="3146DF"/>
                </a:solidFill>
              </a:rPr>
              <a:t> sene sonra </a:t>
            </a:r>
            <a:r>
              <a:rPr lang="tr-TR" sz="2800" dirty="0" smtClean="0">
                <a:solidFill>
                  <a:srgbClr val="3146DF"/>
                </a:solidFill>
              </a:rPr>
              <a:t>18 </a:t>
            </a:r>
            <a:r>
              <a:rPr lang="tr-TR" sz="2800" dirty="0" err="1">
                <a:solidFill>
                  <a:srgbClr val="3146DF"/>
                </a:solidFill>
              </a:rPr>
              <a:t>yasinda</a:t>
            </a:r>
            <a:r>
              <a:rPr lang="tr-TR" sz="2800" dirty="0">
                <a:solidFill>
                  <a:srgbClr val="3146DF"/>
                </a:solidFill>
              </a:rPr>
              <a:t> </a:t>
            </a:r>
            <a:r>
              <a:rPr lang="tr-TR" sz="2800" dirty="0" err="1">
                <a:solidFill>
                  <a:srgbClr val="3146DF"/>
                </a:solidFill>
              </a:rPr>
              <a:t>olacaksin</a:t>
            </a:r>
            <a:endParaRPr lang="tr-TR" sz="2800" dirty="0">
              <a:solidFill>
                <a:srgbClr val="3146DF"/>
              </a:solidFill>
            </a:endParaRPr>
          </a:p>
          <a:p>
            <a:pPr>
              <a:buNone/>
            </a:pPr>
            <a:r>
              <a:rPr lang="tr-TR" sz="2800" dirty="0"/>
              <a:t>&gt;&gt;&gt;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879812" y="4833156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16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9908-1236-42E6-B289-27DB693520A1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Sabancı Üniversitesi Lise Yaz Okulu</a:t>
            </a:r>
            <a:endParaRPr lang="tr-TR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359532" y="980728"/>
            <a:ext cx="8634288" cy="1260140"/>
          </a:xfrm>
          <a:prstGeom prst="wedgeRectCallout">
            <a:avLst>
              <a:gd name="adj1" fmla="val -34472"/>
              <a:gd name="adj2" fmla="val 6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 err="1"/>
              <a:t>int</a:t>
            </a:r>
            <a:r>
              <a:rPr lang="tr-TR" sz="2000" dirty="0"/>
              <a:t> fonksiyonunu kullanarak rakamlardan oluşan bir yazı değerini bir sayı değerine çevirebiliriz</a:t>
            </a:r>
            <a:r>
              <a:rPr lang="tr-TR" sz="2000" dirty="0" smtClean="0"/>
              <a:t>. Bunu yapmazsak </a:t>
            </a:r>
            <a:r>
              <a:rPr lang="tr-TR" sz="2000" dirty="0" err="1" smtClean="0"/>
              <a:t>yas'ı</a:t>
            </a:r>
            <a:r>
              <a:rPr lang="tr-TR" sz="2000" dirty="0" smtClean="0"/>
              <a:t> sayı olarak aritmetik işlemlerde kullanamayız ve program hata verir.</a:t>
            </a:r>
            <a:endParaRPr lang="tr-TR" sz="2000" dirty="0"/>
          </a:p>
          <a:p>
            <a:pPr marL="0" indent="0" algn="ctr">
              <a:buNone/>
            </a:pPr>
            <a:r>
              <a:rPr lang="tr-TR" sz="2000" dirty="0"/>
              <a:t>Bu şekilde tip çevirme işlemine "</a:t>
            </a:r>
            <a:r>
              <a:rPr lang="tr-TR" sz="2000" i="1" dirty="0" err="1"/>
              <a:t>type</a:t>
            </a:r>
            <a:r>
              <a:rPr lang="tr-TR" sz="2000" i="1" dirty="0"/>
              <a:t> </a:t>
            </a:r>
            <a:r>
              <a:rPr lang="tr-TR" sz="2000" i="1" dirty="0" err="1"/>
              <a:t>casting</a:t>
            </a:r>
            <a:r>
              <a:rPr lang="tr-TR" sz="2000" dirty="0"/>
              <a:t>" denir.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04765"/>
            <a:ext cx="8229600" cy="280831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Aşağıdaki işlemleri yapan bir program yazacaksınız</a:t>
            </a:r>
          </a:p>
          <a:p>
            <a:r>
              <a:rPr lang="tr-TR" dirty="0"/>
              <a:t>Kullanıcıdan bir sayı girmesini isteyiniz</a:t>
            </a:r>
          </a:p>
          <a:p>
            <a:r>
              <a:rPr lang="tr-TR" dirty="0"/>
              <a:t>Kullanıcı bu sayıyı girdikten sonra</a:t>
            </a:r>
          </a:p>
          <a:p>
            <a:pPr lvl="1"/>
            <a:r>
              <a:rPr lang="tr-TR" dirty="0"/>
              <a:t>Girilen sayının önce iki katını ekrana bastırın</a:t>
            </a:r>
          </a:p>
          <a:p>
            <a:pPr lvl="1"/>
            <a:r>
              <a:rPr lang="tr-TR" dirty="0"/>
              <a:t>Sonra aynı sayının beş katını ekrana bastırın.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91AD-4D18-443B-A28F-C1BB5167ED2E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4509120"/>
            <a:ext cx="6732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solidFill>
                  <a:srgbClr val="3146DF"/>
                </a:solidFill>
              </a:rPr>
              <a:t>L</a:t>
            </a:r>
            <a:r>
              <a:rPr lang="tr-TR" sz="2400" dirty="0" err="1" smtClean="0">
                <a:solidFill>
                  <a:srgbClr val="3146DF"/>
                </a:solidFill>
              </a:rPr>
              <a:t>utfen</a:t>
            </a:r>
            <a:r>
              <a:rPr lang="tr-TR" sz="2400" dirty="0" smtClean="0">
                <a:solidFill>
                  <a:srgbClr val="3146DF"/>
                </a:solidFill>
              </a:rPr>
              <a:t> </a:t>
            </a:r>
            <a:r>
              <a:rPr lang="tr-TR" sz="2400" dirty="0">
                <a:solidFill>
                  <a:srgbClr val="3146DF"/>
                </a:solidFill>
              </a:rPr>
              <a:t>bir </a:t>
            </a:r>
            <a:r>
              <a:rPr lang="tr-TR" sz="2400" dirty="0" err="1">
                <a:solidFill>
                  <a:srgbClr val="3146DF"/>
                </a:solidFill>
              </a:rPr>
              <a:t>sayi</a:t>
            </a:r>
            <a:r>
              <a:rPr lang="tr-TR" sz="2400" dirty="0">
                <a:solidFill>
                  <a:srgbClr val="3146DF"/>
                </a:solidFill>
              </a:rPr>
              <a:t> girin: 5</a:t>
            </a:r>
          </a:p>
          <a:p>
            <a:r>
              <a:rPr lang="tr-TR" sz="2400" dirty="0">
                <a:solidFill>
                  <a:srgbClr val="3146DF"/>
                </a:solidFill>
              </a:rPr>
              <a:t>5 </a:t>
            </a:r>
            <a:r>
              <a:rPr lang="tr-TR" sz="2400" dirty="0" err="1">
                <a:solidFill>
                  <a:srgbClr val="3146DF"/>
                </a:solidFill>
              </a:rPr>
              <a:t>sayisinin</a:t>
            </a:r>
            <a:r>
              <a:rPr lang="tr-TR" sz="2400" dirty="0">
                <a:solidFill>
                  <a:srgbClr val="3146DF"/>
                </a:solidFill>
              </a:rPr>
              <a:t> 2 kati 10'dir</a:t>
            </a:r>
          </a:p>
          <a:p>
            <a:r>
              <a:rPr lang="tr-TR" sz="2400" dirty="0">
                <a:solidFill>
                  <a:srgbClr val="3146DF"/>
                </a:solidFill>
              </a:rPr>
              <a:t>5 </a:t>
            </a:r>
            <a:r>
              <a:rPr lang="tr-TR" sz="2400" dirty="0" err="1">
                <a:solidFill>
                  <a:srgbClr val="3146DF"/>
                </a:solidFill>
              </a:rPr>
              <a:t>sayisinin</a:t>
            </a:r>
            <a:r>
              <a:rPr lang="tr-TR" sz="2400" dirty="0">
                <a:solidFill>
                  <a:srgbClr val="3146DF"/>
                </a:solidFill>
              </a:rPr>
              <a:t> 5 kati 25'dir</a:t>
            </a:r>
          </a:p>
          <a:p>
            <a:r>
              <a:rPr lang="tr-TR" sz="2400" dirty="0"/>
              <a:t>&gt;&gt;&gt;</a:t>
            </a:r>
          </a:p>
        </p:txBody>
      </p:sp>
    </p:spTree>
    <p:extLst>
      <p:ext uri="{BB962C8B-B14F-4D97-AF65-F5344CB8AC3E}">
        <p14:creationId xmlns="" xmlns:p14="http://schemas.microsoft.com/office/powerpoint/2010/main" val="7585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sayi = </a:t>
            </a:r>
            <a:r>
              <a:rPr lang="tr-TR" sz="2800" dirty="0" smtClean="0">
                <a:solidFill>
                  <a:srgbClr val="7030A0"/>
                </a:solidFill>
              </a:rPr>
              <a:t>int</a:t>
            </a:r>
            <a:r>
              <a:rPr lang="tr-TR" sz="2800" dirty="0" smtClean="0"/>
              <a:t>(</a:t>
            </a:r>
            <a:r>
              <a:rPr lang="tr-TR" sz="2800" dirty="0" smtClean="0">
                <a:solidFill>
                  <a:srgbClr val="7030A0"/>
                </a:solidFill>
              </a:rPr>
              <a:t>input</a:t>
            </a:r>
            <a:r>
              <a:rPr lang="tr-TR" sz="2800" dirty="0"/>
              <a:t>(</a:t>
            </a:r>
            <a:r>
              <a:rPr lang="tr-TR" sz="2800" dirty="0">
                <a:solidFill>
                  <a:srgbClr val="00B050"/>
                </a:solidFill>
              </a:rPr>
              <a:t>"Lutfen bir sayi girin: "</a:t>
            </a:r>
            <a:r>
              <a:rPr lang="tr-TR" sz="2800" dirty="0"/>
              <a:t>))</a:t>
            </a:r>
          </a:p>
          <a:p>
            <a:pPr marL="0" indent="0">
              <a:buNone/>
            </a:pPr>
            <a:r>
              <a:rPr lang="tr-TR" sz="2800" dirty="0" err="1"/>
              <a:t>iki_kati</a:t>
            </a:r>
            <a:r>
              <a:rPr lang="tr-TR" sz="2800" dirty="0"/>
              <a:t> = </a:t>
            </a:r>
            <a:r>
              <a:rPr lang="tr-TR" sz="2800" dirty="0" err="1"/>
              <a:t>sayi</a:t>
            </a:r>
            <a:r>
              <a:rPr lang="tr-TR" sz="2800" dirty="0"/>
              <a:t> * 2</a:t>
            </a:r>
          </a:p>
          <a:p>
            <a:pPr marL="0" indent="0">
              <a:buNone/>
            </a:pPr>
            <a:r>
              <a:rPr lang="tr-TR" sz="2800" dirty="0" err="1"/>
              <a:t>bes_kati</a:t>
            </a:r>
            <a:r>
              <a:rPr lang="tr-TR" sz="2800" dirty="0"/>
              <a:t> = </a:t>
            </a:r>
            <a:r>
              <a:rPr lang="tr-TR" sz="2800" dirty="0" err="1"/>
              <a:t>sayi</a:t>
            </a:r>
            <a:r>
              <a:rPr lang="tr-TR" sz="2800" dirty="0"/>
              <a:t> * 5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800" dirty="0"/>
              <a:t>(</a:t>
            </a:r>
            <a:r>
              <a:rPr lang="tr-TR" sz="2800" dirty="0" smtClean="0">
                <a:solidFill>
                  <a:srgbClr val="00B050"/>
                </a:solidFill>
              </a:rPr>
              <a:t>"%</a:t>
            </a:r>
            <a:r>
              <a:rPr lang="tr-TR" sz="2800" dirty="0">
                <a:solidFill>
                  <a:srgbClr val="00B050"/>
                </a:solidFill>
              </a:rPr>
              <a:t>d sayisinin 2 kati %d'dir"</a:t>
            </a:r>
            <a:r>
              <a:rPr lang="tr-TR" sz="2800" dirty="0"/>
              <a:t> %(</a:t>
            </a:r>
            <a:r>
              <a:rPr lang="tr-TR" sz="2800"/>
              <a:t>sayi,iki_kati</a:t>
            </a:r>
            <a:r>
              <a:rPr lang="tr-TR" sz="2800" smtClean="0"/>
              <a:t>))</a:t>
            </a:r>
            <a:endParaRPr lang="tr-TR" sz="2800" dirty="0"/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800" dirty="0"/>
              <a:t>(</a:t>
            </a:r>
            <a:r>
              <a:rPr lang="tr-TR" sz="2800" dirty="0" smtClean="0">
                <a:solidFill>
                  <a:srgbClr val="00B050"/>
                </a:solidFill>
              </a:rPr>
              <a:t>"%</a:t>
            </a:r>
            <a:r>
              <a:rPr lang="tr-TR" sz="2800" dirty="0">
                <a:solidFill>
                  <a:srgbClr val="00B050"/>
                </a:solidFill>
              </a:rPr>
              <a:t>d sayisinin 5 kati %d'dir"</a:t>
            </a:r>
            <a:r>
              <a:rPr lang="tr-TR" sz="2800" dirty="0"/>
              <a:t> %(sayi,bes_kati</a:t>
            </a:r>
            <a:r>
              <a:rPr lang="tr-TR" sz="2800" dirty="0" smtClean="0"/>
              <a:t>))</a:t>
            </a:r>
            <a:endParaRPr lang="tr-T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02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Aşağıdaki işlemi yapan bir program yazalım</a:t>
            </a:r>
          </a:p>
          <a:p>
            <a:endParaRPr lang="tr-TR" dirty="0"/>
          </a:p>
          <a:p>
            <a:r>
              <a:rPr lang="tr-TR" dirty="0"/>
              <a:t>Dikdörtgen şeklindeki bir arsanın alanını hesaplayacağız.</a:t>
            </a:r>
          </a:p>
          <a:p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Kullanıcıdan arsanın </a:t>
            </a:r>
            <a:r>
              <a:rPr lang="tr-TR" b="1" dirty="0"/>
              <a:t>ilk</a:t>
            </a:r>
            <a:r>
              <a:rPr lang="en-US" b="1" dirty="0"/>
              <a:t> </a:t>
            </a:r>
            <a:r>
              <a:rPr lang="en-US" b="1" dirty="0" err="1"/>
              <a:t>kenar</a:t>
            </a:r>
            <a:r>
              <a:rPr lang="tr-TR" b="1" dirty="0" err="1"/>
              <a:t>ını</a:t>
            </a:r>
            <a:r>
              <a:rPr lang="tr-TR" dirty="0"/>
              <a:t> metre cinsinden tam sayı olarak alalım.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/>
              <a:t>Kullanıcıdan arsanın </a:t>
            </a:r>
            <a:r>
              <a:rPr lang="tr-TR" b="1" dirty="0"/>
              <a:t>ikinci kenarını </a:t>
            </a:r>
            <a:r>
              <a:rPr lang="tr-TR" dirty="0"/>
              <a:t>metre cinsinden tam sayı olarak alalım.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/>
              <a:t>Arsanın kaç metre kare olduğunu kullanıcıya söyleyelim.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/>
              <a:t>Arsanın kaç dönüm olduğunu kullanıcıya söyleyelim </a:t>
            </a:r>
            <a:br>
              <a:rPr lang="tr-TR" dirty="0"/>
            </a:br>
            <a:r>
              <a:rPr lang="tr-TR" dirty="0"/>
              <a:t>[Not: 1 dönüm = 1000 </a:t>
            </a:r>
            <a:r>
              <a:rPr lang="tr-TR" dirty="0" err="1"/>
              <a:t>metrekare’dir</a:t>
            </a:r>
            <a:r>
              <a:rPr lang="tr-TR" dirty="0"/>
              <a:t>]</a:t>
            </a:r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C634-95A1-4890-B4DF-EDE3F6D6A69C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995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String</a:t>
            </a:r>
            <a:r>
              <a:rPr lang="tr-TR" dirty="0"/>
              <a:t> İçerisine Başka Değişkenler Koymak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68760"/>
            <a:ext cx="87844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 err="1"/>
              <a:t>gundeki_saat</a:t>
            </a:r>
            <a:r>
              <a:rPr lang="tr-TR" sz="2400" dirty="0"/>
              <a:t>=24</a:t>
            </a:r>
          </a:p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 err="1"/>
              <a:t>haftadaki_gun</a:t>
            </a:r>
            <a:r>
              <a:rPr lang="tr-TR" sz="2400" dirty="0"/>
              <a:t>=7 </a:t>
            </a:r>
          </a:p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400" dirty="0"/>
              <a:t>(</a:t>
            </a:r>
            <a:r>
              <a:rPr lang="tr-TR" sz="2400" dirty="0" smtClean="0">
                <a:solidFill>
                  <a:srgbClr val="00B050"/>
                </a:solidFill>
              </a:rPr>
              <a:t>"Bir </a:t>
            </a:r>
            <a:r>
              <a:rPr lang="tr-TR" sz="2400" dirty="0">
                <a:solidFill>
                  <a:srgbClr val="00B050"/>
                </a:solidFill>
              </a:rPr>
              <a:t>gunde %d saat, bir haftada %d saat </a:t>
            </a:r>
            <a:r>
              <a:rPr lang="tr-TR" sz="2400" dirty="0" smtClean="0">
                <a:solidFill>
                  <a:srgbClr val="00B050"/>
                </a:solidFill>
              </a:rPr>
              <a:t>vardir" </a:t>
            </a:r>
            <a:r>
              <a:rPr lang="tr-TR" sz="2400" dirty="0" smtClean="0"/>
              <a:t>%(</a:t>
            </a:r>
            <a:r>
              <a:rPr lang="tr-TR" sz="2400" dirty="0"/>
              <a:t>gundeki_saat, gundeki_saat*haftadaki_gun</a:t>
            </a:r>
            <a:r>
              <a:rPr lang="tr-TR" sz="2400" dirty="0" smtClean="0"/>
              <a:t>))</a:t>
            </a:r>
            <a:endParaRPr lang="tr-TR" sz="2400" dirty="0"/>
          </a:p>
          <a:p>
            <a:pPr>
              <a:buNone/>
            </a:pPr>
            <a:r>
              <a:rPr lang="tr-TR" sz="2400" dirty="0">
                <a:solidFill>
                  <a:srgbClr val="3146DF"/>
                </a:solidFill>
              </a:rPr>
              <a:t>Bir </a:t>
            </a:r>
            <a:r>
              <a:rPr lang="tr-TR" sz="2400" dirty="0" err="1">
                <a:solidFill>
                  <a:srgbClr val="3146DF"/>
                </a:solidFill>
              </a:rPr>
              <a:t>gunde</a:t>
            </a:r>
            <a:r>
              <a:rPr lang="tr-TR" sz="2400" dirty="0">
                <a:solidFill>
                  <a:srgbClr val="3146DF"/>
                </a:solidFill>
              </a:rPr>
              <a:t> 24 saat, bir haftada 168 saat </a:t>
            </a:r>
            <a:r>
              <a:rPr lang="tr-TR" sz="2400" dirty="0" err="1">
                <a:solidFill>
                  <a:srgbClr val="3146DF"/>
                </a:solidFill>
              </a:rPr>
              <a:t>vardir</a:t>
            </a:r>
            <a:endParaRPr lang="tr-TR" sz="2400" dirty="0">
              <a:solidFill>
                <a:srgbClr val="3146DF"/>
              </a:solidFill>
            </a:endParaRPr>
          </a:p>
          <a:p>
            <a:pPr>
              <a:buNone/>
            </a:pPr>
            <a:r>
              <a:rPr lang="tr-TR" sz="2400" dirty="0"/>
              <a:t>&gt;&gt;&gt; isim1</a:t>
            </a:r>
            <a:r>
              <a:rPr lang="tr-TR" sz="2400" dirty="0" smtClean="0"/>
              <a:t>=</a:t>
            </a:r>
            <a:r>
              <a:rPr lang="tr-TR" sz="2400" dirty="0" smtClean="0">
                <a:solidFill>
                  <a:srgbClr val="00B050"/>
                </a:solidFill>
              </a:rPr>
              <a:t>"Berre"</a:t>
            </a:r>
            <a:endParaRPr lang="tr-TR" sz="2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400" dirty="0"/>
              <a:t>&gt;&gt;&gt; isim2</a:t>
            </a:r>
            <a:r>
              <a:rPr lang="tr-TR" sz="2400" dirty="0" smtClean="0"/>
              <a:t>=</a:t>
            </a:r>
            <a:r>
              <a:rPr lang="tr-TR" sz="2400" dirty="0" smtClean="0">
                <a:solidFill>
                  <a:srgbClr val="00B050"/>
                </a:solidFill>
              </a:rPr>
              <a:t>“Defne"</a:t>
            </a:r>
            <a:endParaRPr lang="tr-TR" sz="2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400" dirty="0"/>
              <a:t>&gt;&gt;&gt; isim3</a:t>
            </a:r>
            <a:r>
              <a:rPr lang="tr-TR" sz="2400" dirty="0" smtClean="0"/>
              <a:t>=</a:t>
            </a:r>
            <a:r>
              <a:rPr lang="tr-TR" sz="2400" dirty="0" smtClean="0">
                <a:solidFill>
                  <a:srgbClr val="00B050"/>
                </a:solidFill>
              </a:rPr>
              <a:t>“Deniz"</a:t>
            </a:r>
            <a:endParaRPr lang="tr-TR" sz="2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 err="1"/>
              <a:t>sayi</a:t>
            </a:r>
            <a:r>
              <a:rPr lang="tr-TR" sz="2400" dirty="0"/>
              <a:t>=3</a:t>
            </a:r>
          </a:p>
          <a:p>
            <a:pPr>
              <a:buNone/>
            </a:pPr>
            <a:r>
              <a:rPr lang="en-US" sz="2400" dirty="0"/>
              <a:t>&gt;&gt;&gt;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"</a:t>
            </a:r>
            <a:r>
              <a:rPr lang="tr-TR" sz="2400" dirty="0">
                <a:solidFill>
                  <a:srgbClr val="00B050"/>
                </a:solidFill>
              </a:rPr>
              <a:t>%d </a:t>
            </a:r>
            <a:r>
              <a:rPr lang="tr-TR" sz="2400" dirty="0" err="1" smtClean="0">
                <a:solidFill>
                  <a:srgbClr val="00B050"/>
                </a:solidFill>
              </a:rPr>
              <a:t>asistanimiz</a:t>
            </a:r>
            <a:r>
              <a:rPr lang="tr-TR" sz="2400" dirty="0" smtClean="0">
                <a:solidFill>
                  <a:srgbClr val="00B050"/>
                </a:solidFill>
              </a:rPr>
              <a:t> var</a:t>
            </a:r>
            <a:r>
              <a:rPr lang="tr-TR" sz="2400" dirty="0">
                <a:solidFill>
                  <a:srgbClr val="00B050"/>
                </a:solidFill>
              </a:rPr>
              <a:t>. </a:t>
            </a:r>
            <a:r>
              <a:rPr lang="tr-TR" sz="2400" dirty="0" err="1">
                <a:solidFill>
                  <a:srgbClr val="00B050"/>
                </a:solidFill>
              </a:rPr>
              <a:t>Isimleri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%s</a:t>
            </a:r>
            <a:r>
              <a:rPr lang="tr-TR" sz="2400" dirty="0">
                <a:solidFill>
                  <a:srgbClr val="00B050"/>
                </a:solidFill>
              </a:rPr>
              <a:t>, %s,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ve</a:t>
            </a:r>
            <a:r>
              <a:rPr lang="en-US" sz="2400" dirty="0">
                <a:solidFill>
                  <a:srgbClr val="00B050"/>
                </a:solidFill>
              </a:rPr>
              <a:t> %s</a:t>
            </a:r>
            <a:r>
              <a:rPr lang="tr-TR" sz="2400" dirty="0">
                <a:solidFill>
                  <a:srgbClr val="00B050"/>
                </a:solidFill>
              </a:rPr>
              <a:t>.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/>
              <a:t> %(</a:t>
            </a:r>
            <a:r>
              <a:rPr lang="en-US" sz="2400" dirty="0" err="1"/>
              <a:t>sayi</a:t>
            </a:r>
            <a:r>
              <a:rPr lang="en-US" sz="2400" dirty="0"/>
              <a:t>, isim1, isim2</a:t>
            </a:r>
            <a:r>
              <a:rPr lang="tr-TR" sz="2400" dirty="0"/>
              <a:t>,isim3</a:t>
            </a:r>
            <a:r>
              <a:rPr lang="en-US" sz="2400" dirty="0" smtClean="0"/>
              <a:t>)</a:t>
            </a:r>
            <a:r>
              <a:rPr lang="tr-TR" sz="2400" dirty="0" smtClean="0"/>
              <a:t>)</a:t>
            </a:r>
            <a:endParaRPr lang="tr-TR" sz="2400" dirty="0"/>
          </a:p>
          <a:p>
            <a:pPr>
              <a:buNone/>
            </a:pPr>
            <a:r>
              <a:rPr lang="tr-TR" sz="2400" dirty="0">
                <a:solidFill>
                  <a:srgbClr val="3146DF"/>
                </a:solidFill>
              </a:rPr>
              <a:t>3 </a:t>
            </a:r>
            <a:r>
              <a:rPr lang="tr-TR" sz="2400" dirty="0" err="1" smtClean="0">
                <a:solidFill>
                  <a:srgbClr val="3146DF"/>
                </a:solidFill>
              </a:rPr>
              <a:t>asistanimiz</a:t>
            </a:r>
            <a:r>
              <a:rPr lang="tr-TR" sz="2400" dirty="0" smtClean="0">
                <a:solidFill>
                  <a:srgbClr val="3146DF"/>
                </a:solidFill>
              </a:rPr>
              <a:t> var</a:t>
            </a:r>
            <a:r>
              <a:rPr lang="tr-TR" sz="2400" dirty="0">
                <a:solidFill>
                  <a:srgbClr val="3146DF"/>
                </a:solidFill>
              </a:rPr>
              <a:t>. Isimleri </a:t>
            </a:r>
            <a:r>
              <a:rPr lang="tr-TR" sz="2400" dirty="0" smtClean="0">
                <a:solidFill>
                  <a:srgbClr val="3146DF"/>
                </a:solidFill>
              </a:rPr>
              <a:t>Berre, Defne, </a:t>
            </a:r>
            <a:r>
              <a:rPr lang="tr-TR" sz="2400" dirty="0">
                <a:solidFill>
                  <a:srgbClr val="3146DF"/>
                </a:solidFill>
              </a:rPr>
              <a:t>ve </a:t>
            </a:r>
            <a:r>
              <a:rPr lang="tr-TR" sz="2400" dirty="0" smtClean="0">
                <a:solidFill>
                  <a:srgbClr val="3146DF"/>
                </a:solidFill>
              </a:rPr>
              <a:t>Deniz.</a:t>
            </a:r>
            <a:endParaRPr lang="tr-TR" sz="2400" dirty="0">
              <a:solidFill>
                <a:srgbClr val="3146DF"/>
              </a:solidFill>
            </a:endParaRPr>
          </a:p>
          <a:p>
            <a:pPr>
              <a:buNone/>
            </a:pPr>
            <a:r>
              <a:rPr lang="tr-TR" sz="2400" dirty="0"/>
              <a:t>&gt;&gt;&gt;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Rectangle: Rounded Corners 6"/>
          <p:cNvSpPr/>
          <p:nvPr/>
        </p:nvSpPr>
        <p:spPr>
          <a:xfrm>
            <a:off x="971600" y="2636912"/>
            <a:ext cx="162018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2740119" y="2636912"/>
            <a:ext cx="360040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1619672" y="5229200"/>
            <a:ext cx="36004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4926706" y="5250067"/>
            <a:ext cx="36004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5400092" y="5237415"/>
            <a:ext cx="36004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6300192" y="5251489"/>
            <a:ext cx="360040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792C-23A0-4F96-852E-2CEF814ACF36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Programın çalışması şu şekilde olacak:</a:t>
            </a:r>
          </a:p>
          <a:p>
            <a:pPr marL="0" indent="0">
              <a:buNone/>
            </a:pPr>
            <a:endParaRPr lang="tr-TR" dirty="0"/>
          </a:p>
          <a:p>
            <a:pPr>
              <a:buNone/>
            </a:pPr>
            <a:r>
              <a:rPr lang="tr-TR" dirty="0">
                <a:solidFill>
                  <a:srgbClr val="3146DF"/>
                </a:solidFill>
              </a:rPr>
              <a:t>Ar</a:t>
            </a:r>
            <a:r>
              <a:rPr lang="en-US" dirty="0">
                <a:solidFill>
                  <a:srgbClr val="3146DF"/>
                </a:solidFill>
              </a:rPr>
              <a:t>s</a:t>
            </a:r>
            <a:r>
              <a:rPr lang="tr-TR" dirty="0" err="1">
                <a:solidFill>
                  <a:srgbClr val="3146DF"/>
                </a:solidFill>
              </a:rPr>
              <a:t>anizin</a:t>
            </a:r>
            <a:r>
              <a:rPr lang="tr-TR" dirty="0">
                <a:solidFill>
                  <a:srgbClr val="3146DF"/>
                </a:solidFill>
              </a:rPr>
              <a:t> ilk </a:t>
            </a:r>
            <a:r>
              <a:rPr lang="tr-TR" dirty="0" err="1">
                <a:solidFill>
                  <a:srgbClr val="3146DF"/>
                </a:solidFill>
              </a:rPr>
              <a:t>kenari</a:t>
            </a:r>
            <a:r>
              <a:rPr lang="tr-TR" dirty="0">
                <a:solidFill>
                  <a:srgbClr val="3146DF"/>
                </a:solidFill>
              </a:rPr>
              <a:t> </a:t>
            </a:r>
            <a:r>
              <a:rPr lang="tr-TR" dirty="0" err="1">
                <a:solidFill>
                  <a:srgbClr val="3146DF"/>
                </a:solidFill>
              </a:rPr>
              <a:t>kac</a:t>
            </a:r>
            <a:r>
              <a:rPr lang="tr-TR" dirty="0">
                <a:solidFill>
                  <a:srgbClr val="3146DF"/>
                </a:solidFill>
              </a:rPr>
              <a:t> metredir? </a:t>
            </a:r>
            <a:r>
              <a:rPr lang="tr-TR" dirty="0"/>
              <a:t>150</a:t>
            </a:r>
          </a:p>
          <a:p>
            <a:pPr>
              <a:buNone/>
            </a:pPr>
            <a:r>
              <a:rPr lang="tr-TR" dirty="0">
                <a:solidFill>
                  <a:srgbClr val="3146DF"/>
                </a:solidFill>
              </a:rPr>
              <a:t>Ar</a:t>
            </a:r>
            <a:r>
              <a:rPr lang="en-US" dirty="0">
                <a:solidFill>
                  <a:srgbClr val="3146DF"/>
                </a:solidFill>
              </a:rPr>
              <a:t>s</a:t>
            </a:r>
            <a:r>
              <a:rPr lang="tr-TR" dirty="0" err="1">
                <a:solidFill>
                  <a:srgbClr val="3146DF"/>
                </a:solidFill>
              </a:rPr>
              <a:t>anizin</a:t>
            </a:r>
            <a:r>
              <a:rPr lang="tr-TR" dirty="0">
                <a:solidFill>
                  <a:srgbClr val="3146DF"/>
                </a:solidFill>
              </a:rPr>
              <a:t> ikinci </a:t>
            </a:r>
            <a:r>
              <a:rPr lang="tr-TR" dirty="0" err="1">
                <a:solidFill>
                  <a:srgbClr val="3146DF"/>
                </a:solidFill>
              </a:rPr>
              <a:t>kenari</a:t>
            </a:r>
            <a:r>
              <a:rPr lang="tr-TR" dirty="0">
                <a:solidFill>
                  <a:srgbClr val="3146DF"/>
                </a:solidFill>
              </a:rPr>
              <a:t> </a:t>
            </a:r>
            <a:r>
              <a:rPr lang="tr-TR" dirty="0" err="1">
                <a:solidFill>
                  <a:srgbClr val="3146DF"/>
                </a:solidFill>
              </a:rPr>
              <a:t>kac</a:t>
            </a:r>
            <a:r>
              <a:rPr lang="tr-TR" dirty="0">
                <a:solidFill>
                  <a:srgbClr val="3146DF"/>
                </a:solidFill>
              </a:rPr>
              <a:t> metredir? </a:t>
            </a:r>
            <a:r>
              <a:rPr lang="tr-TR" dirty="0"/>
              <a:t>60</a:t>
            </a:r>
          </a:p>
          <a:p>
            <a:pPr>
              <a:buNone/>
            </a:pPr>
            <a:r>
              <a:rPr lang="tr-TR" dirty="0" err="1">
                <a:solidFill>
                  <a:srgbClr val="3146DF"/>
                </a:solidFill>
              </a:rPr>
              <a:t>Arsaniz</a:t>
            </a:r>
            <a:r>
              <a:rPr lang="tr-TR" dirty="0">
                <a:solidFill>
                  <a:srgbClr val="3146DF"/>
                </a:solidFill>
              </a:rPr>
              <a:t> 9000 metrekaredir.</a:t>
            </a:r>
          </a:p>
          <a:p>
            <a:pPr>
              <a:buNone/>
            </a:pPr>
            <a:r>
              <a:rPr lang="tr-TR" dirty="0" err="1">
                <a:solidFill>
                  <a:srgbClr val="3146DF"/>
                </a:solidFill>
              </a:rPr>
              <a:t>Arsaniz</a:t>
            </a:r>
            <a:r>
              <a:rPr lang="tr-TR" dirty="0">
                <a:solidFill>
                  <a:srgbClr val="3146DF"/>
                </a:solidFill>
              </a:rPr>
              <a:t> 9 donumdur.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7BAF-B1A3-4D27-9181-425F15717810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56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 Çözümü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769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kenar1 = </a:t>
            </a:r>
            <a:r>
              <a:rPr lang="en-US" sz="2800" dirty="0" err="1" smtClean="0">
                <a:solidFill>
                  <a:srgbClr val="7030A0"/>
                </a:solidFill>
              </a:rPr>
              <a:t>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input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Arsanizin</a:t>
            </a:r>
            <a:r>
              <a:rPr lang="en-US" sz="2800" dirty="0" smtClean="0">
                <a:solidFill>
                  <a:srgbClr val="00B050"/>
                </a:solidFill>
              </a:rPr>
              <a:t> ilk </a:t>
            </a:r>
            <a:r>
              <a:rPr lang="en-US" sz="2800" dirty="0" err="1" smtClean="0">
                <a:solidFill>
                  <a:srgbClr val="00B050"/>
                </a:solidFill>
              </a:rPr>
              <a:t>kenari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kac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metredir</a:t>
            </a:r>
            <a:r>
              <a:rPr lang="en-US" sz="2800" dirty="0" smtClean="0">
                <a:solidFill>
                  <a:srgbClr val="00B050"/>
                </a:solidFill>
              </a:rPr>
              <a:t>? "</a:t>
            </a:r>
            <a:r>
              <a:rPr lang="en-US" sz="2800" dirty="0" smtClean="0"/>
              <a:t>))</a:t>
            </a:r>
          </a:p>
          <a:p>
            <a:pPr>
              <a:buNone/>
            </a:pPr>
            <a:r>
              <a:rPr lang="en-US" sz="2800" dirty="0" smtClean="0"/>
              <a:t>kenar2 = </a:t>
            </a:r>
            <a:r>
              <a:rPr lang="en-US" sz="2800" dirty="0" err="1" smtClean="0">
                <a:solidFill>
                  <a:srgbClr val="7030A0"/>
                </a:solidFill>
              </a:rPr>
              <a:t>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input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Arsanizin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ikinci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kenari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kac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metredir</a:t>
            </a:r>
            <a:r>
              <a:rPr lang="en-US" sz="2800" dirty="0" smtClean="0">
                <a:solidFill>
                  <a:srgbClr val="00B050"/>
                </a:solidFill>
              </a:rPr>
              <a:t>? "</a:t>
            </a:r>
            <a:r>
              <a:rPr lang="en-US" sz="2800" dirty="0" smtClean="0"/>
              <a:t>))</a:t>
            </a:r>
          </a:p>
          <a:p>
            <a:pPr>
              <a:buNone/>
            </a:pPr>
            <a:r>
              <a:rPr lang="en-US" sz="2800" dirty="0" smtClean="0"/>
              <a:t>alan_m2 = kenar1*kenar2</a:t>
            </a:r>
          </a:p>
          <a:p>
            <a:pPr>
              <a:buNone/>
            </a:pPr>
            <a:r>
              <a:rPr lang="en-US" sz="2800" dirty="0" err="1" smtClean="0"/>
              <a:t>alan_donum</a:t>
            </a:r>
            <a:r>
              <a:rPr lang="en-US" sz="2800" dirty="0" smtClean="0"/>
              <a:t> = alan_m2/1000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print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</a:t>
            </a:r>
            <a:r>
              <a:rPr lang="en-US" sz="2800" dirty="0" smtClean="0">
                <a:solidFill>
                  <a:srgbClr val="00B050"/>
                </a:solidFill>
              </a:rPr>
              <a:t> %d </a:t>
            </a:r>
            <a:r>
              <a:rPr lang="en-US" sz="2800" dirty="0" err="1" smtClean="0">
                <a:solidFill>
                  <a:srgbClr val="00B050"/>
                </a:solidFill>
              </a:rPr>
              <a:t>metrekaredir</a:t>
            </a:r>
            <a:r>
              <a:rPr lang="en-US" sz="2800" dirty="0" smtClean="0">
                <a:solidFill>
                  <a:srgbClr val="00B050"/>
                </a:solidFill>
              </a:rPr>
              <a:t>." </a:t>
            </a:r>
            <a:r>
              <a:rPr lang="en-US" sz="2800" dirty="0" smtClean="0"/>
              <a:t>%(alan_m2))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print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%</a:t>
            </a:r>
            <a:r>
              <a:rPr lang="tr-TR" sz="2800" dirty="0" smtClean="0">
                <a:solidFill>
                  <a:srgbClr val="00B050"/>
                </a:solidFill>
              </a:rPr>
              <a:t>d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donumdur</a:t>
            </a:r>
            <a:r>
              <a:rPr lang="en-US" sz="2800" dirty="0" smtClean="0">
                <a:solidFill>
                  <a:srgbClr val="00B050"/>
                </a:solidFill>
              </a:rPr>
              <a:t>."</a:t>
            </a:r>
            <a:r>
              <a:rPr lang="en-US" sz="2800" dirty="0" smtClean="0"/>
              <a:t> %(</a:t>
            </a:r>
            <a:r>
              <a:rPr lang="en-US" sz="2800" dirty="0" err="1" smtClean="0"/>
              <a:t>alan_donum</a:t>
            </a:r>
            <a:r>
              <a:rPr lang="en-US" sz="2800" dirty="0" smtClean="0"/>
              <a:t>))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Ya arsanın alanı dönüm olarak tamsayı değilse?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3146DF"/>
                </a:solidFill>
              </a:rPr>
              <a:t>Ar</a:t>
            </a:r>
            <a:r>
              <a:rPr lang="en-US" dirty="0" smtClean="0">
                <a:solidFill>
                  <a:srgbClr val="3146DF"/>
                </a:solidFill>
              </a:rPr>
              <a:t>s</a:t>
            </a:r>
            <a:r>
              <a:rPr lang="tr-TR" dirty="0" smtClean="0">
                <a:solidFill>
                  <a:srgbClr val="3146DF"/>
                </a:solidFill>
              </a:rPr>
              <a:t>anizin ilk kenari kac metredir? </a:t>
            </a:r>
            <a:r>
              <a:rPr lang="tr-TR" dirty="0" smtClean="0"/>
              <a:t>125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3146DF"/>
                </a:solidFill>
              </a:rPr>
              <a:t>Ar</a:t>
            </a:r>
            <a:r>
              <a:rPr lang="en-US" dirty="0" smtClean="0">
                <a:solidFill>
                  <a:srgbClr val="3146DF"/>
                </a:solidFill>
              </a:rPr>
              <a:t>s</a:t>
            </a:r>
            <a:r>
              <a:rPr lang="tr-TR" dirty="0" smtClean="0">
                <a:solidFill>
                  <a:srgbClr val="3146DF"/>
                </a:solidFill>
              </a:rPr>
              <a:t>anizin ikinci kenari kac metredir? </a:t>
            </a:r>
            <a:r>
              <a:rPr lang="tr-TR" dirty="0" smtClean="0"/>
              <a:t>70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3146DF"/>
                </a:solidFill>
              </a:rPr>
              <a:t>Arsaniz </a:t>
            </a:r>
            <a:r>
              <a:rPr lang="tr-TR" dirty="0" smtClean="0">
                <a:solidFill>
                  <a:srgbClr val="3146DF"/>
                </a:solidFill>
              </a:rPr>
              <a:t>8750 </a:t>
            </a:r>
            <a:r>
              <a:rPr lang="tr-TR" dirty="0" smtClean="0">
                <a:solidFill>
                  <a:srgbClr val="3146DF"/>
                </a:solidFill>
              </a:rPr>
              <a:t>metrekaredir.</a:t>
            </a:r>
          </a:p>
          <a:p>
            <a:pPr>
              <a:buNone/>
            </a:pPr>
            <a:r>
              <a:rPr lang="tr-TR" dirty="0" smtClean="0">
                <a:solidFill>
                  <a:srgbClr val="3146DF"/>
                </a:solidFill>
              </a:rPr>
              <a:t>Arsaniz </a:t>
            </a:r>
            <a:r>
              <a:rPr lang="tr-TR" dirty="0" smtClean="0">
                <a:solidFill>
                  <a:srgbClr val="3146DF"/>
                </a:solidFill>
              </a:rPr>
              <a:t>8 </a:t>
            </a:r>
            <a:r>
              <a:rPr lang="tr-TR" dirty="0" smtClean="0">
                <a:solidFill>
                  <a:srgbClr val="3146DF"/>
                </a:solidFill>
              </a:rPr>
              <a:t>donumdur.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Daha İyi Çözüm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600200"/>
            <a:ext cx="8748972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kenar1 = </a:t>
            </a:r>
            <a:r>
              <a:rPr lang="en-US" sz="2800" dirty="0" err="1" smtClean="0">
                <a:solidFill>
                  <a:srgbClr val="7030A0"/>
                </a:solidFill>
              </a:rPr>
              <a:t>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input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Arsanizin</a:t>
            </a:r>
            <a:r>
              <a:rPr lang="en-US" sz="2800" dirty="0" smtClean="0">
                <a:solidFill>
                  <a:srgbClr val="00B050"/>
                </a:solidFill>
              </a:rPr>
              <a:t> ilk </a:t>
            </a:r>
            <a:r>
              <a:rPr lang="en-US" sz="2800" dirty="0" err="1" smtClean="0">
                <a:solidFill>
                  <a:srgbClr val="00B050"/>
                </a:solidFill>
              </a:rPr>
              <a:t>kenari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kac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metredir</a:t>
            </a:r>
            <a:r>
              <a:rPr lang="en-US" sz="2800" dirty="0" smtClean="0">
                <a:solidFill>
                  <a:srgbClr val="00B050"/>
                </a:solidFill>
              </a:rPr>
              <a:t>? "</a:t>
            </a:r>
            <a:r>
              <a:rPr lang="en-US" sz="2800" dirty="0" smtClean="0"/>
              <a:t>))</a:t>
            </a:r>
          </a:p>
          <a:p>
            <a:pPr>
              <a:buNone/>
            </a:pPr>
            <a:r>
              <a:rPr lang="en-US" sz="2800" dirty="0" smtClean="0"/>
              <a:t>kenar2 = </a:t>
            </a:r>
            <a:r>
              <a:rPr lang="en-US" sz="2800" dirty="0" err="1" smtClean="0">
                <a:solidFill>
                  <a:srgbClr val="7030A0"/>
                </a:solidFill>
              </a:rPr>
              <a:t>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input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Arsanizin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ikinci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kenari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kac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metredir</a:t>
            </a:r>
            <a:r>
              <a:rPr lang="en-US" sz="2800" dirty="0" smtClean="0">
                <a:solidFill>
                  <a:srgbClr val="00B050"/>
                </a:solidFill>
              </a:rPr>
              <a:t>? "</a:t>
            </a:r>
            <a:r>
              <a:rPr lang="en-US" sz="2800" dirty="0" smtClean="0"/>
              <a:t>))</a:t>
            </a:r>
          </a:p>
          <a:p>
            <a:pPr>
              <a:buNone/>
            </a:pPr>
            <a:r>
              <a:rPr lang="en-US" sz="2800" dirty="0" smtClean="0"/>
              <a:t>alan_m2 = kenar1*kenar2</a:t>
            </a:r>
          </a:p>
          <a:p>
            <a:pPr>
              <a:buNone/>
            </a:pPr>
            <a:r>
              <a:rPr lang="en-US" sz="2800" dirty="0" err="1" smtClean="0"/>
              <a:t>alan_donum</a:t>
            </a:r>
            <a:r>
              <a:rPr lang="en-US" sz="2800" dirty="0" smtClean="0"/>
              <a:t> = alan_m2/1000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print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</a:t>
            </a:r>
            <a:r>
              <a:rPr lang="en-US" sz="2800" dirty="0" smtClean="0">
                <a:solidFill>
                  <a:srgbClr val="00B050"/>
                </a:solidFill>
              </a:rPr>
              <a:t> %d </a:t>
            </a:r>
            <a:r>
              <a:rPr lang="en-US" sz="2800" dirty="0" err="1" smtClean="0">
                <a:solidFill>
                  <a:srgbClr val="00B050"/>
                </a:solidFill>
              </a:rPr>
              <a:t>metrekaredir</a:t>
            </a:r>
            <a:r>
              <a:rPr lang="en-US" sz="2800" dirty="0" smtClean="0">
                <a:solidFill>
                  <a:srgbClr val="00B050"/>
                </a:solidFill>
              </a:rPr>
              <a:t>." </a:t>
            </a:r>
            <a:r>
              <a:rPr lang="en-US" sz="2800" dirty="0" smtClean="0"/>
              <a:t>%(alan_m2))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print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"</a:t>
            </a:r>
            <a:r>
              <a:rPr lang="en-US" sz="2800" dirty="0" err="1" smtClean="0">
                <a:solidFill>
                  <a:srgbClr val="00B050"/>
                </a:solidFill>
              </a:rPr>
              <a:t>Arsaniz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%</a:t>
            </a:r>
            <a:r>
              <a:rPr lang="tr-TR" sz="2800" dirty="0" smtClean="0">
                <a:solidFill>
                  <a:srgbClr val="00B050"/>
                </a:solidFill>
              </a:rPr>
              <a:t>f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donumdur</a:t>
            </a:r>
            <a:r>
              <a:rPr lang="en-US" sz="2800" dirty="0" smtClean="0">
                <a:solidFill>
                  <a:srgbClr val="00B050"/>
                </a:solidFill>
              </a:rPr>
              <a:t>."</a:t>
            </a:r>
            <a:r>
              <a:rPr lang="en-US" sz="2800" dirty="0" smtClean="0"/>
              <a:t> %(</a:t>
            </a:r>
            <a:r>
              <a:rPr lang="en-US" sz="2800" dirty="0" err="1" smtClean="0"/>
              <a:t>alan_donum</a:t>
            </a:r>
            <a:r>
              <a:rPr lang="en-US" sz="2800" dirty="0" smtClean="0"/>
              <a:t>))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çalıştırınca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Arsanizin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ilk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kenari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metredir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 125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Arsanizin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ikinci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kenari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metredir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 70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Arsaniz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8750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metrekaredir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Arsaniz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8.750000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donumdur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String</a:t>
            </a:r>
            <a:r>
              <a:rPr lang="tr-TR" dirty="0"/>
              <a:t> İçerisine Başka Değişkenler Koymak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200" dirty="0"/>
              <a:t>&gt;&gt;&gt; pi1=3.14</a:t>
            </a:r>
          </a:p>
          <a:p>
            <a:pPr>
              <a:buNone/>
            </a:pPr>
            <a:r>
              <a:rPr lang="tr-TR" sz="2200" dirty="0"/>
              <a:t>&gt;&gt;&gt; pi2=3.1415</a:t>
            </a:r>
          </a:p>
          <a:p>
            <a:pPr>
              <a:buNone/>
            </a:pPr>
            <a:r>
              <a:rPr lang="tr-TR" sz="2200" dirty="0"/>
              <a:t>&gt;&gt;&gt; </a:t>
            </a:r>
            <a:r>
              <a:rPr lang="tr-TR" sz="2200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200" dirty="0"/>
              <a:t>(</a:t>
            </a:r>
            <a:r>
              <a:rPr lang="tr-TR" sz="2200" dirty="0" smtClean="0">
                <a:solidFill>
                  <a:srgbClr val="00B050"/>
                </a:solidFill>
              </a:rPr>
              <a:t>"Pi </a:t>
            </a:r>
            <a:r>
              <a:rPr lang="tr-TR" sz="2200" dirty="0">
                <a:solidFill>
                  <a:srgbClr val="00B050"/>
                </a:solidFill>
              </a:rPr>
              <a:t>sayisini %f almak, %f almaktan daha dogru sonuclar verir" </a:t>
            </a:r>
            <a:r>
              <a:rPr lang="tr-TR" sz="2200" dirty="0"/>
              <a:t>%(pi2, pi1</a:t>
            </a:r>
            <a:r>
              <a:rPr lang="tr-TR" sz="2200" dirty="0" smtClean="0"/>
              <a:t>))</a:t>
            </a:r>
            <a:endParaRPr lang="tr-TR" sz="2200" dirty="0"/>
          </a:p>
          <a:p>
            <a:pPr>
              <a:buNone/>
            </a:pPr>
            <a:r>
              <a:rPr lang="tr-TR" sz="2200" dirty="0">
                <a:solidFill>
                  <a:srgbClr val="3146DF"/>
                </a:solidFill>
              </a:rPr>
              <a:t>Pi </a:t>
            </a:r>
            <a:r>
              <a:rPr lang="tr-TR" sz="2200" dirty="0" err="1">
                <a:solidFill>
                  <a:srgbClr val="3146DF"/>
                </a:solidFill>
              </a:rPr>
              <a:t>sayisini</a:t>
            </a:r>
            <a:r>
              <a:rPr lang="tr-TR" sz="2200" dirty="0">
                <a:solidFill>
                  <a:srgbClr val="3146DF"/>
                </a:solidFill>
              </a:rPr>
              <a:t> 3.141500 almak, 3.140000 almaktan daha </a:t>
            </a:r>
            <a:r>
              <a:rPr lang="tr-TR" sz="2200" dirty="0" err="1">
                <a:solidFill>
                  <a:srgbClr val="3146DF"/>
                </a:solidFill>
              </a:rPr>
              <a:t>dogru</a:t>
            </a:r>
            <a:r>
              <a:rPr lang="tr-TR" sz="2200" dirty="0">
                <a:solidFill>
                  <a:srgbClr val="3146DF"/>
                </a:solidFill>
              </a:rPr>
              <a:t> </a:t>
            </a:r>
            <a:r>
              <a:rPr lang="tr-TR" sz="2200" dirty="0" err="1">
                <a:solidFill>
                  <a:srgbClr val="3146DF"/>
                </a:solidFill>
              </a:rPr>
              <a:t>sonuclar</a:t>
            </a:r>
            <a:r>
              <a:rPr lang="tr-TR" sz="2200" dirty="0">
                <a:solidFill>
                  <a:srgbClr val="3146DF"/>
                </a:solidFill>
              </a:rPr>
              <a:t> verir</a:t>
            </a:r>
          </a:p>
          <a:p>
            <a:pPr>
              <a:buNone/>
            </a:pPr>
            <a:r>
              <a:rPr lang="tr-TR" sz="2200" dirty="0"/>
              <a:t>&gt;&gt;&gt;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358A-35A8-48DE-890F-0C4598BBFAFD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403648" y="4293096"/>
            <a:ext cx="687676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chemeClr val="tx1"/>
                </a:solidFill>
              </a:rPr>
              <a:t>Kısaca:</a:t>
            </a:r>
          </a:p>
          <a:p>
            <a:pPr lvl="1"/>
            <a:r>
              <a:rPr lang="tr-TR" sz="2400" dirty="0" err="1" smtClean="0">
                <a:solidFill>
                  <a:schemeClr val="tx1"/>
                </a:solidFill>
              </a:rPr>
              <a:t>String</a:t>
            </a:r>
            <a:r>
              <a:rPr lang="tr-TR" sz="2400" dirty="0" smtClean="0">
                <a:solidFill>
                  <a:schemeClr val="tx1"/>
                </a:solidFill>
              </a:rPr>
              <a:t> içinde tamsayı değeri yazdırmak için %d</a:t>
            </a:r>
            <a:endParaRPr lang="tr-TR" sz="2400" dirty="0">
              <a:solidFill>
                <a:schemeClr val="tx1"/>
              </a:solidFill>
            </a:endParaRPr>
          </a:p>
          <a:p>
            <a:pPr lvl="1"/>
            <a:r>
              <a:rPr lang="tr-TR" sz="2400" dirty="0" err="1" smtClean="0">
                <a:solidFill>
                  <a:schemeClr val="tx1"/>
                </a:solidFill>
              </a:rPr>
              <a:t>String</a:t>
            </a:r>
            <a:r>
              <a:rPr lang="tr-TR" sz="2400" dirty="0" smtClean="0">
                <a:solidFill>
                  <a:schemeClr val="tx1"/>
                </a:solidFill>
              </a:rPr>
              <a:t> içinde başka bir </a:t>
            </a:r>
            <a:r>
              <a:rPr lang="tr-TR" sz="2400" dirty="0" err="1" smtClean="0">
                <a:solidFill>
                  <a:schemeClr val="tx1"/>
                </a:solidFill>
              </a:rPr>
              <a:t>string</a:t>
            </a:r>
            <a:r>
              <a:rPr lang="tr-TR" sz="2400" dirty="0" smtClean="0">
                <a:solidFill>
                  <a:schemeClr val="tx1"/>
                </a:solidFill>
              </a:rPr>
              <a:t> yazdırmak için %s</a:t>
            </a:r>
          </a:p>
          <a:p>
            <a:pPr lvl="1"/>
            <a:r>
              <a:rPr lang="tr-TR" sz="2400" dirty="0" err="1" smtClean="0">
                <a:solidFill>
                  <a:schemeClr val="tx1"/>
                </a:solidFill>
              </a:rPr>
              <a:t>String</a:t>
            </a:r>
            <a:r>
              <a:rPr lang="tr-TR" sz="2400" dirty="0" smtClean="0">
                <a:solidFill>
                  <a:schemeClr val="tx1"/>
                </a:solidFill>
              </a:rPr>
              <a:t> içinde bir reel sayı yazdırmak için %f 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kullanıyoruz.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String</a:t>
            </a:r>
            <a:r>
              <a:rPr lang="tr-TR" dirty="0"/>
              <a:t> ve Sayı Değerlerine Dikkat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&gt;&gt;&gt; ad</a:t>
            </a:r>
            <a:r>
              <a:rPr lang="tr-TR" dirty="0" smtClean="0"/>
              <a:t>=</a:t>
            </a:r>
            <a:r>
              <a:rPr lang="tr-TR" dirty="0" smtClean="0">
                <a:solidFill>
                  <a:srgbClr val="00B050"/>
                </a:solidFill>
              </a:rPr>
              <a:t> "Erkay"</a:t>
            </a:r>
            <a:endParaRPr lang="tr-TR" dirty="0"/>
          </a:p>
          <a:p>
            <a:pPr>
              <a:buNone/>
            </a:pPr>
            <a:r>
              <a:rPr lang="tr-TR" dirty="0"/>
              <a:t>&gt;&gt;&gt; yas</a:t>
            </a:r>
            <a:r>
              <a:rPr lang="tr-TR" dirty="0" smtClean="0"/>
              <a:t>=</a:t>
            </a:r>
            <a:r>
              <a:rPr lang="tr-TR" dirty="0" smtClean="0">
                <a:solidFill>
                  <a:srgbClr val="00B050"/>
                </a:solidFill>
              </a:rPr>
              <a:t> "19"</a:t>
            </a:r>
            <a:endParaRPr lang="tr-TR" dirty="0"/>
          </a:p>
          <a:p>
            <a:pPr>
              <a:buNone/>
            </a:pPr>
            <a:r>
              <a:rPr lang="tr-TR" dirty="0"/>
              <a:t>&gt;&gt;&gt;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/>
              <a:t>(</a:t>
            </a:r>
            <a:r>
              <a:rPr lang="tr-TR" dirty="0" smtClean="0">
                <a:solidFill>
                  <a:srgbClr val="00B050"/>
                </a:solidFill>
              </a:rPr>
              <a:t>"%</a:t>
            </a:r>
            <a:r>
              <a:rPr lang="tr-TR" dirty="0">
                <a:solidFill>
                  <a:srgbClr val="00B050"/>
                </a:solidFill>
              </a:rPr>
              <a:t>s simdi %s yasinda" </a:t>
            </a:r>
            <a:r>
              <a:rPr lang="tr-TR" dirty="0"/>
              <a:t>%(ad, yas</a:t>
            </a:r>
            <a:r>
              <a:rPr lang="tr-TR" dirty="0" smtClean="0"/>
              <a:t>))</a:t>
            </a:r>
            <a:endParaRPr lang="tr-TR" dirty="0"/>
          </a:p>
          <a:p>
            <a:pPr>
              <a:buNone/>
            </a:pPr>
            <a:r>
              <a:rPr lang="tr-TR" dirty="0" smtClean="0">
                <a:solidFill>
                  <a:srgbClr val="3146DF"/>
                </a:solidFill>
              </a:rPr>
              <a:t>Erkay simdi 19 </a:t>
            </a:r>
            <a:r>
              <a:rPr lang="tr-TR" dirty="0">
                <a:solidFill>
                  <a:srgbClr val="3146DF"/>
                </a:solidFill>
              </a:rPr>
              <a:t>yasinda</a:t>
            </a:r>
          </a:p>
          <a:p>
            <a:pPr>
              <a:buNone/>
            </a:pPr>
            <a:r>
              <a:rPr lang="tr-TR" dirty="0"/>
              <a:t>&gt;&gt;&gt;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/>
              <a:t>(</a:t>
            </a:r>
            <a:r>
              <a:rPr lang="tr-TR" dirty="0" smtClean="0">
                <a:solidFill>
                  <a:srgbClr val="00B050"/>
                </a:solidFill>
              </a:rPr>
              <a:t>"%</a:t>
            </a:r>
            <a:r>
              <a:rPr lang="tr-TR" dirty="0">
                <a:solidFill>
                  <a:srgbClr val="00B050"/>
                </a:solidFill>
              </a:rPr>
              <a:t>s simdi %d yasinda" </a:t>
            </a:r>
            <a:r>
              <a:rPr lang="tr-TR" dirty="0"/>
              <a:t>%(ad, yas</a:t>
            </a:r>
            <a:r>
              <a:rPr lang="tr-TR" dirty="0" smtClean="0"/>
              <a:t>))</a:t>
            </a:r>
            <a:endParaRPr lang="tr-TR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Traceback (most recent call last):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File "&lt;pyshell#5&gt;", line 1, in &lt;module&gt;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print "%s </a:t>
            </a:r>
            <a:r>
              <a:rPr lang="en-US" dirty="0" err="1">
                <a:solidFill>
                  <a:srgbClr val="FF0000"/>
                </a:solidFill>
              </a:rPr>
              <a:t>simdi</a:t>
            </a:r>
            <a:r>
              <a:rPr lang="en-US" dirty="0">
                <a:solidFill>
                  <a:srgbClr val="FF0000"/>
                </a:solidFill>
              </a:rPr>
              <a:t> %d </a:t>
            </a:r>
            <a:r>
              <a:rPr lang="en-US" dirty="0" err="1">
                <a:solidFill>
                  <a:srgbClr val="FF0000"/>
                </a:solidFill>
              </a:rPr>
              <a:t>yasinda</a:t>
            </a:r>
            <a:r>
              <a:rPr lang="en-US" dirty="0">
                <a:solidFill>
                  <a:srgbClr val="FF0000"/>
                </a:solidFill>
              </a:rPr>
              <a:t>" %(</a:t>
            </a:r>
            <a:r>
              <a:rPr lang="en-US" dirty="0" err="1">
                <a:solidFill>
                  <a:srgbClr val="FF0000"/>
                </a:solidFill>
              </a:rPr>
              <a:t>ad,yas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%d format: a number is required, not 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endParaRPr lang="tr-TR" dirty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Speech Bubble: Rectangle 6"/>
          <p:cNvSpPr/>
          <p:nvPr/>
        </p:nvSpPr>
        <p:spPr>
          <a:xfrm>
            <a:off x="4716016" y="2996952"/>
            <a:ext cx="3142692" cy="360040"/>
          </a:xfrm>
          <a:prstGeom prst="wedgeRectCallout">
            <a:avLst>
              <a:gd name="adj1" fmla="val -69226"/>
              <a:gd name="adj2" fmla="val 89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Sayı  gibi yazdırsak ne olur?</a:t>
            </a:r>
            <a:endParaRPr lang="en-US" dirty="0"/>
          </a:p>
        </p:txBody>
      </p:sp>
      <p:sp>
        <p:nvSpPr>
          <p:cNvPr id="8" name="Speech Bubble: Rectangle 7"/>
          <p:cNvSpPr/>
          <p:nvPr/>
        </p:nvSpPr>
        <p:spPr>
          <a:xfrm>
            <a:off x="5796136" y="4005064"/>
            <a:ext cx="3142692" cy="360040"/>
          </a:xfrm>
          <a:prstGeom prst="wedgeRectCallout">
            <a:avLst>
              <a:gd name="adj1" fmla="val -18096"/>
              <a:gd name="adj2" fmla="val -109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Ama bir yazı (</a:t>
            </a:r>
            <a:r>
              <a:rPr lang="tr-TR" dirty="0" err="1"/>
              <a:t>string</a:t>
            </a:r>
            <a:r>
              <a:rPr lang="tr-TR" dirty="0"/>
              <a:t>) kullandık.</a:t>
            </a:r>
            <a:endParaRPr lang="en-US" dirty="0"/>
          </a:p>
        </p:txBody>
      </p:sp>
      <p:sp>
        <p:nvSpPr>
          <p:cNvPr id="9" name="Speech Bubble: Rectangle 8"/>
          <p:cNvSpPr/>
          <p:nvPr/>
        </p:nvSpPr>
        <p:spPr>
          <a:xfrm>
            <a:off x="5292080" y="1235892"/>
            <a:ext cx="3142692" cy="829817"/>
          </a:xfrm>
          <a:prstGeom prst="wedgeRectCallout">
            <a:avLst>
              <a:gd name="adj1" fmla="val -133633"/>
              <a:gd name="adj2" fmla="val 71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Yazının içeriği tamamen rakamlardan oluşsa da, </a:t>
            </a:r>
            <a:r>
              <a:rPr lang="tr-TR" dirty="0" err="1"/>
              <a:t>Python</a:t>
            </a:r>
            <a:r>
              <a:rPr lang="tr-TR" dirty="0"/>
              <a:t> için bu bir sayı değil yazıdır.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31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String</a:t>
            </a:r>
            <a:r>
              <a:rPr lang="tr-TR" dirty="0"/>
              <a:t> ve Sayı Değerlerine Dikkat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&gt;&gt;&gt; ad</a:t>
            </a:r>
            <a:r>
              <a:rPr lang="tr-TR" sz="2400" dirty="0" smtClean="0"/>
              <a:t>=</a:t>
            </a:r>
            <a:r>
              <a:rPr lang="tr-TR" sz="2400" dirty="0" smtClean="0">
                <a:solidFill>
                  <a:srgbClr val="00B050"/>
                </a:solidFill>
              </a:rPr>
              <a:t> "Erkay"</a:t>
            </a:r>
            <a:endParaRPr lang="tr-TR" sz="2400" dirty="0"/>
          </a:p>
          <a:p>
            <a:pPr>
              <a:buNone/>
            </a:pPr>
            <a:r>
              <a:rPr lang="tr-TR" sz="2400" dirty="0"/>
              <a:t>&gt;&gt;&gt; yas</a:t>
            </a:r>
            <a:r>
              <a:rPr lang="tr-TR" sz="2400" dirty="0" smtClean="0"/>
              <a:t>=</a:t>
            </a:r>
            <a:r>
              <a:rPr lang="tr-TR" sz="2400" dirty="0" smtClean="0">
                <a:solidFill>
                  <a:srgbClr val="00B050"/>
                </a:solidFill>
              </a:rPr>
              <a:t> "19"</a:t>
            </a:r>
            <a:endParaRPr lang="tr-TR" sz="2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 err="1"/>
              <a:t>gecen_sene</a:t>
            </a:r>
            <a:r>
              <a:rPr lang="tr-TR" sz="2400" dirty="0"/>
              <a:t>=</a:t>
            </a:r>
            <a:r>
              <a:rPr lang="tr-TR" sz="2400" dirty="0">
                <a:solidFill>
                  <a:srgbClr val="00B050"/>
                </a:solidFill>
              </a:rPr>
              <a:t>yas-1</a:t>
            </a:r>
            <a:endParaRPr lang="tr-TR" sz="2400" dirty="0"/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Traceback (most recent call last):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  File "&lt;pyshell#7&gt;", line 1, in &lt;module&gt;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    </a:t>
            </a:r>
            <a:r>
              <a:rPr lang="en-US" sz="2400" dirty="0" err="1">
                <a:solidFill>
                  <a:srgbClr val="FF0000"/>
                </a:solidFill>
              </a:rPr>
              <a:t>gecen_sene</a:t>
            </a:r>
            <a:r>
              <a:rPr lang="en-US" sz="2400" dirty="0">
                <a:solidFill>
                  <a:srgbClr val="FF0000"/>
                </a:solidFill>
              </a:rPr>
              <a:t>=yas-1</a:t>
            </a:r>
          </a:p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</a:rPr>
              <a:t>TypeError</a:t>
            </a:r>
            <a:r>
              <a:rPr lang="en-US" sz="2400" dirty="0">
                <a:solidFill>
                  <a:srgbClr val="FF0000"/>
                </a:solidFill>
              </a:rPr>
              <a:t>: unsupported operand type(s) for -: '</a:t>
            </a:r>
            <a:r>
              <a:rPr lang="en-US" sz="2400" dirty="0" err="1">
                <a:solidFill>
                  <a:srgbClr val="FF0000"/>
                </a:solidFill>
              </a:rPr>
              <a:t>str</a:t>
            </a:r>
            <a:r>
              <a:rPr lang="en-US" sz="2400" dirty="0">
                <a:solidFill>
                  <a:srgbClr val="FF0000"/>
                </a:solidFill>
              </a:rPr>
              <a:t>' and '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‘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Speech Bubble: Rectangle 6"/>
          <p:cNvSpPr/>
          <p:nvPr/>
        </p:nvSpPr>
        <p:spPr>
          <a:xfrm>
            <a:off x="3410508" y="1370013"/>
            <a:ext cx="3142692" cy="829817"/>
          </a:xfrm>
          <a:prstGeom prst="wedgeRectCallout">
            <a:avLst>
              <a:gd name="adj1" fmla="val -64424"/>
              <a:gd name="adj2" fmla="val 91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yas değişkeni yazı tipinde olduğu için aritmetik işlem yapamıyoruz.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13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Kullanıcıdan Girdi Almak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Girdi (input), bir kullanıcının program sorduğunda girdiği değerdir. </a:t>
            </a:r>
          </a:p>
          <a:p>
            <a:pPr>
              <a:lnSpc>
                <a:spcPct val="110000"/>
              </a:lnSpc>
            </a:pPr>
            <a:r>
              <a:rPr lang="tr-TR" dirty="0"/>
              <a:t>Bu durumda program, bir değer girilene kadar bekler.</a:t>
            </a:r>
            <a:endParaRPr lang="en-GB" dirty="0"/>
          </a:p>
          <a:p>
            <a:pPr lvl="1">
              <a:lnSpc>
                <a:spcPct val="110000"/>
              </a:lnSpc>
              <a:buNone/>
            </a:pPr>
            <a:r>
              <a:rPr lang="tr-TR" dirty="0"/>
              <a:t>&gt;&gt;&gt; </a:t>
            </a:r>
          </a:p>
          <a:p>
            <a:pPr lvl="1">
              <a:lnSpc>
                <a:spcPct val="110000"/>
              </a:lnSpc>
              <a:buNone/>
            </a:pPr>
            <a:r>
              <a:rPr lang="tr-TR" dirty="0">
                <a:solidFill>
                  <a:srgbClr val="3146DF"/>
                </a:solidFill>
              </a:rPr>
              <a:t>Adiniz nedir?</a:t>
            </a:r>
          </a:p>
          <a:p>
            <a:pPr lvl="1">
              <a:lnSpc>
                <a:spcPct val="110000"/>
              </a:lnSpc>
              <a:buNone/>
            </a:pPr>
            <a:r>
              <a:rPr lang="tr-TR" dirty="0" smtClean="0"/>
              <a:t>Erkay Savas</a:t>
            </a:r>
            <a:endParaRPr lang="tr-TR" dirty="0"/>
          </a:p>
          <a:p>
            <a:pPr lvl="1">
              <a:lnSpc>
                <a:spcPct val="110000"/>
              </a:lnSpc>
              <a:buNone/>
            </a:pPr>
            <a:r>
              <a:rPr lang="tr-TR" dirty="0">
                <a:solidFill>
                  <a:srgbClr val="3146DF"/>
                </a:solidFill>
              </a:rPr>
              <a:t>Merhaba </a:t>
            </a:r>
            <a:r>
              <a:rPr lang="tr-TR" dirty="0" smtClean="0">
                <a:solidFill>
                  <a:srgbClr val="3146DF"/>
                </a:solidFill>
              </a:rPr>
              <a:t>Erkay Savas</a:t>
            </a:r>
            <a:endParaRPr lang="tr-TR" dirty="0">
              <a:solidFill>
                <a:srgbClr val="3146DF"/>
              </a:solidFill>
            </a:endParaRPr>
          </a:p>
          <a:p>
            <a:pPr lvl="1">
              <a:lnSpc>
                <a:spcPct val="110000"/>
              </a:lnSpc>
              <a:buNone/>
            </a:pPr>
            <a:r>
              <a:rPr lang="tr-TR" dirty="0"/>
              <a:t>&gt;&gt;&gt;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6AE-60A6-487D-AF0C-C28C9FCDC4F1}" type="datetime1">
              <a:rPr lang="tr-TR" smtClean="0"/>
              <a:pPr/>
              <a:t>16.07.2018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7" name="Rectangular Callout 6"/>
          <p:cNvSpPr/>
          <p:nvPr/>
        </p:nvSpPr>
        <p:spPr>
          <a:xfrm>
            <a:off x="3671900" y="3104964"/>
            <a:ext cx="4356484" cy="576064"/>
          </a:xfrm>
          <a:prstGeom prst="wedgeRectCallout">
            <a:avLst>
              <a:gd name="adj1" fmla="val -67056"/>
              <a:gd name="adj2" fmla="val 173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Kullanıcıyı  yönlendirmek için mesaj  yazdırmak iyi bir programlama alışkanlığıdır</a:t>
            </a:r>
            <a:endParaRPr lang="tr-TR" dirty="0"/>
          </a:p>
        </p:txBody>
      </p:sp>
      <p:sp>
        <p:nvSpPr>
          <p:cNvPr id="8" name="Rectangular Callout 7"/>
          <p:cNvSpPr/>
          <p:nvPr/>
        </p:nvSpPr>
        <p:spPr>
          <a:xfrm>
            <a:off x="4644008" y="3969060"/>
            <a:ext cx="4356484" cy="756084"/>
          </a:xfrm>
          <a:prstGeom prst="wedgeRectCallout">
            <a:avLst>
              <a:gd name="adj1" fmla="val -94649"/>
              <a:gd name="adj2" fmla="val 73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Kullanıcının girdiği değer budur. Bunu bir değişken içinde saklayalım ki sonradan kullanabilelim</a:t>
            </a:r>
            <a:endParaRPr lang="tr-TR" dirty="0"/>
          </a:p>
        </p:txBody>
      </p:sp>
      <p:sp>
        <p:nvSpPr>
          <p:cNvPr id="9" name="Rectangular Callout 7"/>
          <p:cNvSpPr/>
          <p:nvPr/>
        </p:nvSpPr>
        <p:spPr>
          <a:xfrm>
            <a:off x="3879048" y="5697252"/>
            <a:ext cx="5121444" cy="576064"/>
          </a:xfrm>
          <a:prstGeom prst="wedgeRectCallout">
            <a:avLst>
              <a:gd name="adj1" fmla="val -62821"/>
              <a:gd name="adj2" fmla="val -78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Daha sonra kullanıcının girdiği değeri kullanarak bir mesaj yazdıralım.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Kullanıcıdan Girdi Almak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rint</a:t>
            </a:r>
            <a:r>
              <a:rPr lang="tr-TR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tr-TR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din</a:t>
            </a:r>
            <a:r>
              <a:rPr lang="tr-TR" dirty="0">
                <a:solidFill>
                  <a:srgbClr val="00B050"/>
                </a:solidFill>
              </a:rPr>
              <a:t>iz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tr-TR" dirty="0">
                <a:solidFill>
                  <a:srgbClr val="00B050"/>
                </a:solidFill>
              </a:rPr>
              <a:t>dir</a:t>
            </a:r>
            <a:r>
              <a:rPr lang="en-US" dirty="0" smtClean="0">
                <a:solidFill>
                  <a:srgbClr val="00B050"/>
                </a:solidFill>
              </a:rPr>
              <a:t>? "</a:t>
            </a:r>
            <a:r>
              <a:rPr lang="tr-TR" dirty="0" smtClean="0"/>
              <a:t>)</a:t>
            </a:r>
            <a:endParaRPr lang="en-US" dirty="0"/>
          </a:p>
          <a:p>
            <a:pPr>
              <a:buNone/>
            </a:pPr>
            <a:r>
              <a:rPr lang="en-US" dirty="0"/>
              <a:t>ad = </a:t>
            </a:r>
            <a:r>
              <a:rPr lang="en-US" dirty="0" smtClean="0">
                <a:solidFill>
                  <a:srgbClr val="7030A0"/>
                </a:solidFill>
              </a:rPr>
              <a:t>input</a:t>
            </a:r>
            <a:r>
              <a:rPr lang="en-US" dirty="0">
                <a:solidFill>
                  <a:srgbClr val="7030A0"/>
                </a:solidFill>
              </a:rPr>
              <a:t>()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Merhaba</a:t>
            </a:r>
            <a:r>
              <a:rPr lang="en-US" dirty="0">
                <a:solidFill>
                  <a:srgbClr val="00B050"/>
                </a:solidFill>
              </a:rPr>
              <a:t>" </a:t>
            </a:r>
            <a:r>
              <a:rPr lang="en-US" dirty="0"/>
              <a:t>, </a:t>
            </a:r>
            <a:r>
              <a:rPr lang="en-US" dirty="0" smtClean="0"/>
              <a:t>ad</a:t>
            </a:r>
            <a:r>
              <a:rPr lang="tr-TR" dirty="0" smtClean="0"/>
              <a:t>)</a:t>
            </a: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Speech Bubble: Rectangle 5"/>
          <p:cNvSpPr/>
          <p:nvPr/>
        </p:nvSpPr>
        <p:spPr>
          <a:xfrm>
            <a:off x="4463988" y="1268760"/>
            <a:ext cx="4500500" cy="829817"/>
          </a:xfrm>
          <a:prstGeom prst="wedgeRectCallout">
            <a:avLst>
              <a:gd name="adj1" fmla="val -62069"/>
              <a:gd name="adj2" fmla="val 1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Çalıştığında mesajı ekrana yazdıracak</a:t>
            </a:r>
          </a:p>
          <a:p>
            <a:pPr algn="ctr"/>
            <a:r>
              <a:rPr lang="tr-TR" dirty="0"/>
              <a:t>(ve böylece kullanıcıyı yönlendireceğiz)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4463988" y="2156370"/>
            <a:ext cx="4486202" cy="1992710"/>
          </a:xfrm>
          <a:prstGeom prst="wedgeRectCallout">
            <a:avLst>
              <a:gd name="adj1" fmla="val -75738"/>
              <a:gd name="adj2" fmla="val -28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Sonra bu satır çalışacak ve bilgisayar kullanıcının bir yazı girmesini bekleyecek</a:t>
            </a:r>
          </a:p>
          <a:p>
            <a:pPr algn="ctr"/>
            <a:r>
              <a:rPr lang="tr-TR" dirty="0"/>
              <a:t>(kullanıcı en sonunda "</a:t>
            </a:r>
            <a:r>
              <a:rPr lang="tr-TR" dirty="0" err="1"/>
              <a:t>Enter</a:t>
            </a:r>
            <a:r>
              <a:rPr lang="tr-TR" dirty="0"/>
              <a:t>" tuşuna basmalı).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Kullanıcının girdiği yazı, bir yazı (</a:t>
            </a:r>
            <a:r>
              <a:rPr lang="tr-TR" dirty="0" err="1"/>
              <a:t>string</a:t>
            </a:r>
            <a:r>
              <a:rPr lang="tr-TR" dirty="0"/>
              <a:t>) değeri olarak ad değişkenine otomatik olarak atanacak.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1403648" y="4232847"/>
            <a:ext cx="4500500" cy="1128614"/>
          </a:xfrm>
          <a:prstGeom prst="wedgeRectCallout">
            <a:avLst>
              <a:gd name="adj1" fmla="val -39129"/>
              <a:gd name="adj2" fmla="val -125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 son bu satır çalışacak ve istediğimiz mesajı ekrana yazdıracak.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5655172"/>
            <a:ext cx="7704856" cy="1060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Programlarımız bir iki satırdan daha uzun olduğunda veya aynı programı defalarca çalıştırmak istediğimizde, programımızı bir dosya olarak kaydetmek faydalı olacaktır.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4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4678078" cy="500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84068" y="3140968"/>
            <a:ext cx="3056353" cy="1044115"/>
          </a:xfrm>
          <a:prstGeom prst="wedgeRectCallout">
            <a:avLst>
              <a:gd name="adj1" fmla="val -152272"/>
              <a:gd name="adj2" fmla="val -17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tr-TR" dirty="0"/>
              <a:t>"File" </a:t>
            </a:r>
            <a:r>
              <a:rPr lang="tr-TR" dirty="0" err="1"/>
              <a:t>menüsüden</a:t>
            </a:r>
            <a:r>
              <a:rPr lang="tr-TR" dirty="0"/>
              <a:t>, "New File" seçiniz.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88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Programı Yazmak ve Saklamak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597" y="1252986"/>
            <a:ext cx="4860540" cy="498336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12964" y="2636912"/>
            <a:ext cx="3056353" cy="1044115"/>
          </a:xfrm>
          <a:prstGeom prst="wedgeRectCallout">
            <a:avLst>
              <a:gd name="adj1" fmla="val -155467"/>
              <a:gd name="adj2" fmla="val -57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tr-TR" dirty="0"/>
              <a:t>Programı yazabileceğimiz bir editör penceresi açılacak.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25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1276</Words>
  <Application>Microsoft Office PowerPoint</Application>
  <PresentationFormat>On-screen Show (4:3)</PresentationFormat>
  <Paragraphs>242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Ofis Teması</vt:lpstr>
      <vt:lpstr>Bilgisayar Programlamasına ve Veri Analizine Giriş</vt:lpstr>
      <vt:lpstr>String İçerisine Başka Değişkenler Koymak</vt:lpstr>
      <vt:lpstr>String İçerisine Başka Değişkenler Koymak</vt:lpstr>
      <vt:lpstr>String ve Sayı Değerlerine Dikkat</vt:lpstr>
      <vt:lpstr>String ve Sayı Değerlerine Dikkat</vt:lpstr>
      <vt:lpstr>Kullanıcıdan Girdi Almak</vt:lpstr>
      <vt:lpstr>Kullanıcıdan Girdi Almak</vt:lpstr>
      <vt:lpstr>Programı Yazmak ve Saklamak</vt:lpstr>
      <vt:lpstr>Programı Yazmak ve Saklamak</vt:lpstr>
      <vt:lpstr>Programı Yazmak ve Saklamak</vt:lpstr>
      <vt:lpstr>Programı Yazmak ve Saklamak</vt:lpstr>
      <vt:lpstr>Programı Yazmak ve Saklamak</vt:lpstr>
      <vt:lpstr>Programı Yazmak ve Saklamak</vt:lpstr>
      <vt:lpstr>Programı Çalıştırmak</vt:lpstr>
      <vt:lpstr>Sonuç</vt:lpstr>
      <vt:lpstr>Tamsayı Girmek İstiyorsanız?</vt:lpstr>
      <vt:lpstr>Çalışma</vt:lpstr>
      <vt:lpstr>Çalışma Çözüm</vt:lpstr>
      <vt:lpstr>Ödev</vt:lpstr>
      <vt:lpstr>Ödev</vt:lpstr>
      <vt:lpstr>Ödev Çözümü</vt:lpstr>
      <vt:lpstr>Ödev</vt:lpstr>
      <vt:lpstr>Daha İyi Çözüm</vt:lpstr>
      <vt:lpstr>Ve çalıştırınca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Programlamasına ve Veri Analizine Giriş</dc:title>
  <dc:creator>Erkay Savaş</dc:creator>
  <cp:lastModifiedBy>erkays</cp:lastModifiedBy>
  <cp:revision>272</cp:revision>
  <dcterms:created xsi:type="dcterms:W3CDTF">2015-06-17T11:57:35Z</dcterms:created>
  <dcterms:modified xsi:type="dcterms:W3CDTF">2018-07-16T11:23:13Z</dcterms:modified>
</cp:coreProperties>
</file>