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8" r:id="rId13"/>
    <p:sldId id="269" r:id="rId14"/>
    <p:sldId id="285" r:id="rId15"/>
    <p:sldId id="270" r:id="rId16"/>
    <p:sldId id="271" r:id="rId17"/>
    <p:sldId id="272" r:id="rId18"/>
    <p:sldId id="284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8" r:id="rId27"/>
    <p:sldId id="280" r:id="rId28"/>
    <p:sldId id="281" r:id="rId29"/>
    <p:sldId id="289" r:id="rId30"/>
    <p:sldId id="290" r:id="rId31"/>
    <p:sldId id="291" r:id="rId32"/>
    <p:sldId id="286" r:id="rId33"/>
    <p:sldId id="292" r:id="rId34"/>
    <p:sldId id="293" r:id="rId35"/>
    <p:sldId id="294" r:id="rId36"/>
    <p:sldId id="296" r:id="rId3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46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0CBC4-4E2F-4E14-B170-5FE998291756}" type="datetimeFigureOut">
              <a:rPr lang="tr-TR" smtClean="0"/>
              <a:pPr/>
              <a:t>30.07.2019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CD434-233B-485C-84AE-30A84180F1F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6881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CD434-233B-485C-84AE-30A84180F1F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6122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CD434-233B-485C-84AE-30A84180F1F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1394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97CA-4053-462D-BC02-513FEA6FDECB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60851-94D3-40B6-AD6A-3FD30EDD1566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D8D7-D0F7-4814-9623-124B7DA3D0EF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/>
            </a:lvl1pPr>
            <a:lvl2pPr>
              <a:defRPr sz="2400" baseline="0"/>
            </a:lvl2pPr>
            <a:lvl3pPr>
              <a:defRPr sz="2400" baseline="0"/>
            </a:lvl3pPr>
            <a:lvl4pPr>
              <a:defRPr sz="2400" baseline="0"/>
            </a:lvl4pPr>
            <a:lvl5pPr>
              <a:defRPr sz="2400" baseline="0"/>
            </a:lvl5pPr>
          </a:lstStyle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2091-E6E6-4C8A-806F-2436D2839B0C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8378-6F1D-4310-930B-7A578D03CE2A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127D-EB52-4DA4-B0B4-365F77FE3EF3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BEC05-14C0-4A32-BB38-52EA58C9E335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6D8EB-2C8D-4925-B993-146056590116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0FDAD-4891-4171-8C50-689E68D29B50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AD7B9-168E-4674-ADE1-EC37BC5977C2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295E-A870-463F-AC7A-1EF8137CB7BB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F0F84-96BC-4C62-A665-18945EC17A80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Bilgisayar Programlamasına ve Veri Analizine Giriş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35088"/>
          </a:xfrm>
        </p:spPr>
        <p:txBody>
          <a:bodyPr>
            <a:normAutofit/>
          </a:bodyPr>
          <a:lstStyle/>
          <a:p>
            <a:r>
              <a:rPr lang="tr-TR" dirty="0"/>
              <a:t>Sabancı Üniversitesi</a:t>
            </a:r>
          </a:p>
          <a:p>
            <a:r>
              <a:rPr lang="tr-TR" smtClean="0"/>
              <a:t>2019</a:t>
            </a:r>
            <a:endParaRPr lang="tr-TR" dirty="0" smtClean="0"/>
          </a:p>
          <a:p>
            <a:r>
              <a:rPr lang="tr-TR" dirty="0" smtClean="0"/>
              <a:t>3. Ders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\t </a:t>
            </a:r>
            <a:r>
              <a:rPr lang="tr-TR" dirty="0" smtClean="0"/>
              <a:t>    </a:t>
            </a:r>
            <a:r>
              <a:rPr lang="tr-TR" dirty="0" err="1" smtClean="0"/>
              <a:t>Tab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Birkaç karakterlik (çoğu zaman 3 ya da 5) boşluk bırakmaya yarar</a:t>
            </a:r>
          </a:p>
          <a:p>
            <a:r>
              <a:rPr lang="tr-TR" dirty="0"/>
              <a:t>Örnek:</a:t>
            </a:r>
          </a:p>
          <a:p>
            <a:pPr>
              <a:buNone/>
            </a:pPr>
            <a:r>
              <a:rPr lang="tr-TR" dirty="0"/>
              <a:t>&gt;&gt;&gt;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>
                <a:solidFill>
                  <a:srgbClr val="00B050"/>
                </a:solidFill>
              </a:rPr>
              <a:t>Sabanci Universitesi'ne\t Hos Geldiniz</a:t>
            </a:r>
            <a:r>
              <a:rPr lang="tr-TR" dirty="0" smtClean="0">
                <a:solidFill>
                  <a:srgbClr val="00B050"/>
                </a:solidFill>
              </a:rPr>
              <a:t>!"</a:t>
            </a:r>
            <a:r>
              <a:rPr lang="tr-TR" dirty="0" smtClean="0"/>
              <a:t>)</a:t>
            </a:r>
            <a:r>
              <a:rPr lang="tr-TR" dirty="0" smtClean="0">
                <a:solidFill>
                  <a:srgbClr val="00B050"/>
                </a:solidFill>
              </a:rPr>
              <a:t> </a:t>
            </a:r>
            <a:endParaRPr lang="tr-TR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tr-TR" dirty="0">
                <a:solidFill>
                  <a:srgbClr val="3146DF"/>
                </a:solidFill>
              </a:rPr>
              <a:t>Sabanci </a:t>
            </a:r>
            <a:r>
              <a:rPr lang="tr-TR" dirty="0" err="1">
                <a:solidFill>
                  <a:srgbClr val="3146DF"/>
                </a:solidFill>
              </a:rPr>
              <a:t>Universitesi'ne</a:t>
            </a:r>
            <a:r>
              <a:rPr lang="tr-TR" dirty="0">
                <a:solidFill>
                  <a:srgbClr val="3146DF"/>
                </a:solidFill>
              </a:rPr>
              <a:t>	 </a:t>
            </a:r>
            <a:r>
              <a:rPr lang="tr-TR" dirty="0" err="1">
                <a:solidFill>
                  <a:srgbClr val="3146DF"/>
                </a:solidFill>
              </a:rPr>
              <a:t>Hos</a:t>
            </a:r>
            <a:r>
              <a:rPr lang="tr-TR" dirty="0">
                <a:solidFill>
                  <a:srgbClr val="3146DF"/>
                </a:solidFill>
              </a:rPr>
              <a:t> Geldiniz!</a:t>
            </a:r>
          </a:p>
          <a:p>
            <a:pPr>
              <a:buNone/>
            </a:pPr>
            <a:r>
              <a:rPr lang="tr-TR" dirty="0"/>
              <a:t>&gt;&gt;&gt;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print(</a:t>
            </a:r>
            <a:r>
              <a:rPr lang="tr-TR" dirty="0" smtClean="0">
                <a:solidFill>
                  <a:srgbClr val="00B050"/>
                </a:solidFill>
              </a:rPr>
              <a:t>"\</a:t>
            </a:r>
            <a:r>
              <a:rPr lang="tr-TR" dirty="0">
                <a:solidFill>
                  <a:srgbClr val="00B050"/>
                </a:solidFill>
              </a:rPr>
              <a:t>tSabanci Universitesi'ne\t Hos Geldiniz</a:t>
            </a:r>
            <a:r>
              <a:rPr lang="tr-TR" dirty="0" smtClean="0">
                <a:solidFill>
                  <a:srgbClr val="00B050"/>
                </a:solidFill>
              </a:rPr>
              <a:t>!"</a:t>
            </a:r>
            <a:r>
              <a:rPr lang="tr-TR" dirty="0" smtClean="0"/>
              <a:t>)</a:t>
            </a:r>
            <a:endParaRPr lang="tr-TR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tr-TR" dirty="0"/>
              <a:t>	</a:t>
            </a:r>
            <a:r>
              <a:rPr lang="tr-TR" dirty="0">
                <a:solidFill>
                  <a:srgbClr val="3146DF"/>
                </a:solidFill>
              </a:rPr>
              <a:t> Sabanci </a:t>
            </a:r>
            <a:r>
              <a:rPr lang="tr-TR" dirty="0" err="1">
                <a:solidFill>
                  <a:srgbClr val="3146DF"/>
                </a:solidFill>
              </a:rPr>
              <a:t>Universitesi'ne</a:t>
            </a:r>
            <a:r>
              <a:rPr lang="tr-TR" dirty="0">
                <a:solidFill>
                  <a:srgbClr val="3146DF"/>
                </a:solidFill>
              </a:rPr>
              <a:t>	 </a:t>
            </a:r>
            <a:r>
              <a:rPr lang="tr-TR" dirty="0" err="1">
                <a:solidFill>
                  <a:srgbClr val="3146DF"/>
                </a:solidFill>
              </a:rPr>
              <a:t>Hos</a:t>
            </a:r>
            <a:r>
              <a:rPr lang="tr-TR" dirty="0">
                <a:solidFill>
                  <a:srgbClr val="3146DF"/>
                </a:solidFill>
              </a:rPr>
              <a:t> Geldiniz!</a:t>
            </a:r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CE970-8040-45E3-9B8D-4AE813557F95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\a Ses Çıkartma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Burada dikkatli olun. </a:t>
            </a:r>
          </a:p>
          <a:p>
            <a:r>
              <a:rPr lang="tr-TR" dirty="0" err="1"/>
              <a:t>IDLE</a:t>
            </a:r>
            <a:r>
              <a:rPr lang="tr-TR" dirty="0"/>
              <a:t> kullanırken ses çıkmayabilir</a:t>
            </a:r>
          </a:p>
          <a:p>
            <a:pPr>
              <a:buNone/>
            </a:pPr>
            <a:r>
              <a:rPr lang="tr-TR" dirty="0"/>
              <a:t>&gt;&gt;&gt;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00B050"/>
                </a:solidFill>
              </a:rPr>
              <a:t>"\a"</a:t>
            </a:r>
            <a:r>
              <a:rPr lang="tr-TR" dirty="0" smtClean="0"/>
              <a:t>)</a:t>
            </a:r>
            <a:endParaRPr lang="tr-TR" dirty="0"/>
          </a:p>
          <a:p>
            <a:pPr>
              <a:buNone/>
            </a:pPr>
            <a:r>
              <a:rPr lang="tr-TR" b="1" dirty="0">
                <a:sym typeface="Symbol"/>
              </a:rPr>
              <a:t></a:t>
            </a:r>
            <a:endParaRPr lang="tr-TR" b="1" dirty="0"/>
          </a:p>
          <a:p>
            <a:pPr>
              <a:buNone/>
            </a:pPr>
            <a:r>
              <a:rPr lang="tr-TR" dirty="0"/>
              <a:t>&gt;&gt;&gt;</a:t>
            </a:r>
          </a:p>
          <a:p>
            <a:r>
              <a:rPr lang="tr-TR" dirty="0"/>
              <a:t>Ses çıkması için </a:t>
            </a:r>
            <a:r>
              <a:rPr lang="tr-TR" dirty="0">
                <a:solidFill>
                  <a:srgbClr val="FF0000"/>
                </a:solidFill>
              </a:rPr>
              <a:t>programın üzerine çift tıklayarak </a:t>
            </a:r>
            <a:r>
              <a:rPr lang="tr-TR" dirty="0"/>
              <a:t>çalıştırmalısınız</a:t>
            </a:r>
          </a:p>
        </p:txBody>
      </p:sp>
      <p:pic>
        <p:nvPicPr>
          <p:cNvPr id="6" name="Content Placeholder 3" descr="C:\Users\SUUSER\AppData\Local\Microsoft\Windows\Temporary Internet Files\Content.IE5\6017E50A\MC90006495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980728"/>
            <a:ext cx="1776679" cy="156728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876256" y="476672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/>
              <a:t>Ses çıkartır</a:t>
            </a:r>
          </a:p>
        </p:txBody>
      </p:sp>
      <p:pic>
        <p:nvPicPr>
          <p:cNvPr id="8" name="Picture 7" descr="C:\Users\SUUSER\AppData\Local\Microsoft\Windows\Temporary Internet Files\Content.IE5\PZ50HRNA\MC90044201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4653136"/>
            <a:ext cx="1885601" cy="1885601"/>
          </a:xfrm>
          <a:prstGeom prst="rect">
            <a:avLst/>
          </a:prstGeom>
          <a:noFill/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A12D-1C86-451B-B3E9-D23186B50475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Değişkenler (</a:t>
            </a:r>
            <a:r>
              <a:rPr lang="tr-TR" dirty="0" err="1">
                <a:solidFill>
                  <a:srgbClr val="FF0000"/>
                </a:solidFill>
              </a:rPr>
              <a:t>Variables</a:t>
            </a:r>
            <a:r>
              <a:rPr lang="tr-TR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tr-TR" dirty="0"/>
              <a:t>Matematikte kullandığımız değişkenlerle karıştırmayın!</a:t>
            </a:r>
          </a:p>
          <a:p>
            <a:pPr>
              <a:lnSpc>
                <a:spcPct val="120000"/>
              </a:lnSpc>
            </a:pPr>
            <a:r>
              <a:rPr lang="tr-TR" dirty="0"/>
              <a:t>Değişik değerler koyabileceğimiz kutucuklar olarak düşünmek daha doğru olur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Bilgisayarın bir belleği var ve her şey orada saklanır.</a:t>
            </a:r>
          </a:p>
          <a:p>
            <a:pPr>
              <a:lnSpc>
                <a:spcPct val="120000"/>
              </a:lnSpc>
            </a:pPr>
            <a:r>
              <a:rPr lang="tr-TR" dirty="0"/>
              <a:t>Örnek:</a:t>
            </a:r>
          </a:p>
          <a:p>
            <a:pPr>
              <a:lnSpc>
                <a:spcPct val="120000"/>
              </a:lnSpc>
              <a:buNone/>
            </a:pPr>
            <a:r>
              <a:rPr lang="tr-TR" dirty="0"/>
              <a:t>&gt;&gt;&gt; </a:t>
            </a:r>
            <a:r>
              <a:rPr lang="tr-TR" dirty="0" err="1"/>
              <a:t>degisken</a:t>
            </a:r>
            <a:r>
              <a:rPr lang="tr-TR" dirty="0"/>
              <a:t> = 8</a:t>
            </a:r>
          </a:p>
          <a:p>
            <a:pPr>
              <a:lnSpc>
                <a:spcPct val="120000"/>
              </a:lnSpc>
              <a:buNone/>
            </a:pPr>
            <a:r>
              <a:rPr lang="tr-TR" dirty="0"/>
              <a:t>&gt;&gt;&gt;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(degisken)</a:t>
            </a:r>
            <a:endParaRPr lang="tr-TR" dirty="0"/>
          </a:p>
          <a:p>
            <a:pPr>
              <a:lnSpc>
                <a:spcPct val="120000"/>
              </a:lnSpc>
              <a:buNone/>
            </a:pPr>
            <a:r>
              <a:rPr lang="tr-TR" dirty="0">
                <a:solidFill>
                  <a:srgbClr val="3146DF"/>
                </a:solidFill>
              </a:rPr>
              <a:t>8</a:t>
            </a:r>
          </a:p>
          <a:p>
            <a:pPr>
              <a:lnSpc>
                <a:spcPct val="120000"/>
              </a:lnSpc>
              <a:buNone/>
            </a:pPr>
            <a:r>
              <a:rPr lang="tr-TR" dirty="0"/>
              <a:t>&gt;&gt;&gt; </a:t>
            </a:r>
            <a:r>
              <a:rPr lang="tr-TR" dirty="0" err="1"/>
              <a:t>degisken</a:t>
            </a:r>
            <a:r>
              <a:rPr lang="tr-TR" dirty="0"/>
              <a:t> = 1024</a:t>
            </a:r>
          </a:p>
          <a:p>
            <a:pPr>
              <a:lnSpc>
                <a:spcPct val="120000"/>
              </a:lnSpc>
              <a:buNone/>
            </a:pPr>
            <a:r>
              <a:rPr lang="tr-TR" dirty="0"/>
              <a:t>&gt;&gt;&gt;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(degisken)</a:t>
            </a:r>
            <a:endParaRPr lang="tr-TR" dirty="0"/>
          </a:p>
          <a:p>
            <a:pPr>
              <a:lnSpc>
                <a:spcPct val="120000"/>
              </a:lnSpc>
              <a:buNone/>
            </a:pPr>
            <a:r>
              <a:rPr lang="tr-TR" dirty="0">
                <a:solidFill>
                  <a:srgbClr val="3146DF"/>
                </a:solidFill>
              </a:rPr>
              <a:t>1024</a:t>
            </a:r>
          </a:p>
          <a:p>
            <a:pPr>
              <a:lnSpc>
                <a:spcPct val="120000"/>
              </a:lnSpc>
              <a:buNone/>
            </a:pPr>
            <a:r>
              <a:rPr lang="tr-TR" dirty="0"/>
              <a:t>&gt;&gt;&gt; </a:t>
            </a:r>
          </a:p>
        </p:txBody>
      </p:sp>
      <p:pic>
        <p:nvPicPr>
          <p:cNvPr id="4" name="Picture 3" descr="C:\Users\SUUSER\AppData\Local\Microsoft\Windows\Temporary Internet Files\Content.IE5\5A0728JF\MC900433800[1]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067944" y="4293096"/>
            <a:ext cx="1000132" cy="100013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220072" y="4437112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/>
              <a:t>Bundan böyle değiştirmediğimiz sürece </a:t>
            </a:r>
            <a:r>
              <a:rPr lang="tr-TR" sz="2400" dirty="0" err="1"/>
              <a:t>degisken</a:t>
            </a:r>
            <a:r>
              <a:rPr lang="tr-TR" sz="2400" dirty="0"/>
              <a:t> 1024’tür.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80D0-E02A-449A-8524-3D14D9CF5C31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tr-TR" dirty="0"/>
              <a:t>Değişkenler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4006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tr-TR" dirty="0"/>
              <a:t>Değişken adları için sadece sayı, harf ve altçizgi </a:t>
            </a:r>
            <a:br>
              <a:rPr lang="tr-TR" dirty="0"/>
            </a:br>
            <a:r>
              <a:rPr lang="tr-TR" dirty="0"/>
              <a:t>(</a:t>
            </a:r>
            <a:r>
              <a:rPr lang="tr-TR" dirty="0" err="1"/>
              <a:t>underscore</a:t>
            </a:r>
            <a:r>
              <a:rPr lang="tr-TR" dirty="0"/>
              <a:t>)  kullanabiliriz.</a:t>
            </a:r>
          </a:p>
          <a:p>
            <a:pPr>
              <a:lnSpc>
                <a:spcPct val="120000"/>
              </a:lnSpc>
            </a:pPr>
            <a:r>
              <a:rPr lang="tr-TR" dirty="0"/>
              <a:t>Ancak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Değişken adı sadece bir sayı olamaz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Değişken adı </a:t>
            </a:r>
            <a:r>
              <a:rPr lang="tr-TR" dirty="0" smtClean="0"/>
              <a:t>rakam ile </a:t>
            </a:r>
            <a:r>
              <a:rPr lang="tr-TR" dirty="0"/>
              <a:t>başlayamaz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Değişken adında boşluk </a:t>
            </a:r>
            <a:r>
              <a:rPr lang="tr-TR" dirty="0" smtClean="0"/>
              <a:t>olamaz</a:t>
            </a:r>
          </a:p>
          <a:p>
            <a:pPr lvl="1">
              <a:lnSpc>
                <a:spcPct val="120000"/>
              </a:lnSpc>
            </a:pPr>
            <a:r>
              <a:rPr lang="tr-TR" dirty="0" err="1" smtClean="0"/>
              <a:t>Reserve</a:t>
            </a:r>
            <a:r>
              <a:rPr lang="tr-TR" dirty="0" smtClean="0"/>
              <a:t> isimler değişken adı olamaz</a:t>
            </a:r>
            <a:endParaRPr lang="tr-TR" dirty="0"/>
          </a:p>
          <a:p>
            <a:pPr>
              <a:lnSpc>
                <a:spcPct val="120000"/>
              </a:lnSpc>
            </a:pPr>
            <a:r>
              <a:rPr lang="tr-TR" sz="2300" dirty="0"/>
              <a:t>Örnek</a:t>
            </a:r>
          </a:p>
          <a:p>
            <a:pPr>
              <a:lnSpc>
                <a:spcPct val="120000"/>
              </a:lnSpc>
              <a:buNone/>
            </a:pPr>
            <a:r>
              <a:rPr lang="tr-TR" sz="2300" dirty="0"/>
              <a:t>&gt;&gt;&gt; 1 = 1</a:t>
            </a:r>
          </a:p>
          <a:p>
            <a:pPr>
              <a:lnSpc>
                <a:spcPct val="120000"/>
              </a:lnSpc>
              <a:buNone/>
            </a:pPr>
            <a:r>
              <a:rPr lang="tr-TR" sz="2300" dirty="0" err="1">
                <a:solidFill>
                  <a:srgbClr val="FF0000"/>
                </a:solidFill>
              </a:rPr>
              <a:t>SyntaxError</a:t>
            </a:r>
            <a:r>
              <a:rPr lang="tr-TR" sz="2300" dirty="0">
                <a:solidFill>
                  <a:srgbClr val="FF0000"/>
                </a:solidFill>
              </a:rPr>
              <a:t>: </a:t>
            </a:r>
            <a:r>
              <a:rPr lang="tr-TR" sz="2300" dirty="0" err="1">
                <a:solidFill>
                  <a:srgbClr val="FF0000"/>
                </a:solidFill>
              </a:rPr>
              <a:t>can't</a:t>
            </a:r>
            <a:r>
              <a:rPr lang="tr-TR" sz="2300" dirty="0">
                <a:solidFill>
                  <a:srgbClr val="FF0000"/>
                </a:solidFill>
              </a:rPr>
              <a:t> </a:t>
            </a:r>
            <a:r>
              <a:rPr lang="tr-TR" sz="2300" dirty="0" err="1">
                <a:solidFill>
                  <a:srgbClr val="FF0000"/>
                </a:solidFill>
              </a:rPr>
              <a:t>assign</a:t>
            </a:r>
            <a:r>
              <a:rPr lang="tr-TR" sz="2300" dirty="0">
                <a:solidFill>
                  <a:srgbClr val="FF0000"/>
                </a:solidFill>
              </a:rPr>
              <a:t> </a:t>
            </a:r>
            <a:r>
              <a:rPr lang="tr-TR" sz="2300" dirty="0" err="1">
                <a:solidFill>
                  <a:srgbClr val="FF0000"/>
                </a:solidFill>
              </a:rPr>
              <a:t>to</a:t>
            </a:r>
            <a:r>
              <a:rPr lang="tr-TR" sz="2300" dirty="0">
                <a:solidFill>
                  <a:srgbClr val="FF0000"/>
                </a:solidFill>
              </a:rPr>
              <a:t> </a:t>
            </a:r>
            <a:r>
              <a:rPr lang="tr-TR" sz="2300" dirty="0" err="1">
                <a:solidFill>
                  <a:srgbClr val="FF0000"/>
                </a:solidFill>
              </a:rPr>
              <a:t>literal</a:t>
            </a:r>
            <a:endParaRPr lang="tr-TR" sz="2300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tr-TR" sz="2300" dirty="0"/>
              <a:t>&gt;&gt;&gt; x1 = 10</a:t>
            </a:r>
          </a:p>
          <a:p>
            <a:pPr>
              <a:lnSpc>
                <a:spcPct val="120000"/>
              </a:lnSpc>
              <a:buNone/>
            </a:pPr>
            <a:r>
              <a:rPr lang="tr-TR" sz="2300" dirty="0"/>
              <a:t>&gt;&gt;&gt; 1x = 10</a:t>
            </a:r>
          </a:p>
          <a:p>
            <a:pPr>
              <a:lnSpc>
                <a:spcPct val="120000"/>
              </a:lnSpc>
              <a:buNone/>
            </a:pPr>
            <a:r>
              <a:rPr lang="tr-TR" sz="2300" dirty="0" err="1">
                <a:solidFill>
                  <a:srgbClr val="FF0000"/>
                </a:solidFill>
              </a:rPr>
              <a:t>SyntaxError</a:t>
            </a:r>
            <a:r>
              <a:rPr lang="tr-TR" sz="2300" dirty="0">
                <a:solidFill>
                  <a:srgbClr val="FF0000"/>
                </a:solidFill>
              </a:rPr>
              <a:t>: </a:t>
            </a:r>
            <a:r>
              <a:rPr lang="tr-TR" sz="2300" dirty="0" err="1">
                <a:solidFill>
                  <a:srgbClr val="FF0000"/>
                </a:solidFill>
              </a:rPr>
              <a:t>invalid</a:t>
            </a:r>
            <a:r>
              <a:rPr lang="tr-TR" sz="2300" dirty="0">
                <a:solidFill>
                  <a:srgbClr val="FF0000"/>
                </a:solidFill>
              </a:rPr>
              <a:t> </a:t>
            </a:r>
            <a:r>
              <a:rPr lang="tr-TR" sz="2300" dirty="0" err="1">
                <a:solidFill>
                  <a:srgbClr val="FF0000"/>
                </a:solidFill>
              </a:rPr>
              <a:t>syntax</a:t>
            </a:r>
            <a:endParaRPr lang="tr-TR" sz="2300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tr-TR" sz="2300" dirty="0" smtClean="0"/>
              <a:t>&gt;&gt;&gt;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2300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sz="2300" dirty="0"/>
              <a:t> = 4</a:t>
            </a:r>
            <a:endParaRPr lang="tr-TR" sz="2300" dirty="0" smtClean="0"/>
          </a:p>
          <a:p>
            <a:pPr>
              <a:lnSpc>
                <a:spcPct val="120000"/>
              </a:lnSpc>
              <a:buNone/>
            </a:pPr>
            <a:r>
              <a:rPr lang="tr-TR" sz="2400" dirty="0" err="1">
                <a:solidFill>
                  <a:srgbClr val="FF0000"/>
                </a:solidFill>
              </a:rPr>
              <a:t>SyntaxError</a:t>
            </a:r>
            <a:r>
              <a:rPr lang="tr-TR" sz="2400" dirty="0">
                <a:solidFill>
                  <a:srgbClr val="FF0000"/>
                </a:solidFill>
              </a:rPr>
              <a:t>: </a:t>
            </a:r>
            <a:r>
              <a:rPr lang="tr-TR" sz="2400" dirty="0" err="1">
                <a:solidFill>
                  <a:srgbClr val="FF0000"/>
                </a:solidFill>
              </a:rPr>
              <a:t>invalid</a:t>
            </a:r>
            <a:r>
              <a:rPr lang="tr-TR" sz="2400" dirty="0">
                <a:solidFill>
                  <a:srgbClr val="FF0000"/>
                </a:solidFill>
              </a:rPr>
              <a:t> </a:t>
            </a:r>
            <a:r>
              <a:rPr lang="tr-TR" sz="2400" dirty="0" err="1">
                <a:solidFill>
                  <a:srgbClr val="FF0000"/>
                </a:solidFill>
              </a:rPr>
              <a:t>syntax</a:t>
            </a:r>
            <a:endParaRPr lang="tr-TR" sz="2400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buNone/>
            </a:pPr>
            <a:endParaRPr lang="tr-TR" sz="2300" dirty="0"/>
          </a:p>
        </p:txBody>
      </p:sp>
      <p:pic>
        <p:nvPicPr>
          <p:cNvPr id="7" name="Picture 6" descr="C:\Users\SUUSER\AppData\Local\Microsoft\Windows\Temporary Internet Files\Content.IE5\PZ50HRNA\MC90007879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3630" y="131445"/>
            <a:ext cx="2428892" cy="2326524"/>
          </a:xfrm>
          <a:prstGeom prst="rect">
            <a:avLst/>
          </a:prstGeom>
          <a:noFill/>
        </p:spPr>
      </p:pic>
      <p:pic>
        <p:nvPicPr>
          <p:cNvPr id="8" name="Picture 7" descr="http://martyrobertsblog.com/images/Warning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170705">
            <a:off x="8039607" y="140799"/>
            <a:ext cx="990076" cy="854766"/>
          </a:xfrm>
          <a:prstGeom prst="rect">
            <a:avLst/>
          </a:prstGeom>
          <a:noFill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1CC1-FE39-490F-B7AB-DE0858C9D9B0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83328" y="2820992"/>
            <a:ext cx="2954655" cy="34163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u="sng" dirty="0"/>
              <a:t>Reserve </a:t>
            </a:r>
            <a:r>
              <a:rPr lang="en-US" b="1" u="sng" dirty="0" err="1"/>
              <a:t>isimler</a:t>
            </a:r>
            <a:endParaRPr lang="en-US" b="1" u="sng" dirty="0"/>
          </a:p>
          <a:p>
            <a:r>
              <a:rPr lang="en-US" b="1" dirty="0">
                <a:solidFill>
                  <a:srgbClr val="C00000"/>
                </a:solidFill>
              </a:rPr>
              <a:t>and	as	assert	</a:t>
            </a:r>
          </a:p>
          <a:p>
            <a:r>
              <a:rPr lang="en-US" b="1" dirty="0">
                <a:solidFill>
                  <a:srgbClr val="C00000"/>
                </a:solidFill>
              </a:rPr>
              <a:t>break	class	continue</a:t>
            </a:r>
          </a:p>
          <a:p>
            <a:r>
              <a:rPr lang="en-US" b="1" dirty="0" err="1">
                <a:solidFill>
                  <a:srgbClr val="C00000"/>
                </a:solidFill>
              </a:rPr>
              <a:t>def</a:t>
            </a:r>
            <a:r>
              <a:rPr lang="en-US" b="1" dirty="0">
                <a:solidFill>
                  <a:srgbClr val="C00000"/>
                </a:solidFill>
              </a:rPr>
              <a:t>	del	</a:t>
            </a:r>
            <a:r>
              <a:rPr lang="en-US" b="1" dirty="0" err="1">
                <a:solidFill>
                  <a:srgbClr val="C00000"/>
                </a:solidFill>
              </a:rPr>
              <a:t>elif</a:t>
            </a:r>
            <a:r>
              <a:rPr lang="en-US" b="1" dirty="0">
                <a:solidFill>
                  <a:srgbClr val="C00000"/>
                </a:solidFill>
              </a:rPr>
              <a:t>	</a:t>
            </a:r>
          </a:p>
          <a:p>
            <a:r>
              <a:rPr lang="en-US" b="1" dirty="0">
                <a:solidFill>
                  <a:srgbClr val="C00000"/>
                </a:solidFill>
              </a:rPr>
              <a:t>else	except	exec</a:t>
            </a:r>
          </a:p>
          <a:p>
            <a:r>
              <a:rPr lang="en-US" b="1" dirty="0">
                <a:solidFill>
                  <a:srgbClr val="C00000"/>
                </a:solidFill>
              </a:rPr>
              <a:t>finally	for	from	</a:t>
            </a:r>
          </a:p>
          <a:p>
            <a:r>
              <a:rPr lang="en-US" b="1" dirty="0">
                <a:solidFill>
                  <a:srgbClr val="C00000"/>
                </a:solidFill>
              </a:rPr>
              <a:t>global	if	import</a:t>
            </a:r>
          </a:p>
          <a:p>
            <a:r>
              <a:rPr lang="en-US" b="1" dirty="0">
                <a:solidFill>
                  <a:srgbClr val="C00000"/>
                </a:solidFill>
              </a:rPr>
              <a:t>in	is	lambda	</a:t>
            </a:r>
          </a:p>
          <a:p>
            <a:r>
              <a:rPr lang="en-US" b="1" dirty="0">
                <a:solidFill>
                  <a:srgbClr val="C00000"/>
                </a:solidFill>
              </a:rPr>
              <a:t>not	or	pass</a:t>
            </a:r>
          </a:p>
          <a:p>
            <a:r>
              <a:rPr lang="en-US" b="1" dirty="0">
                <a:solidFill>
                  <a:srgbClr val="C00000"/>
                </a:solidFill>
              </a:rPr>
              <a:t>print	raise	return	</a:t>
            </a:r>
          </a:p>
          <a:p>
            <a:r>
              <a:rPr lang="en-US" b="1" dirty="0">
                <a:solidFill>
                  <a:srgbClr val="C00000"/>
                </a:solidFill>
              </a:rPr>
              <a:t>try	while	with</a:t>
            </a:r>
          </a:p>
          <a:p>
            <a:r>
              <a:rPr lang="en-US" b="1" dirty="0">
                <a:solidFill>
                  <a:srgbClr val="C00000"/>
                </a:solidFill>
              </a:rPr>
              <a:t>yield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tr-TR" dirty="0"/>
              <a:t>Değişkenler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4006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tr-TR" dirty="0"/>
              <a:t>Değişken adları büyük/küçük harfe duyarlıdır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dirty="0"/>
              <a:t>    (</a:t>
            </a:r>
            <a:r>
              <a:rPr lang="tr-TR" dirty="0" err="1"/>
              <a:t>case</a:t>
            </a:r>
            <a:r>
              <a:rPr lang="tr-TR" dirty="0"/>
              <a:t> </a:t>
            </a:r>
            <a:r>
              <a:rPr lang="tr-TR" dirty="0" err="1"/>
              <a:t>sensitive</a:t>
            </a:r>
            <a:r>
              <a:rPr lang="tr-TR" dirty="0"/>
              <a:t>)</a:t>
            </a:r>
          </a:p>
          <a:p>
            <a:pPr>
              <a:lnSpc>
                <a:spcPct val="120000"/>
              </a:lnSpc>
            </a:pPr>
            <a:r>
              <a:rPr lang="tr-TR" dirty="0"/>
              <a:t>Örnek</a:t>
            </a:r>
          </a:p>
          <a:p>
            <a:pPr>
              <a:lnSpc>
                <a:spcPct val="120000"/>
              </a:lnSpc>
              <a:buNone/>
            </a:pPr>
            <a:r>
              <a:rPr lang="fr-FR" dirty="0"/>
              <a:t>&gt;&gt;&gt; </a:t>
            </a:r>
            <a:r>
              <a:rPr lang="tr-TR" dirty="0"/>
              <a:t>e</a:t>
            </a:r>
            <a:r>
              <a:rPr lang="fr-FR" dirty="0"/>
              <a:t>=1</a:t>
            </a:r>
            <a:endParaRPr lang="tr-TR" dirty="0"/>
          </a:p>
          <a:p>
            <a:pPr>
              <a:lnSpc>
                <a:spcPct val="120000"/>
              </a:lnSpc>
              <a:buNone/>
            </a:pPr>
            <a:r>
              <a:rPr lang="fr-FR" dirty="0"/>
              <a:t>&gt;&gt;&gt; </a:t>
            </a:r>
            <a:r>
              <a:rPr lang="tr-TR" dirty="0"/>
              <a:t>E</a:t>
            </a:r>
            <a:r>
              <a:rPr lang="fr-FR" dirty="0"/>
              <a:t>=2</a:t>
            </a:r>
          </a:p>
          <a:p>
            <a:pPr>
              <a:lnSpc>
                <a:spcPct val="120000"/>
              </a:lnSpc>
              <a:buNone/>
            </a:pPr>
            <a:r>
              <a:rPr lang="fr-FR" dirty="0"/>
              <a:t>&gt;&gt;&gt; </a:t>
            </a:r>
            <a:r>
              <a:rPr lang="tr-TR" dirty="0"/>
              <a:t>e</a:t>
            </a:r>
            <a:endParaRPr lang="fr-FR" dirty="0"/>
          </a:p>
          <a:p>
            <a:pPr>
              <a:lnSpc>
                <a:spcPct val="120000"/>
              </a:lnSpc>
              <a:buNone/>
            </a:pPr>
            <a:r>
              <a:rPr lang="fr-FR" dirty="0">
                <a:solidFill>
                  <a:schemeClr val="accent1"/>
                </a:solidFill>
              </a:rPr>
              <a:t>1</a:t>
            </a:r>
          </a:p>
          <a:p>
            <a:pPr>
              <a:lnSpc>
                <a:spcPct val="120000"/>
              </a:lnSpc>
              <a:buNone/>
            </a:pPr>
            <a:r>
              <a:rPr lang="fr-FR" dirty="0"/>
              <a:t>&gt;&gt;&gt; </a:t>
            </a:r>
            <a:r>
              <a:rPr lang="tr-TR" dirty="0"/>
              <a:t>E</a:t>
            </a:r>
            <a:endParaRPr lang="fr-FR" dirty="0"/>
          </a:p>
          <a:p>
            <a:pPr>
              <a:lnSpc>
                <a:spcPct val="120000"/>
              </a:lnSpc>
              <a:buNone/>
            </a:pPr>
            <a:r>
              <a:rPr lang="fr-FR" dirty="0">
                <a:solidFill>
                  <a:schemeClr val="accent1"/>
                </a:solidFill>
              </a:rPr>
              <a:t>2</a:t>
            </a:r>
          </a:p>
        </p:txBody>
      </p:sp>
      <p:pic>
        <p:nvPicPr>
          <p:cNvPr id="7" name="Picture 6" descr="C:\Users\SUUSER\AppData\Local\Microsoft\Windows\Temporary Internet Files\Content.IE5\PZ50HRNA\MC90007879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3630" y="131445"/>
            <a:ext cx="2428892" cy="2326524"/>
          </a:xfrm>
          <a:prstGeom prst="rect">
            <a:avLst/>
          </a:prstGeom>
          <a:noFill/>
        </p:spPr>
      </p:pic>
      <p:pic>
        <p:nvPicPr>
          <p:cNvPr id="8" name="Picture 7" descr="http://martyrobertsblog.com/images/Warnin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170705">
            <a:off x="8039607" y="140799"/>
            <a:ext cx="990076" cy="854766"/>
          </a:xfrm>
          <a:prstGeom prst="rect">
            <a:avLst/>
          </a:prstGeom>
          <a:noFill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1CC1-FE39-490F-B7AB-DE0858C9D9B0}" type="datetime1">
              <a:rPr lang="tr-TR" smtClean="0"/>
              <a:pPr/>
              <a:t>30.07.2019</a:t>
            </a:fld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  <p:extLst>
      <p:ext uri="{BB962C8B-B14F-4D97-AF65-F5344CB8AC3E}">
        <p14:creationId xmlns:p14="http://schemas.microsoft.com/office/powerpoint/2010/main" val="2000643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Değer/Değişken Tipleri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tr-TR" dirty="0"/>
              <a:t>Bazı temel tipler</a:t>
            </a:r>
          </a:p>
          <a:p>
            <a:pPr lvl="1">
              <a:lnSpc>
                <a:spcPct val="110000"/>
              </a:lnSpc>
            </a:pPr>
            <a:r>
              <a:rPr lang="tr-TR" dirty="0" err="1"/>
              <a:t>Integer</a:t>
            </a:r>
            <a:r>
              <a:rPr lang="tr-TR" dirty="0"/>
              <a:t> (tam sayılar)    </a:t>
            </a:r>
          </a:p>
          <a:p>
            <a:pPr lvl="1">
              <a:lnSpc>
                <a:spcPct val="110000"/>
              </a:lnSpc>
            </a:pPr>
            <a:r>
              <a:rPr lang="tr-TR" dirty="0" err="1"/>
              <a:t>Floating-point</a:t>
            </a:r>
            <a:r>
              <a:rPr lang="tr-TR" dirty="0"/>
              <a:t> (gerçek sayılar)</a:t>
            </a:r>
          </a:p>
          <a:p>
            <a:pPr lvl="1">
              <a:lnSpc>
                <a:spcPct val="110000"/>
              </a:lnSpc>
            </a:pPr>
            <a:r>
              <a:rPr lang="tr-TR" dirty="0" err="1"/>
              <a:t>Bool</a:t>
            </a:r>
            <a:r>
              <a:rPr lang="tr-TR" dirty="0"/>
              <a:t> ( Doğru/True ve Yanlış/</a:t>
            </a:r>
            <a:r>
              <a:rPr lang="tr-TR" dirty="0" err="1"/>
              <a:t>False</a:t>
            </a:r>
            <a:r>
              <a:rPr lang="tr-TR" dirty="0"/>
              <a:t>)</a:t>
            </a:r>
          </a:p>
          <a:p>
            <a:pPr lvl="1">
              <a:lnSpc>
                <a:spcPct val="110000"/>
              </a:lnSpc>
            </a:pPr>
            <a:r>
              <a:rPr lang="tr-TR" dirty="0" err="1"/>
              <a:t>String</a:t>
            </a:r>
            <a:r>
              <a:rPr lang="tr-TR" dirty="0"/>
              <a:t> (Karakter dizileri)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tr-TR" dirty="0"/>
              <a:t>…</a:t>
            </a:r>
          </a:p>
          <a:p>
            <a:pPr>
              <a:lnSpc>
                <a:spcPct val="110000"/>
              </a:lnSpc>
            </a:pPr>
            <a:r>
              <a:rPr lang="tr-TR" dirty="0"/>
              <a:t>Örnek:</a:t>
            </a:r>
          </a:p>
          <a:p>
            <a:pPr>
              <a:lnSpc>
                <a:spcPct val="110000"/>
              </a:lnSpc>
              <a:buNone/>
            </a:pPr>
            <a:r>
              <a:rPr lang="tr-TR" dirty="0"/>
              <a:t>&gt;&gt;&gt; x = 1578</a:t>
            </a:r>
          </a:p>
          <a:p>
            <a:pPr>
              <a:lnSpc>
                <a:spcPct val="110000"/>
              </a:lnSpc>
              <a:buNone/>
            </a:pPr>
            <a:r>
              <a:rPr lang="tr-TR" dirty="0"/>
              <a:t>&gt;&gt;&gt; pi = 3.1415</a:t>
            </a:r>
          </a:p>
          <a:p>
            <a:pPr>
              <a:lnSpc>
                <a:spcPct val="110000"/>
              </a:lnSpc>
              <a:buNone/>
            </a:pPr>
            <a:r>
              <a:rPr lang="tr-TR" dirty="0"/>
              <a:t>&gt;&gt;&gt; mesaj =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N'aber</a:t>
            </a:r>
            <a:r>
              <a:rPr lang="tr-TR" dirty="0">
                <a:solidFill>
                  <a:srgbClr val="00B050"/>
                </a:solidFill>
              </a:rPr>
              <a:t>?"</a:t>
            </a:r>
          </a:p>
          <a:p>
            <a:pPr>
              <a:lnSpc>
                <a:spcPct val="110000"/>
              </a:lnSpc>
              <a:buNone/>
            </a:pPr>
            <a:r>
              <a:rPr lang="fr-FR" dirty="0"/>
              <a:t>&gt;&gt;&gt; </a:t>
            </a:r>
            <a:r>
              <a:rPr lang="fr-FR" dirty="0" err="1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fr-FR" dirty="0" smtClean="0"/>
              <a:t>x</a:t>
            </a:r>
            <a:r>
              <a:rPr lang="fr-FR" dirty="0"/>
              <a:t>, pi, </a:t>
            </a:r>
            <a:r>
              <a:rPr lang="fr-FR" dirty="0" err="1" smtClean="0"/>
              <a:t>mesaj</a:t>
            </a:r>
            <a:r>
              <a:rPr lang="tr-TR" dirty="0" smtClean="0"/>
              <a:t>)</a:t>
            </a:r>
            <a:endParaRPr lang="fr-FR" dirty="0"/>
          </a:p>
          <a:p>
            <a:pPr>
              <a:lnSpc>
                <a:spcPct val="110000"/>
              </a:lnSpc>
              <a:buNone/>
            </a:pPr>
            <a:r>
              <a:rPr lang="fr-FR" dirty="0">
                <a:solidFill>
                  <a:srgbClr val="3146DF"/>
                </a:solidFill>
              </a:rPr>
              <a:t>1578 3.1415 N'aber?</a:t>
            </a:r>
            <a:endParaRPr lang="tr-TR" dirty="0">
              <a:solidFill>
                <a:srgbClr val="3146D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D56B-443D-409D-B7A6-9348D0C8ACBB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91880" y="3203684"/>
            <a:ext cx="5373394" cy="36933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none" rtlCol="0">
            <a:spAutoFit/>
          </a:bodyPr>
          <a:lstStyle/>
          <a:p>
            <a:pPr algn="ctr"/>
            <a:r>
              <a:rPr lang="tr-TR" dirty="0"/>
              <a:t>Bir değişkenin tipi, o anda sahip olduğu değerin tipidir.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330252" y="3818364"/>
            <a:ext cx="4418636" cy="246221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nn-NO" sz="2400" dirty="0"/>
              <a:t>De</a:t>
            </a:r>
            <a:r>
              <a:rPr lang="tr-TR" sz="2400" dirty="0" err="1"/>
              <a:t>ğer</a:t>
            </a:r>
            <a:r>
              <a:rPr lang="tr-TR" sz="2400" dirty="0"/>
              <a:t> atama komutu </a:t>
            </a:r>
          </a:p>
          <a:p>
            <a:r>
              <a:rPr lang="tr-TR" sz="2400" dirty="0"/>
              <a:t>(</a:t>
            </a:r>
            <a:r>
              <a:rPr lang="tr-TR" sz="2400" i="1" dirty="0" err="1"/>
              <a:t>assignment</a:t>
            </a:r>
            <a:r>
              <a:rPr lang="tr-TR" sz="2400" i="1" dirty="0"/>
              <a:t> </a:t>
            </a:r>
            <a:r>
              <a:rPr lang="tr-TR" sz="2400" i="1" dirty="0" err="1"/>
              <a:t>statement</a:t>
            </a:r>
            <a:r>
              <a:rPr lang="tr-TR" sz="2400" dirty="0"/>
              <a:t>)</a:t>
            </a:r>
          </a:p>
          <a:p>
            <a:r>
              <a:rPr lang="tr-TR" sz="2400" dirty="0" smtClean="0"/>
              <a:t>       </a:t>
            </a:r>
            <a:r>
              <a:rPr lang="nn-NO" sz="2400" dirty="0" smtClean="0"/>
              <a:t> </a:t>
            </a:r>
            <a:r>
              <a:rPr lang="nn-NO" sz="2400" dirty="0"/>
              <a:t>x = 3</a:t>
            </a:r>
            <a:endParaRPr lang="tr-TR" sz="2400" dirty="0"/>
          </a:p>
          <a:p>
            <a:endParaRPr lang="tr-TR" sz="2400" dirty="0"/>
          </a:p>
          <a:p>
            <a:endParaRPr lang="tr-TR" sz="2400" dirty="0"/>
          </a:p>
          <a:p>
            <a:endParaRPr lang="tr-TR" sz="2400" dirty="0" smtClean="0"/>
          </a:p>
          <a:p>
            <a:endParaRPr lang="tr-TR" sz="1000" dirty="0"/>
          </a:p>
        </p:txBody>
      </p:sp>
      <p:sp>
        <p:nvSpPr>
          <p:cNvPr id="9" name="Line Callout 2 8"/>
          <p:cNvSpPr/>
          <p:nvPr/>
        </p:nvSpPr>
        <p:spPr>
          <a:xfrm>
            <a:off x="5173305" y="5470579"/>
            <a:ext cx="1008112" cy="72008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79828"/>
              <a:gd name="adj6" fmla="val -149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değişken</a:t>
            </a:r>
            <a:endParaRPr lang="en-US" dirty="0"/>
          </a:p>
        </p:txBody>
      </p:sp>
      <p:sp>
        <p:nvSpPr>
          <p:cNvPr id="10" name="Line Callout 2 9"/>
          <p:cNvSpPr/>
          <p:nvPr/>
        </p:nvSpPr>
        <p:spPr>
          <a:xfrm>
            <a:off x="6718920" y="5301208"/>
            <a:ext cx="1008112" cy="72008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54856"/>
              <a:gd name="adj6" fmla="val -1142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değer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8" grpId="0" build="p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Lütfen Dikkat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2232248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Matematikteki değişkenlerle </a:t>
            </a:r>
            <a:r>
              <a:rPr lang="tr-TR" dirty="0" smtClean="0"/>
              <a:t>bilgisayar programlarındaki </a:t>
            </a:r>
            <a:r>
              <a:rPr lang="tr-TR" dirty="0"/>
              <a:t>değişkenler </a:t>
            </a:r>
            <a:r>
              <a:rPr lang="tr-TR" dirty="0" smtClean="0"/>
              <a:t>farklıdır</a:t>
            </a:r>
          </a:p>
          <a:p>
            <a:r>
              <a:rPr lang="tr-TR" dirty="0" smtClean="0"/>
              <a:t>Eğer bir değişken atama işaretinin, yani  </a:t>
            </a:r>
            <a:r>
              <a:rPr lang="tr-TR" b="1" dirty="0" smtClean="0">
                <a:solidFill>
                  <a:srgbClr val="C00000"/>
                </a:solidFill>
              </a:rPr>
              <a:t>=</a:t>
            </a:r>
            <a:r>
              <a:rPr lang="tr-TR" dirty="0" smtClean="0"/>
              <a:t>  sembolünün hem sağında hem de solunda kullanılıyorsa</a:t>
            </a:r>
          </a:p>
          <a:p>
            <a:pPr lvl="1"/>
            <a:r>
              <a:rPr lang="tr-TR" dirty="0" smtClean="0"/>
              <a:t>O andaki değeri kullanarak sağ taraftaki işlemin sonucu bulunur ve bu değer değişkeninin yeni değeri olur</a:t>
            </a:r>
          </a:p>
          <a:p>
            <a:pPr lvl="1"/>
            <a:endParaRPr lang="tr-TR" dirty="0"/>
          </a:p>
          <a:p>
            <a:pPr algn="ctr">
              <a:buNone/>
            </a:pPr>
            <a:endParaRPr lang="tr-TR" dirty="0"/>
          </a:p>
        </p:txBody>
      </p:sp>
      <p:sp>
        <p:nvSpPr>
          <p:cNvPr id="5" name="Rectangle 4"/>
          <p:cNvSpPr/>
          <p:nvPr/>
        </p:nvSpPr>
        <p:spPr>
          <a:xfrm>
            <a:off x="1547664" y="3645024"/>
            <a:ext cx="22322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sz="2400" dirty="0"/>
              <a:t>&gt;&gt;&gt; x = 3</a:t>
            </a:r>
          </a:p>
          <a:p>
            <a:r>
              <a:rPr lang="nn-NO" sz="2400" dirty="0"/>
              <a:t>&gt;&gt;&gt; </a:t>
            </a:r>
            <a:r>
              <a:rPr lang="nn-NO" sz="24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 smtClean="0"/>
              <a:t>(</a:t>
            </a:r>
            <a:r>
              <a:rPr lang="nn-NO" sz="2400" dirty="0" smtClean="0"/>
              <a:t>x</a:t>
            </a:r>
            <a:r>
              <a:rPr lang="tr-TR" sz="2400" dirty="0" smtClean="0"/>
              <a:t>)</a:t>
            </a:r>
            <a:endParaRPr lang="nn-NO" sz="2400" dirty="0"/>
          </a:p>
          <a:p>
            <a:r>
              <a:rPr lang="nn-NO" sz="2400" dirty="0">
                <a:solidFill>
                  <a:srgbClr val="3146DF"/>
                </a:solidFill>
              </a:rPr>
              <a:t>3</a:t>
            </a:r>
          </a:p>
          <a:p>
            <a:r>
              <a:rPr lang="nn-NO" sz="2400" dirty="0"/>
              <a:t>&gt;&gt;&gt; x = x+2</a:t>
            </a:r>
          </a:p>
          <a:p>
            <a:r>
              <a:rPr lang="nn-NO" sz="2400" dirty="0"/>
              <a:t>&gt;&gt;&gt; </a:t>
            </a:r>
            <a:r>
              <a:rPr lang="nn-NO" sz="24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 smtClean="0"/>
              <a:t>(</a:t>
            </a:r>
            <a:r>
              <a:rPr lang="nn-NO" sz="2400" dirty="0" smtClean="0"/>
              <a:t>x</a:t>
            </a:r>
            <a:r>
              <a:rPr lang="tr-TR" sz="2400" dirty="0" smtClean="0"/>
              <a:t>)</a:t>
            </a:r>
            <a:endParaRPr lang="nn-NO" sz="2400" dirty="0"/>
          </a:p>
          <a:p>
            <a:r>
              <a:rPr lang="nn-NO" sz="2400" dirty="0">
                <a:solidFill>
                  <a:srgbClr val="3146DF"/>
                </a:solidFill>
              </a:rPr>
              <a:t>5</a:t>
            </a:r>
          </a:p>
          <a:p>
            <a:r>
              <a:rPr lang="nn-NO" sz="2400" dirty="0"/>
              <a:t>&gt;&gt;&gt; </a:t>
            </a:r>
            <a:endParaRPr lang="tr-TR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E0C9-1A45-4873-98C9-8E113FBC33E9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Değişkenleri Silebilirsiniz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r>
              <a:rPr lang="tr-TR" sz="3300" dirty="0"/>
              <a:t>Bir değişkene artık ihtiyacınız yoksa silerek ortadan kaldırabilirsiniz</a:t>
            </a:r>
          </a:p>
          <a:p>
            <a:r>
              <a:rPr lang="tr-TR" sz="3300" dirty="0"/>
              <a:t>Örnek:</a:t>
            </a:r>
          </a:p>
          <a:p>
            <a:pPr lvl="1">
              <a:buNone/>
            </a:pPr>
            <a:r>
              <a:rPr lang="tr-TR" dirty="0"/>
              <a:t>&gt;&gt;&gt; x = 1578</a:t>
            </a:r>
          </a:p>
          <a:p>
            <a:pPr lvl="1">
              <a:buNone/>
            </a:pPr>
            <a:r>
              <a:rPr lang="tr-TR" dirty="0"/>
              <a:t>&gt;&gt;&gt;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(x)</a:t>
            </a:r>
            <a:endParaRPr lang="tr-TR" dirty="0"/>
          </a:p>
          <a:p>
            <a:pPr lvl="1">
              <a:buNone/>
            </a:pPr>
            <a:r>
              <a:rPr lang="tr-TR" dirty="0">
                <a:solidFill>
                  <a:srgbClr val="3146DF"/>
                </a:solidFill>
              </a:rPr>
              <a:t>1578</a:t>
            </a:r>
          </a:p>
          <a:p>
            <a:pPr lvl="1">
              <a:buNone/>
            </a:pPr>
            <a:r>
              <a:rPr lang="en-US" dirty="0"/>
              <a:t>&gt;&gt;&gt;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del</a:t>
            </a:r>
            <a:r>
              <a:rPr lang="en-US" dirty="0"/>
              <a:t> x</a:t>
            </a:r>
          </a:p>
          <a:p>
            <a:pPr lvl="1">
              <a:buNone/>
            </a:pPr>
            <a:r>
              <a:rPr lang="en-US" dirty="0"/>
              <a:t>&gt;&gt;&gt;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en-US" dirty="0" smtClean="0"/>
              <a:t>x</a:t>
            </a:r>
            <a:r>
              <a:rPr lang="tr-TR" dirty="0" smtClean="0"/>
              <a:t>)</a:t>
            </a: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r>
              <a:rPr lang="en-US" dirty="0" err="1">
                <a:solidFill>
                  <a:srgbClr val="FF0000"/>
                </a:solidFill>
              </a:rPr>
              <a:t>Traceback</a:t>
            </a:r>
            <a:r>
              <a:rPr lang="en-US" dirty="0">
                <a:solidFill>
                  <a:srgbClr val="FF0000"/>
                </a:solidFill>
              </a:rPr>
              <a:t> (most recent call last):</a:t>
            </a:r>
          </a:p>
          <a:p>
            <a:pPr lvl="1">
              <a:buNone/>
            </a:pPr>
            <a:r>
              <a:rPr lang="en-US" dirty="0">
                <a:solidFill>
                  <a:srgbClr val="FF0000"/>
                </a:solidFill>
              </a:rPr>
              <a:t>  File "&lt;pyshell#47&gt;", line 1, in &lt;module&gt;</a:t>
            </a:r>
          </a:p>
          <a:p>
            <a:pPr lvl="1">
              <a:buNone/>
            </a:pPr>
            <a:r>
              <a:rPr lang="en-US" dirty="0">
                <a:solidFill>
                  <a:srgbClr val="FF0000"/>
                </a:solidFill>
              </a:rPr>
              <a:t>    print x</a:t>
            </a:r>
          </a:p>
          <a:p>
            <a:pPr lvl="1">
              <a:buNone/>
            </a:pPr>
            <a:r>
              <a:rPr lang="en-US" dirty="0" err="1">
                <a:solidFill>
                  <a:srgbClr val="FF0000"/>
                </a:solidFill>
              </a:rPr>
              <a:t>NameError</a:t>
            </a:r>
            <a:r>
              <a:rPr lang="en-US" dirty="0">
                <a:solidFill>
                  <a:srgbClr val="FF0000"/>
                </a:solidFill>
              </a:rPr>
              <a:t>: name 'x' is not defined</a:t>
            </a:r>
          </a:p>
          <a:p>
            <a:pPr lvl="1">
              <a:buNone/>
            </a:pPr>
            <a:r>
              <a:rPr lang="en-US" dirty="0"/>
              <a:t>&gt;&gt;&gt;</a:t>
            </a:r>
            <a:endParaRPr lang="tr-TR" dirty="0"/>
          </a:p>
        </p:txBody>
      </p:sp>
      <p:sp>
        <p:nvSpPr>
          <p:cNvPr id="5" name="TextBox 4"/>
          <p:cNvSpPr txBox="1"/>
          <p:nvPr/>
        </p:nvSpPr>
        <p:spPr>
          <a:xfrm>
            <a:off x="5508104" y="5373216"/>
            <a:ext cx="3516732" cy="46166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sz="2400" dirty="0"/>
              <a:t>Çünkü x artık tanımlı değil!</a:t>
            </a:r>
          </a:p>
        </p:txBody>
      </p:sp>
      <p:cxnSp>
        <p:nvCxnSpPr>
          <p:cNvPr id="7" name="Shape 6"/>
          <p:cNvCxnSpPr>
            <a:stCxn id="5" idx="0"/>
          </p:cNvCxnSpPr>
          <p:nvPr/>
        </p:nvCxnSpPr>
        <p:spPr>
          <a:xfrm rot="16200000" flipV="1">
            <a:off x="6099255" y="4206001"/>
            <a:ext cx="504056" cy="183037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9FD6-E383-4678-B04E-C66606E41F42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uiExpand="1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Yararlı </a:t>
            </a:r>
            <a:r>
              <a:rPr lang="tr-TR" dirty="0"/>
              <a:t>Bir Şeyler Yapalım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608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(</a:t>
            </a:r>
            <a:r>
              <a:rPr lang="tr-TR" sz="2400" dirty="0" smtClean="0">
                <a:solidFill>
                  <a:srgbClr val="00B050"/>
                </a:solidFill>
              </a:rPr>
              <a:t>"Dairenin </a:t>
            </a:r>
            <a:r>
              <a:rPr lang="tr-TR" sz="2400" dirty="0">
                <a:solidFill>
                  <a:srgbClr val="00B050"/>
                </a:solidFill>
              </a:rPr>
              <a:t>Alanini Hesaplama Programi'na Hos Geldiniz</a:t>
            </a:r>
            <a:r>
              <a:rPr lang="tr-TR" sz="2400" dirty="0" smtClean="0">
                <a:solidFill>
                  <a:srgbClr val="00B050"/>
                </a:solidFill>
              </a:rPr>
              <a:t>!"</a:t>
            </a:r>
            <a:r>
              <a:rPr lang="tr-TR" sz="2400" dirty="0" smtClean="0"/>
              <a:t>)</a:t>
            </a:r>
            <a:endParaRPr lang="tr-TR" sz="2400" dirty="0"/>
          </a:p>
          <a:p>
            <a:pPr>
              <a:buNone/>
            </a:pPr>
            <a:r>
              <a:rPr lang="tr-TR" sz="2400" dirty="0"/>
              <a:t>pi = </a:t>
            </a:r>
            <a:r>
              <a:rPr lang="tr-TR" sz="2400" dirty="0" smtClean="0">
                <a:solidFill>
                  <a:srgbClr val="7030A0"/>
                </a:solidFill>
              </a:rPr>
              <a:t>float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7030A0"/>
                </a:solidFill>
              </a:rPr>
              <a:t>input</a:t>
            </a:r>
            <a:r>
              <a:rPr lang="tr-TR" sz="2400" dirty="0"/>
              <a:t>(</a:t>
            </a:r>
            <a:r>
              <a:rPr lang="tr-TR" sz="2400" dirty="0">
                <a:solidFill>
                  <a:srgbClr val="00B050"/>
                </a:solidFill>
              </a:rPr>
              <a:t>"Pi sayisini degerini giriniz: "</a:t>
            </a:r>
            <a:r>
              <a:rPr lang="tr-TR" sz="2400" dirty="0"/>
              <a:t>))</a:t>
            </a:r>
          </a:p>
          <a:p>
            <a:pPr>
              <a:buNone/>
            </a:pPr>
            <a:r>
              <a:rPr lang="tr-TR" sz="2400" dirty="0"/>
              <a:t>r = </a:t>
            </a:r>
            <a:r>
              <a:rPr lang="tr-TR" sz="2400" dirty="0" smtClean="0">
                <a:solidFill>
                  <a:srgbClr val="7030A0"/>
                </a:solidFill>
              </a:rPr>
              <a:t>float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7030A0"/>
                </a:solidFill>
              </a:rPr>
              <a:t>input</a:t>
            </a:r>
            <a:r>
              <a:rPr lang="tr-TR" sz="2400" dirty="0"/>
              <a:t>(</a:t>
            </a:r>
            <a:r>
              <a:rPr lang="tr-TR" sz="2400" dirty="0">
                <a:solidFill>
                  <a:srgbClr val="00B050"/>
                </a:solidFill>
              </a:rPr>
              <a:t>"Dairenin yaricapini giriniz: "</a:t>
            </a:r>
            <a:r>
              <a:rPr lang="tr-TR" sz="2400" dirty="0"/>
              <a:t>))</a:t>
            </a:r>
          </a:p>
          <a:p>
            <a:pPr>
              <a:buNone/>
            </a:pPr>
            <a:r>
              <a:rPr lang="tr-TR" sz="2400" dirty="0"/>
              <a:t>A = pi*r*r</a:t>
            </a:r>
          </a:p>
          <a:p>
            <a:pPr>
              <a:buNone/>
            </a:pPr>
            <a:r>
              <a:rPr lang="tr-TR" sz="24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(</a:t>
            </a:r>
            <a:r>
              <a:rPr lang="tr-TR" sz="2400" dirty="0" smtClean="0">
                <a:solidFill>
                  <a:srgbClr val="00B050"/>
                </a:solidFill>
              </a:rPr>
              <a:t>"Dairenin </a:t>
            </a:r>
            <a:r>
              <a:rPr lang="tr-TR" sz="2400" dirty="0">
                <a:solidFill>
                  <a:srgbClr val="00B050"/>
                </a:solidFill>
              </a:rPr>
              <a:t>alani: %d"</a:t>
            </a:r>
            <a:r>
              <a:rPr lang="tr-TR" sz="2400" dirty="0"/>
              <a:t> %</a:t>
            </a:r>
            <a:r>
              <a:rPr lang="tr-TR" sz="2400" dirty="0" smtClean="0"/>
              <a:t>A)</a:t>
            </a:r>
            <a:endParaRPr lang="tr-TR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7544" y="4149080"/>
            <a:ext cx="8229600" cy="22608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tr-TR" sz="2400" dirty="0"/>
              <a:t>&gt;&gt;&gt; </a:t>
            </a:r>
          </a:p>
          <a:p>
            <a:pPr marL="342900" lvl="0" indent="-342900">
              <a:spcBef>
                <a:spcPct val="20000"/>
              </a:spcBef>
            </a:pPr>
            <a:r>
              <a:rPr lang="tr-TR" sz="2400" dirty="0">
                <a:solidFill>
                  <a:srgbClr val="3146DF"/>
                </a:solidFill>
              </a:rPr>
              <a:t>Dairenin </a:t>
            </a:r>
            <a:r>
              <a:rPr lang="tr-TR" sz="2400" dirty="0" err="1">
                <a:solidFill>
                  <a:srgbClr val="3146DF"/>
                </a:solidFill>
              </a:rPr>
              <a:t>Alanini</a:t>
            </a:r>
            <a:r>
              <a:rPr lang="tr-TR" sz="2400" dirty="0">
                <a:solidFill>
                  <a:srgbClr val="3146DF"/>
                </a:solidFill>
              </a:rPr>
              <a:t> Hesaplama </a:t>
            </a:r>
            <a:r>
              <a:rPr lang="tr-TR" sz="2400" dirty="0" err="1">
                <a:solidFill>
                  <a:srgbClr val="3146DF"/>
                </a:solidFill>
              </a:rPr>
              <a:t>Programi'na</a:t>
            </a:r>
            <a:r>
              <a:rPr lang="tr-TR" sz="2400" dirty="0">
                <a:solidFill>
                  <a:srgbClr val="3146DF"/>
                </a:solidFill>
              </a:rPr>
              <a:t> </a:t>
            </a:r>
            <a:r>
              <a:rPr lang="tr-TR" sz="2400" dirty="0" err="1">
                <a:solidFill>
                  <a:srgbClr val="3146DF"/>
                </a:solidFill>
              </a:rPr>
              <a:t>Hos</a:t>
            </a:r>
            <a:r>
              <a:rPr lang="tr-TR" sz="2400" dirty="0">
                <a:solidFill>
                  <a:srgbClr val="3146DF"/>
                </a:solidFill>
              </a:rPr>
              <a:t> Geldiniz!</a:t>
            </a:r>
          </a:p>
          <a:p>
            <a:pPr marL="342900" lvl="0" indent="-342900">
              <a:spcBef>
                <a:spcPct val="20000"/>
              </a:spcBef>
            </a:pPr>
            <a:r>
              <a:rPr lang="tr-TR" sz="2400" dirty="0">
                <a:solidFill>
                  <a:srgbClr val="3146DF"/>
                </a:solidFill>
              </a:rPr>
              <a:t>Pi sayisini degerini giriniz: </a:t>
            </a:r>
            <a:r>
              <a:rPr lang="tr-TR" sz="2400" dirty="0"/>
              <a:t>3.14</a:t>
            </a:r>
          </a:p>
          <a:p>
            <a:pPr marL="342900" lvl="0" indent="-342900">
              <a:spcBef>
                <a:spcPct val="20000"/>
              </a:spcBef>
            </a:pPr>
            <a:r>
              <a:rPr lang="tr-TR" sz="2400" dirty="0">
                <a:solidFill>
                  <a:srgbClr val="3146DF"/>
                </a:solidFill>
              </a:rPr>
              <a:t>Dairenin yaricapini giriniz: </a:t>
            </a:r>
            <a:r>
              <a:rPr lang="tr-TR" sz="2400" dirty="0"/>
              <a:t>5</a:t>
            </a:r>
          </a:p>
          <a:p>
            <a:pPr marL="342900" lvl="0" indent="-342900">
              <a:spcBef>
                <a:spcPct val="20000"/>
              </a:spcBef>
            </a:pPr>
            <a:r>
              <a:rPr lang="tr-TR" sz="2400" dirty="0">
                <a:solidFill>
                  <a:srgbClr val="3146DF"/>
                </a:solidFill>
              </a:rPr>
              <a:t>Dairenin </a:t>
            </a:r>
            <a:r>
              <a:rPr lang="tr-TR" sz="2400" dirty="0" err="1">
                <a:solidFill>
                  <a:srgbClr val="3146DF"/>
                </a:solidFill>
              </a:rPr>
              <a:t>alani</a:t>
            </a:r>
            <a:r>
              <a:rPr lang="tr-TR" sz="2400" dirty="0">
                <a:solidFill>
                  <a:srgbClr val="3146DF"/>
                </a:solidFill>
              </a:rPr>
              <a:t>:</a:t>
            </a:r>
            <a:r>
              <a:rPr lang="tr-TR" sz="2400" dirty="0"/>
              <a:t> </a:t>
            </a:r>
            <a:r>
              <a:rPr lang="tr-TR" sz="2400" dirty="0">
                <a:solidFill>
                  <a:srgbClr val="3146DF"/>
                </a:solidFill>
              </a:rPr>
              <a:t>78</a:t>
            </a:r>
          </a:p>
          <a:p>
            <a:pPr marL="342900" lvl="0" indent="-342900">
              <a:spcBef>
                <a:spcPct val="20000"/>
              </a:spcBef>
            </a:pPr>
            <a:r>
              <a:rPr lang="tr-TR" sz="2400" dirty="0"/>
              <a:t>&gt;&gt;&gt;</a:t>
            </a:r>
            <a:endParaRPr kumimoji="0" lang="tr-T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7750-0574-4B6D-B47E-78DC01F3247A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Aynı Örnek, Küçük Bir Fark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608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00B050"/>
                </a:solidFill>
              </a:rPr>
              <a:t>"</a:t>
            </a:r>
            <a:r>
              <a:rPr lang="tr-TR" sz="2400" dirty="0">
                <a:solidFill>
                  <a:srgbClr val="00B050"/>
                </a:solidFill>
              </a:rPr>
              <a:t>Dairenin Alanini Hesaplama Programi'na Hos Geldiniz</a:t>
            </a:r>
            <a:r>
              <a:rPr lang="tr-TR" sz="2400" dirty="0" smtClean="0">
                <a:solidFill>
                  <a:srgbClr val="00B050"/>
                </a:solidFill>
              </a:rPr>
              <a:t>!"</a:t>
            </a:r>
            <a:r>
              <a:rPr lang="tr-TR" sz="2400" dirty="0" smtClean="0"/>
              <a:t>)</a:t>
            </a:r>
            <a:endParaRPr lang="tr-TR" sz="2400" dirty="0"/>
          </a:p>
          <a:p>
            <a:pPr>
              <a:buNone/>
            </a:pPr>
            <a:r>
              <a:rPr lang="tr-TR" sz="2400" dirty="0"/>
              <a:t>pi = </a:t>
            </a:r>
            <a:r>
              <a:rPr lang="tr-TR" sz="2400" dirty="0" smtClean="0">
                <a:solidFill>
                  <a:srgbClr val="7030A0"/>
                </a:solidFill>
              </a:rPr>
              <a:t>float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7030A0"/>
                </a:solidFill>
              </a:rPr>
              <a:t>input</a:t>
            </a:r>
            <a:r>
              <a:rPr lang="tr-TR" sz="2400" dirty="0"/>
              <a:t>(</a:t>
            </a:r>
            <a:r>
              <a:rPr lang="tr-TR" sz="2400" dirty="0">
                <a:solidFill>
                  <a:srgbClr val="00B050"/>
                </a:solidFill>
              </a:rPr>
              <a:t>"Pi sayisini degerini giriniz: "</a:t>
            </a:r>
            <a:r>
              <a:rPr lang="tr-TR" sz="2400" dirty="0"/>
              <a:t>))</a:t>
            </a:r>
          </a:p>
          <a:p>
            <a:pPr>
              <a:buNone/>
            </a:pPr>
            <a:r>
              <a:rPr lang="tr-TR" sz="2400" dirty="0"/>
              <a:t>r = </a:t>
            </a:r>
            <a:r>
              <a:rPr lang="tr-TR" sz="2400" dirty="0" smtClean="0">
                <a:solidFill>
                  <a:srgbClr val="7030A0"/>
                </a:solidFill>
              </a:rPr>
              <a:t>float</a:t>
            </a:r>
            <a:r>
              <a:rPr lang="tr-TR" sz="2400" dirty="0" smtClean="0"/>
              <a:t>(i</a:t>
            </a:r>
            <a:r>
              <a:rPr lang="tr-TR" sz="2400" dirty="0" smtClean="0">
                <a:solidFill>
                  <a:srgbClr val="7030A0"/>
                </a:solidFill>
              </a:rPr>
              <a:t>nput</a:t>
            </a:r>
            <a:r>
              <a:rPr lang="tr-TR" sz="2400" dirty="0"/>
              <a:t>(</a:t>
            </a:r>
            <a:r>
              <a:rPr lang="tr-TR" sz="2400" dirty="0">
                <a:solidFill>
                  <a:srgbClr val="00B050"/>
                </a:solidFill>
              </a:rPr>
              <a:t>"Dairenin yaricapini giriniz: "</a:t>
            </a:r>
            <a:r>
              <a:rPr lang="tr-TR" sz="2400" dirty="0"/>
              <a:t>))</a:t>
            </a:r>
          </a:p>
          <a:p>
            <a:pPr>
              <a:buNone/>
            </a:pPr>
            <a:r>
              <a:rPr lang="tr-TR" sz="2400" dirty="0"/>
              <a:t>A = pi*r*r</a:t>
            </a:r>
          </a:p>
          <a:p>
            <a:pPr>
              <a:buNone/>
            </a:pPr>
            <a:r>
              <a:rPr lang="tr-TR" sz="24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00B050"/>
                </a:solidFill>
              </a:rPr>
              <a:t>"</a:t>
            </a:r>
            <a:r>
              <a:rPr lang="tr-TR" sz="2400" dirty="0">
                <a:solidFill>
                  <a:srgbClr val="00B050"/>
                </a:solidFill>
              </a:rPr>
              <a:t>Dairenin alani: </a:t>
            </a:r>
            <a:r>
              <a:rPr lang="tr-TR" sz="2400" dirty="0" smtClean="0">
                <a:solidFill>
                  <a:srgbClr val="00B050"/>
                </a:solidFill>
              </a:rPr>
              <a:t>%.2f</a:t>
            </a:r>
            <a:r>
              <a:rPr lang="tr-TR" sz="2400" dirty="0">
                <a:solidFill>
                  <a:srgbClr val="00B050"/>
                </a:solidFill>
              </a:rPr>
              <a:t>"</a:t>
            </a:r>
            <a:r>
              <a:rPr lang="tr-TR" sz="2400" dirty="0"/>
              <a:t> %</a:t>
            </a:r>
            <a:r>
              <a:rPr lang="tr-TR" sz="2400" dirty="0" smtClean="0"/>
              <a:t>A)</a:t>
            </a:r>
            <a:endParaRPr lang="tr-TR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7544" y="4221088"/>
            <a:ext cx="8229600" cy="22608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tr-TR" sz="2400" dirty="0"/>
              <a:t>&gt;&gt;&gt; </a:t>
            </a:r>
          </a:p>
          <a:p>
            <a:pPr marL="342900" lvl="0" indent="-342900">
              <a:spcBef>
                <a:spcPct val="20000"/>
              </a:spcBef>
            </a:pPr>
            <a:r>
              <a:rPr lang="tr-TR" sz="2400" dirty="0">
                <a:solidFill>
                  <a:srgbClr val="3146DF"/>
                </a:solidFill>
              </a:rPr>
              <a:t>Dairenin </a:t>
            </a:r>
            <a:r>
              <a:rPr lang="tr-TR" sz="2400" dirty="0" err="1">
                <a:solidFill>
                  <a:srgbClr val="3146DF"/>
                </a:solidFill>
              </a:rPr>
              <a:t>Alanini</a:t>
            </a:r>
            <a:r>
              <a:rPr lang="tr-TR" sz="2400" dirty="0">
                <a:solidFill>
                  <a:srgbClr val="3146DF"/>
                </a:solidFill>
              </a:rPr>
              <a:t> Hesaplama </a:t>
            </a:r>
            <a:r>
              <a:rPr lang="tr-TR" sz="2400" dirty="0" err="1">
                <a:solidFill>
                  <a:srgbClr val="3146DF"/>
                </a:solidFill>
              </a:rPr>
              <a:t>Programi'na</a:t>
            </a:r>
            <a:r>
              <a:rPr lang="tr-TR" sz="2400" dirty="0">
                <a:solidFill>
                  <a:srgbClr val="3146DF"/>
                </a:solidFill>
              </a:rPr>
              <a:t> </a:t>
            </a:r>
            <a:r>
              <a:rPr lang="tr-TR" sz="2400" dirty="0" err="1">
                <a:solidFill>
                  <a:srgbClr val="3146DF"/>
                </a:solidFill>
              </a:rPr>
              <a:t>Hos</a:t>
            </a:r>
            <a:r>
              <a:rPr lang="tr-TR" sz="2400" dirty="0">
                <a:solidFill>
                  <a:srgbClr val="3146DF"/>
                </a:solidFill>
              </a:rPr>
              <a:t> Geldiniz!</a:t>
            </a:r>
          </a:p>
          <a:p>
            <a:pPr marL="342900" lvl="0" indent="-342900">
              <a:spcBef>
                <a:spcPct val="20000"/>
              </a:spcBef>
            </a:pPr>
            <a:r>
              <a:rPr lang="tr-TR" sz="2400" dirty="0">
                <a:solidFill>
                  <a:srgbClr val="3146DF"/>
                </a:solidFill>
              </a:rPr>
              <a:t>Pi </a:t>
            </a:r>
            <a:r>
              <a:rPr lang="tr-TR" sz="2400" dirty="0" err="1">
                <a:solidFill>
                  <a:srgbClr val="3146DF"/>
                </a:solidFill>
              </a:rPr>
              <a:t>sayisini</a:t>
            </a:r>
            <a:r>
              <a:rPr lang="tr-TR" sz="2400" dirty="0">
                <a:solidFill>
                  <a:srgbClr val="3146DF"/>
                </a:solidFill>
              </a:rPr>
              <a:t> </a:t>
            </a:r>
            <a:r>
              <a:rPr lang="tr-TR" sz="2400" dirty="0" err="1">
                <a:solidFill>
                  <a:srgbClr val="3146DF"/>
                </a:solidFill>
              </a:rPr>
              <a:t>degerini</a:t>
            </a:r>
            <a:r>
              <a:rPr lang="tr-TR" sz="2400" dirty="0">
                <a:solidFill>
                  <a:srgbClr val="3146DF"/>
                </a:solidFill>
              </a:rPr>
              <a:t> giriniz:</a:t>
            </a:r>
            <a:endParaRPr lang="tr-TR" sz="2400" dirty="0"/>
          </a:p>
          <a:p>
            <a:pPr marL="342900" lvl="0" indent="-342900">
              <a:spcBef>
                <a:spcPct val="20000"/>
              </a:spcBef>
            </a:pPr>
            <a:r>
              <a:rPr lang="tr-TR" sz="2400" dirty="0">
                <a:solidFill>
                  <a:srgbClr val="3146DF"/>
                </a:solidFill>
              </a:rPr>
              <a:t>Dairenin </a:t>
            </a:r>
            <a:r>
              <a:rPr lang="tr-TR" sz="2400" dirty="0" err="1">
                <a:solidFill>
                  <a:srgbClr val="3146DF"/>
                </a:solidFill>
              </a:rPr>
              <a:t>yaricapini</a:t>
            </a:r>
            <a:r>
              <a:rPr lang="tr-TR" sz="2400" dirty="0">
                <a:solidFill>
                  <a:srgbClr val="3146DF"/>
                </a:solidFill>
              </a:rPr>
              <a:t> giriniz:</a:t>
            </a:r>
            <a:endParaRPr lang="tr-TR" sz="2400" dirty="0"/>
          </a:p>
          <a:p>
            <a:pPr marL="342900" lvl="0" indent="-342900">
              <a:spcBef>
                <a:spcPct val="20000"/>
              </a:spcBef>
            </a:pPr>
            <a:r>
              <a:rPr lang="tr-TR" sz="2400" dirty="0">
                <a:solidFill>
                  <a:srgbClr val="3146DF"/>
                </a:solidFill>
              </a:rPr>
              <a:t>Dairenin </a:t>
            </a:r>
            <a:r>
              <a:rPr lang="tr-TR" sz="2400" dirty="0" err="1">
                <a:solidFill>
                  <a:srgbClr val="3146DF"/>
                </a:solidFill>
              </a:rPr>
              <a:t>alani</a:t>
            </a:r>
            <a:r>
              <a:rPr lang="tr-TR" sz="2400" dirty="0">
                <a:solidFill>
                  <a:srgbClr val="3146DF"/>
                </a:solidFill>
              </a:rPr>
              <a:t>:</a:t>
            </a:r>
            <a:r>
              <a:rPr lang="tr-TR" sz="2400" dirty="0"/>
              <a:t> </a:t>
            </a:r>
            <a:r>
              <a:rPr lang="tr-TR" sz="2400" dirty="0" smtClean="0">
                <a:solidFill>
                  <a:srgbClr val="3146DF"/>
                </a:solidFill>
              </a:rPr>
              <a:t>78.50</a:t>
            </a:r>
            <a:endParaRPr lang="tr-TR" sz="2400" dirty="0">
              <a:solidFill>
                <a:srgbClr val="3146DF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r>
              <a:rPr lang="tr-TR" sz="2400" dirty="0"/>
              <a:t>&gt;&gt;&gt;</a:t>
            </a:r>
            <a:endParaRPr kumimoji="0" lang="tr-T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7750-0574-4B6D-B47E-78DC01F3247A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8" name="Rectangle 7"/>
          <p:cNvSpPr/>
          <p:nvPr/>
        </p:nvSpPr>
        <p:spPr>
          <a:xfrm>
            <a:off x="3491880" y="4911551"/>
            <a:ext cx="728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/>
              <a:t>3.14</a:t>
            </a:r>
          </a:p>
        </p:txBody>
      </p:sp>
      <p:sp>
        <p:nvSpPr>
          <p:cNvPr id="9" name="Rectangle 8"/>
          <p:cNvSpPr/>
          <p:nvPr/>
        </p:nvSpPr>
        <p:spPr>
          <a:xfrm>
            <a:off x="3491880" y="530120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/>
              <a:t>5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5220071" y="3789040"/>
            <a:ext cx="3574337" cy="720080"/>
          </a:xfrm>
          <a:prstGeom prst="wedgeRoundRectCallout">
            <a:avLst>
              <a:gd name="adj1" fmla="val -92960"/>
              <a:gd name="adj2" fmla="val -5431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Reel sayı olarak basar ve noktadan sonra 2 basamak koyar (basamak sayısını isterseniz değiştirebilirsiniz)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  <p:bldP spid="8" grpId="0"/>
      <p:bldP spid="9" grpId="0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3 </a:t>
            </a:r>
            <a:r>
              <a:rPr lang="tr-TR" dirty="0"/>
              <a:t>için Planımız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tr-TR" dirty="0" err="1">
                <a:solidFill>
                  <a:srgbClr val="FF0000"/>
                </a:solidFill>
              </a:rPr>
              <a:t>print</a:t>
            </a:r>
            <a:r>
              <a:rPr lang="tr-TR" dirty="0"/>
              <a:t> Fonksiyonu</a:t>
            </a:r>
          </a:p>
          <a:p>
            <a:pPr>
              <a:lnSpc>
                <a:spcPct val="120000"/>
              </a:lnSpc>
            </a:pPr>
            <a:r>
              <a:rPr lang="tr-TR" dirty="0"/>
              <a:t>Alıntı İşaretinin Kullanımı (</a:t>
            </a:r>
            <a:r>
              <a:rPr lang="tr-TR" dirty="0" err="1"/>
              <a:t>Quotation</a:t>
            </a:r>
            <a:r>
              <a:rPr lang="tr-TR" dirty="0"/>
              <a:t>)</a:t>
            </a:r>
          </a:p>
          <a:p>
            <a:pPr>
              <a:lnSpc>
                <a:spcPct val="120000"/>
              </a:lnSpc>
            </a:pPr>
            <a:r>
              <a:rPr lang="tr-TR" dirty="0"/>
              <a:t>Bir sonraki satıra geçmek</a:t>
            </a:r>
          </a:p>
          <a:p>
            <a:pPr>
              <a:lnSpc>
                <a:spcPct val="120000"/>
              </a:lnSpc>
            </a:pPr>
            <a:r>
              <a:rPr lang="tr-TR" dirty="0"/>
              <a:t>Kaçış karakter dizileri (</a:t>
            </a:r>
            <a:r>
              <a:rPr lang="tr-TR" dirty="0" err="1"/>
              <a:t>Escape</a:t>
            </a:r>
            <a:r>
              <a:rPr lang="tr-TR" dirty="0"/>
              <a:t> </a:t>
            </a:r>
            <a:r>
              <a:rPr lang="tr-TR" dirty="0" err="1"/>
              <a:t>sequences</a:t>
            </a:r>
            <a:r>
              <a:rPr lang="tr-TR" dirty="0"/>
              <a:t>)</a:t>
            </a:r>
          </a:p>
          <a:p>
            <a:pPr>
              <a:lnSpc>
                <a:spcPct val="120000"/>
              </a:lnSpc>
            </a:pPr>
            <a:r>
              <a:rPr lang="tr-TR" dirty="0"/>
              <a:t>Değişkenler</a:t>
            </a:r>
          </a:p>
          <a:p>
            <a:pPr>
              <a:lnSpc>
                <a:spcPct val="120000"/>
              </a:lnSpc>
            </a:pPr>
            <a:r>
              <a:rPr lang="tr-TR" dirty="0"/>
              <a:t>Bir programı saklayıp, daha sonra koşturmak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F57B-0021-4476-BA8E-8F74977C576C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Programı Yazmak ve Saklamak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2082A-1D51-4291-A08B-50646C38FC64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pic>
        <p:nvPicPr>
          <p:cNvPr id="9" name="Content Placeholder 8" descr="Untitle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13915" y="1829310"/>
            <a:ext cx="7116169" cy="406774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Untitle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1" y="1196752"/>
            <a:ext cx="6624736" cy="421100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Programı Yazmak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D29DD-149B-4DBC-9B23-9EE0DFA28ECB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Sabancı Üniversitesi Lise Yaz Okulu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3568" y="5301208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DİKKAT:  Program yazarken her zaman sol baştan hizalayın (şimdilik). </a:t>
            </a:r>
            <a:r>
              <a:rPr lang="tr-TR" sz="2400" dirty="0" err="1" smtClean="0"/>
              <a:t>Python'da</a:t>
            </a:r>
            <a:r>
              <a:rPr lang="tr-TR" sz="2400" dirty="0" smtClean="0"/>
              <a:t> hizalama ile ilgili başka önemli kurallar da var; bunları ileride göreceğiz.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Programı Saklamak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AF41-6FB4-436C-A633-FECC341A66B9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22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pic>
        <p:nvPicPr>
          <p:cNvPr id="9" name="Content Placeholder 8" descr="Untitle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4559" y="1600200"/>
            <a:ext cx="7194882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Programa İsim Vermek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CCAD-0E81-4C0A-A988-A24E088A3D4A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23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pic>
        <p:nvPicPr>
          <p:cNvPr id="9" name="Content Placeholder 8" descr="Untitle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86306" y="1600200"/>
            <a:ext cx="6371388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Programı Çalıştırmak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9FC1C-64CD-4B61-995B-B6954513E411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24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pic>
        <p:nvPicPr>
          <p:cNvPr id="9" name="Content Placeholder 8" descr="Untitle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13915" y="2038889"/>
            <a:ext cx="7116169" cy="364858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Sonuç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CF8F-692C-46D7-9896-A6A665ABC371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25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pic>
        <p:nvPicPr>
          <p:cNvPr id="11" name="Content Placeholder 10" descr="Untitle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7284" y="2129389"/>
            <a:ext cx="6849431" cy="346758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Programı çift tıklayarak çalıştırmak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Python</a:t>
            </a:r>
            <a:r>
              <a:rPr lang="tr-TR" dirty="0" smtClean="0"/>
              <a:t> programlarını .</a:t>
            </a:r>
            <a:r>
              <a:rPr lang="tr-TR" dirty="0" err="1" smtClean="0"/>
              <a:t>py</a:t>
            </a:r>
            <a:r>
              <a:rPr lang="tr-TR" dirty="0" smtClean="0"/>
              <a:t> dosyasını çift tıklayarak da çalıştırabiliriz</a:t>
            </a:r>
          </a:p>
          <a:p>
            <a:pPr lvl="1"/>
            <a:r>
              <a:rPr lang="tr-TR" dirty="0" smtClean="0"/>
              <a:t>Ancak bu durumda program siyah konsol ekranında çalışır ve çalışması biter bitmez kapanır</a:t>
            </a:r>
          </a:p>
          <a:p>
            <a:pPr lvl="1"/>
            <a:r>
              <a:rPr lang="tr-TR" dirty="0" smtClean="0"/>
              <a:t>Kapanmadan beklemesi için programın sonunda fazladan bir </a:t>
            </a:r>
            <a:r>
              <a:rPr lang="tr-TR" dirty="0" err="1" smtClean="0"/>
              <a:t>input</a:t>
            </a:r>
            <a:r>
              <a:rPr lang="tr-TR" dirty="0" smtClean="0"/>
              <a:t> daha almak iyi bir fikir olabilir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2091-E6E6-4C8A-806F-2436D2839B0C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Sabancı Üniversitesi Lise Yaz Okulu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323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Çift Tıklayarak Çalıştırmak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>
                <a:solidFill>
                  <a:srgbClr val="00B050"/>
                </a:solidFill>
              </a:rPr>
              <a:t>Dairenin Alanini Hesaplama Programi'na Hos Geldiniz</a:t>
            </a:r>
            <a:r>
              <a:rPr lang="tr-TR" dirty="0" smtClean="0">
                <a:solidFill>
                  <a:srgbClr val="00B050"/>
                </a:solidFill>
              </a:rPr>
              <a:t>!"</a:t>
            </a:r>
            <a:r>
              <a:rPr lang="tr-TR" dirty="0" smtClean="0"/>
              <a:t>)</a:t>
            </a:r>
            <a:endParaRPr lang="tr-TR" dirty="0"/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pi = </a:t>
            </a:r>
            <a:r>
              <a:rPr lang="tr-TR" dirty="0" smtClean="0">
                <a:solidFill>
                  <a:srgbClr val="7030A0"/>
                </a:solidFill>
              </a:rPr>
              <a:t>float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7030A0"/>
                </a:solidFill>
              </a:rPr>
              <a:t>input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"Pi sayisini degerini giriniz:"</a:t>
            </a:r>
            <a:r>
              <a:rPr lang="tr-TR" dirty="0"/>
              <a:t>))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r = </a:t>
            </a:r>
            <a:r>
              <a:rPr lang="tr-TR" dirty="0" smtClean="0">
                <a:solidFill>
                  <a:srgbClr val="7030A0"/>
                </a:solidFill>
              </a:rPr>
              <a:t>float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7030A0"/>
                </a:solidFill>
              </a:rPr>
              <a:t>input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"Dairenin yaricapini giriniz:"</a:t>
            </a:r>
            <a:r>
              <a:rPr lang="tr-TR" dirty="0"/>
              <a:t>))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A = pi*r*r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("</a:t>
            </a:r>
            <a:r>
              <a:rPr lang="tr-TR" dirty="0">
                <a:solidFill>
                  <a:srgbClr val="00B050"/>
                </a:solidFill>
              </a:rPr>
              <a:t>Dairenin alani: </a:t>
            </a:r>
            <a:r>
              <a:rPr lang="tr-TR" dirty="0" smtClean="0">
                <a:solidFill>
                  <a:srgbClr val="00B050"/>
                </a:solidFill>
              </a:rPr>
              <a:t>%.2f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/>
              <a:t> %</a:t>
            </a:r>
            <a:r>
              <a:rPr lang="tr-TR" dirty="0" smtClean="0"/>
              <a:t>A)</a:t>
            </a:r>
            <a:endParaRPr lang="tr-TR" dirty="0"/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son = </a:t>
            </a:r>
            <a:r>
              <a:rPr lang="tr-TR" dirty="0" smtClean="0">
                <a:solidFill>
                  <a:srgbClr val="7030A0"/>
                </a:solidFill>
              </a:rPr>
              <a:t>input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Programi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kapatmak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icin</a:t>
            </a:r>
            <a:r>
              <a:rPr lang="en-US" dirty="0">
                <a:solidFill>
                  <a:srgbClr val="00B050"/>
                </a:solidFill>
              </a:rPr>
              <a:t> 'Enter' </a:t>
            </a:r>
            <a:r>
              <a:rPr lang="en-US" dirty="0" err="1">
                <a:solidFill>
                  <a:srgbClr val="00B050"/>
                </a:solidFill>
              </a:rPr>
              <a:t>tusuna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basiniz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235F-DC9B-4C7C-9786-CEB7C8B4BF2C}" type="datetime1">
              <a:rPr lang="tr-TR" smtClean="0"/>
              <a:pPr/>
              <a:t>30.07.2019</a:t>
            </a:fld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5868144" y="4005064"/>
            <a:ext cx="2880320" cy="864096"/>
          </a:xfrm>
          <a:prstGeom prst="wedgeRectCallout">
            <a:avLst>
              <a:gd name="adj1" fmla="val -77199"/>
              <a:gd name="adj2" fmla="val 1316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Program kapanmadan beklesin diye eklenen komut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Sonuç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93226-72A1-4869-A574-7666846FAC49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28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pic>
        <p:nvPicPr>
          <p:cNvPr id="8" name="Content Placeholder 7" descr="Untitle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556792"/>
            <a:ext cx="8189077" cy="42889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Çalışma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1309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Aşağıdaki işlemi yapan bir program yazalım</a:t>
            </a:r>
          </a:p>
          <a:p>
            <a:endParaRPr lang="tr-TR" dirty="0"/>
          </a:p>
          <a:p>
            <a:r>
              <a:rPr lang="tr-TR" dirty="0"/>
              <a:t>1’den </a:t>
            </a:r>
            <a:r>
              <a:rPr lang="tr-TR" dirty="0" smtClean="0"/>
              <a:t>n’ye </a:t>
            </a:r>
            <a:r>
              <a:rPr lang="tr-TR" dirty="0"/>
              <a:t>kadar olan sayıların toplamını bulalım.</a:t>
            </a:r>
          </a:p>
          <a:p>
            <a:endParaRPr lang="tr-TR" dirty="0"/>
          </a:p>
          <a:p>
            <a:pPr marL="514350" indent="-514350">
              <a:buAutoNum type="arabicPeriod"/>
            </a:pPr>
            <a:r>
              <a:rPr lang="tr-TR" dirty="0"/>
              <a:t>Kullanıcıdan n değerini alalım.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tr-TR" dirty="0"/>
              <a:t>1+2+3+…+n değerini hesaplayalım.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tr-TR" dirty="0"/>
              <a:t>Bu toplamın değerini kullanıcıya söyleyelim.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250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solidFill>
                  <a:srgbClr val="FF0000"/>
                </a:solidFill>
              </a:rPr>
              <a:t>print</a:t>
            </a:r>
            <a:r>
              <a:rPr lang="tr-TR" dirty="0"/>
              <a:t> Fonksiyonu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print</a:t>
            </a:r>
            <a:r>
              <a:rPr lang="tr-TR" dirty="0" smtClean="0"/>
              <a:t> </a:t>
            </a:r>
            <a:r>
              <a:rPr lang="tr-TR" dirty="0"/>
              <a:t>Fonksiyonu ile bir çıkış cihazına (ör. monitör) bir şey yazdırabilirsiniz.</a:t>
            </a:r>
          </a:p>
          <a:p>
            <a:r>
              <a:rPr lang="tr-TR" dirty="0"/>
              <a:t>Programlama dilindeki fonksiyon matematikte kullandığımız fonksiyona benzemez.</a:t>
            </a:r>
          </a:p>
          <a:p>
            <a:pPr lvl="1"/>
            <a:r>
              <a:rPr lang="tr-TR" dirty="0"/>
              <a:t>Tekrarlanan işlemleri aynı ad altında toplarız</a:t>
            </a:r>
          </a:p>
          <a:p>
            <a:pPr lvl="1"/>
            <a:r>
              <a:rPr lang="tr-TR" dirty="0" err="1"/>
              <a:t>Fonsiyonun</a:t>
            </a:r>
            <a:r>
              <a:rPr lang="tr-TR" dirty="0"/>
              <a:t> girişleri ve buna karşılık gelen çıkışları vardır.</a:t>
            </a:r>
          </a:p>
          <a:p>
            <a:r>
              <a:rPr lang="tr-TR" dirty="0"/>
              <a:t>Örnek:</a:t>
            </a:r>
          </a:p>
          <a:p>
            <a:pPr lvl="1">
              <a:buNone/>
            </a:pPr>
            <a:r>
              <a:rPr lang="tr-TR" dirty="0"/>
              <a:t>&gt;&gt;&gt; </a:t>
            </a:r>
            <a:r>
              <a:rPr lang="tr-TR" dirty="0">
                <a:solidFill>
                  <a:srgbClr val="FF0000"/>
                </a:solidFill>
              </a:rPr>
              <a:t>print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00B050"/>
                </a:solidFill>
              </a:rPr>
              <a:t>"Sabanci </a:t>
            </a:r>
            <a:r>
              <a:rPr lang="tr-TR" dirty="0">
                <a:solidFill>
                  <a:srgbClr val="00B050"/>
                </a:solidFill>
              </a:rPr>
              <a:t>Universitesine hos geldiniz</a:t>
            </a:r>
            <a:r>
              <a:rPr lang="tr-TR" dirty="0" smtClean="0">
                <a:solidFill>
                  <a:srgbClr val="00B050"/>
                </a:solidFill>
              </a:rPr>
              <a:t>!"</a:t>
            </a:r>
            <a:r>
              <a:rPr lang="tr-TR" dirty="0" smtClean="0"/>
              <a:t>)</a:t>
            </a:r>
            <a:endParaRPr lang="tr-TR" dirty="0"/>
          </a:p>
          <a:p>
            <a:pPr lvl="1">
              <a:buNone/>
            </a:pPr>
            <a:r>
              <a:rPr lang="tr-TR" dirty="0">
                <a:solidFill>
                  <a:srgbClr val="3146DF"/>
                </a:solidFill>
              </a:rPr>
              <a:t>Sabanci </a:t>
            </a:r>
            <a:r>
              <a:rPr lang="tr-TR" dirty="0" err="1">
                <a:solidFill>
                  <a:srgbClr val="3146DF"/>
                </a:solidFill>
              </a:rPr>
              <a:t>Universitesine</a:t>
            </a:r>
            <a:r>
              <a:rPr lang="tr-TR" dirty="0">
                <a:solidFill>
                  <a:srgbClr val="3146DF"/>
                </a:solidFill>
              </a:rPr>
              <a:t> </a:t>
            </a:r>
            <a:r>
              <a:rPr lang="tr-TR" dirty="0" err="1">
                <a:solidFill>
                  <a:srgbClr val="3146DF"/>
                </a:solidFill>
              </a:rPr>
              <a:t>hos</a:t>
            </a:r>
            <a:r>
              <a:rPr lang="tr-TR" dirty="0">
                <a:solidFill>
                  <a:srgbClr val="3146DF"/>
                </a:solidFill>
              </a:rPr>
              <a:t> geldiniz!</a:t>
            </a:r>
          </a:p>
          <a:p>
            <a:pPr lvl="1">
              <a:buNone/>
            </a:pPr>
            <a:r>
              <a:rPr lang="tr-TR" dirty="0"/>
              <a:t>&gt;&gt;&gt;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96136" y="5589240"/>
            <a:ext cx="33123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/>
              <a:t>Buraya yazdırmak istediğinizi alıntı işaretlerinin arasına koyabilirsiniz  </a:t>
            </a:r>
          </a:p>
        </p:txBody>
      </p:sp>
      <p:cxnSp>
        <p:nvCxnSpPr>
          <p:cNvPr id="6" name="Elbow Connector 5"/>
          <p:cNvCxnSpPr>
            <a:stCxn id="4" idx="1"/>
          </p:cNvCxnSpPr>
          <p:nvPr/>
        </p:nvCxnSpPr>
        <p:spPr>
          <a:xfrm rot="10800000" flipH="1">
            <a:off x="5796136" y="5229200"/>
            <a:ext cx="144016" cy="867872"/>
          </a:xfrm>
          <a:prstGeom prst="bentConnector4">
            <a:avLst>
              <a:gd name="adj1" fmla="val -158732"/>
              <a:gd name="adj2" fmla="val 7925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75D03-EA68-41A7-84B7-DCA022F27B53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Çalışma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1309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Programın çalışması şu şekilde olacak:</a:t>
            </a:r>
          </a:p>
          <a:p>
            <a:pPr marL="0" indent="0">
              <a:buNone/>
            </a:pPr>
            <a:endParaRPr lang="tr-TR" dirty="0"/>
          </a:p>
          <a:p>
            <a:pPr>
              <a:buNone/>
            </a:pPr>
            <a:r>
              <a:rPr lang="tr-TR" sz="2800" dirty="0">
                <a:solidFill>
                  <a:srgbClr val="3146DF"/>
                </a:solidFill>
              </a:rPr>
              <a:t>1’den </a:t>
            </a:r>
            <a:r>
              <a:rPr lang="tr-TR" sz="2800" dirty="0" err="1">
                <a:solidFill>
                  <a:srgbClr val="3146DF"/>
                </a:solidFill>
              </a:rPr>
              <a:t>n’e</a:t>
            </a:r>
            <a:r>
              <a:rPr lang="tr-TR" sz="2800" dirty="0">
                <a:solidFill>
                  <a:srgbClr val="3146DF"/>
                </a:solidFill>
              </a:rPr>
              <a:t> kadar olan </a:t>
            </a:r>
            <a:r>
              <a:rPr lang="tr-TR" sz="2800" dirty="0" err="1">
                <a:solidFill>
                  <a:srgbClr val="3146DF"/>
                </a:solidFill>
              </a:rPr>
              <a:t>sayilarin</a:t>
            </a:r>
            <a:r>
              <a:rPr lang="tr-TR" sz="2800" dirty="0">
                <a:solidFill>
                  <a:srgbClr val="3146DF"/>
                </a:solidFill>
              </a:rPr>
              <a:t> </a:t>
            </a:r>
            <a:r>
              <a:rPr lang="tr-TR" sz="2800" dirty="0" err="1">
                <a:solidFill>
                  <a:srgbClr val="3146DF"/>
                </a:solidFill>
              </a:rPr>
              <a:t>toplamini</a:t>
            </a:r>
            <a:r>
              <a:rPr lang="tr-TR" sz="2800" dirty="0">
                <a:solidFill>
                  <a:srgbClr val="3146DF"/>
                </a:solidFill>
              </a:rPr>
              <a:t> </a:t>
            </a:r>
            <a:r>
              <a:rPr lang="tr-TR" sz="2800" dirty="0" err="1">
                <a:solidFill>
                  <a:srgbClr val="3146DF"/>
                </a:solidFill>
              </a:rPr>
              <a:t>bulacagiz</a:t>
            </a:r>
            <a:r>
              <a:rPr lang="tr-TR" sz="2800" dirty="0">
                <a:solidFill>
                  <a:srgbClr val="3146DF"/>
                </a:solidFill>
              </a:rPr>
              <a:t>.</a:t>
            </a:r>
          </a:p>
          <a:p>
            <a:pPr>
              <a:buNone/>
            </a:pPr>
            <a:r>
              <a:rPr lang="tr-TR" sz="2800" dirty="0">
                <a:solidFill>
                  <a:srgbClr val="3146DF"/>
                </a:solidFill>
              </a:rPr>
              <a:t>n </a:t>
            </a:r>
            <a:r>
              <a:rPr lang="tr-TR" sz="2800" dirty="0" err="1">
                <a:solidFill>
                  <a:srgbClr val="3146DF"/>
                </a:solidFill>
              </a:rPr>
              <a:t>degerini</a:t>
            </a:r>
            <a:r>
              <a:rPr lang="tr-TR" sz="2800" dirty="0">
                <a:solidFill>
                  <a:srgbClr val="3146DF"/>
                </a:solidFill>
              </a:rPr>
              <a:t> giriniz: </a:t>
            </a:r>
            <a:r>
              <a:rPr lang="tr-TR" sz="2800" dirty="0"/>
              <a:t>10</a:t>
            </a:r>
          </a:p>
          <a:p>
            <a:pPr>
              <a:buNone/>
            </a:pPr>
            <a:r>
              <a:rPr lang="tr-TR" sz="2800" dirty="0">
                <a:solidFill>
                  <a:srgbClr val="3146DF"/>
                </a:solidFill>
              </a:rPr>
              <a:t>1 ile 10 </a:t>
            </a:r>
            <a:r>
              <a:rPr lang="tr-TR" sz="2800" dirty="0" smtClean="0">
                <a:solidFill>
                  <a:srgbClr val="3146DF"/>
                </a:solidFill>
              </a:rPr>
              <a:t>arasindaki </a:t>
            </a:r>
            <a:r>
              <a:rPr lang="tr-TR" sz="2800" dirty="0">
                <a:solidFill>
                  <a:srgbClr val="3146DF"/>
                </a:solidFill>
              </a:rPr>
              <a:t>tum sayilarin toplami = 55</a:t>
            </a:r>
            <a:endParaRPr lang="tr-TR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596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Çalışma </a:t>
            </a:r>
            <a:r>
              <a:rPr lang="tr-TR" dirty="0" smtClean="0"/>
              <a:t>- </a:t>
            </a:r>
            <a:r>
              <a:rPr lang="tr-TR" dirty="0"/>
              <a:t>Çözüm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5325"/>
            <a:ext cx="857929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>
                <a:solidFill>
                  <a:schemeClr val="accent6"/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00B050"/>
                </a:solidFill>
              </a:rPr>
              <a:t>"</a:t>
            </a:r>
            <a:r>
              <a:rPr lang="tr-TR" sz="2400" dirty="0">
                <a:solidFill>
                  <a:srgbClr val="00B050"/>
                </a:solidFill>
              </a:rPr>
              <a:t>1'den n'e kadar olan sayilarin toplamini bulacagiz</a:t>
            </a:r>
            <a:r>
              <a:rPr lang="tr-TR" sz="2400" dirty="0" smtClean="0">
                <a:solidFill>
                  <a:srgbClr val="00B050"/>
                </a:solidFill>
              </a:rPr>
              <a:t>."</a:t>
            </a:r>
            <a:r>
              <a:rPr lang="tr-TR" sz="2400" dirty="0" smtClean="0"/>
              <a:t>)</a:t>
            </a:r>
            <a:endParaRPr lang="tr-TR" sz="2400" dirty="0"/>
          </a:p>
          <a:p>
            <a:pPr marL="0" indent="0">
              <a:buNone/>
            </a:pPr>
            <a:r>
              <a:rPr lang="tr-TR" sz="2400" dirty="0"/>
              <a:t>n = </a:t>
            </a:r>
            <a:r>
              <a:rPr lang="tr-TR" sz="2400" dirty="0" smtClean="0"/>
              <a:t>int(input</a:t>
            </a:r>
            <a:r>
              <a:rPr lang="tr-TR" sz="2400" dirty="0"/>
              <a:t>(</a:t>
            </a:r>
            <a:r>
              <a:rPr lang="tr-TR" sz="2400" dirty="0">
                <a:solidFill>
                  <a:srgbClr val="00B050"/>
                </a:solidFill>
              </a:rPr>
              <a:t>"n degerini giriniz: "</a:t>
            </a:r>
            <a:r>
              <a:rPr lang="tr-TR" sz="2400" dirty="0"/>
              <a:t>))</a:t>
            </a:r>
          </a:p>
          <a:p>
            <a:pPr marL="0" indent="0">
              <a:buNone/>
            </a:pPr>
            <a:r>
              <a:rPr lang="tr-TR" sz="2400" dirty="0"/>
              <a:t>toplam=n*(n+1)/2</a:t>
            </a:r>
          </a:p>
          <a:p>
            <a:pPr marL="0" indent="0">
              <a:buNone/>
            </a:pPr>
            <a:r>
              <a:rPr lang="tr-TR" sz="2400" dirty="0" smtClean="0">
                <a:solidFill>
                  <a:schemeClr val="accent6"/>
                </a:solidFill>
              </a:rPr>
              <a:t>print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00B050"/>
                </a:solidFill>
              </a:rPr>
              <a:t>"</a:t>
            </a:r>
            <a:r>
              <a:rPr lang="tr-TR" sz="2400" dirty="0">
                <a:solidFill>
                  <a:srgbClr val="00B050"/>
                </a:solidFill>
              </a:rPr>
              <a:t>1 ile %d arasindaki tum sayilarin toplami = %d"</a:t>
            </a:r>
            <a:r>
              <a:rPr lang="tr-TR" sz="2400" dirty="0"/>
              <a:t> %(n,toplam</a:t>
            </a:r>
            <a:r>
              <a:rPr lang="tr-TR" sz="2400" dirty="0" smtClean="0"/>
              <a:t>))</a:t>
            </a:r>
            <a:endParaRPr lang="tr-TR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411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Bayağı Öğrendik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919"/>
            <a:ext cx="8229600" cy="12961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5400" dirty="0"/>
              <a:t>Tebrikler!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C9F74-DC3F-47F2-ABEB-424399CCDEFD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pic>
        <p:nvPicPr>
          <p:cNvPr id="7" name="Picture 6" descr="quiet-genius-work-2354155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3212976"/>
            <a:ext cx="2858878" cy="2880320"/>
          </a:xfrm>
          <a:prstGeom prst="rect">
            <a:avLst/>
          </a:prstGeom>
        </p:spPr>
      </p:pic>
      <p:pic>
        <p:nvPicPr>
          <p:cNvPr id="8" name="Picture 7" descr="kudos-clipart-nTE5r6qT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3356992"/>
            <a:ext cx="2237234" cy="2237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17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Ödev – Ön hazırlık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1309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tr-TR" dirty="0"/>
              <a:t>Bankaya 1000 TL yatırdığımızı düşünelim ve 3 sene boyunca bankadan bu parayı çekmediğimizi düşünelim.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Bankanın yıllık faiz oranı %10 olduğunu varsayalım.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1. senenin sonunda bankadaki paramız 1100 TL olur.</a:t>
            </a:r>
          </a:p>
          <a:p>
            <a:pPr marL="0" indent="0">
              <a:buNone/>
            </a:pPr>
            <a:r>
              <a:rPr lang="tr-TR" dirty="0"/>
              <a:t>2. senenin sonunda bankadaki paramız 1210 TL olur.</a:t>
            </a:r>
          </a:p>
          <a:p>
            <a:pPr marL="0" indent="0">
              <a:buNone/>
            </a:pPr>
            <a:r>
              <a:rPr lang="tr-TR" dirty="0"/>
              <a:t>3. senenin sonunda bankadaki paramız 1331 TL olur.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***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Bankaya 365.8 TL yatırdığımızı düşünelim ve 3 sene boyunca bankadan bu parayı çekmediğimizi düşünelim.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Bankanın yıllık faiz oranı %9.78 olduğunu varsayalım.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1. senenin sonunda bankadaki paramız 401.57524 TL olur.</a:t>
            </a:r>
          </a:p>
          <a:p>
            <a:pPr marL="0" indent="0">
              <a:buNone/>
            </a:pPr>
            <a:r>
              <a:rPr lang="tr-TR" dirty="0"/>
              <a:t>2. senenin sonunda bankadaki paramız 440.849298 TL olur.</a:t>
            </a:r>
          </a:p>
          <a:p>
            <a:pPr marL="0" indent="0">
              <a:buNone/>
            </a:pPr>
            <a:r>
              <a:rPr lang="tr-TR" dirty="0"/>
              <a:t>3. senenin sonunda bankadaki paramız 483.96436 TL olur.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0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Ödev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1309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/>
              <a:t>Aşağıdaki işlemi yapan bir program yazalım</a:t>
            </a:r>
          </a:p>
          <a:p>
            <a:pPr marL="0" indent="0">
              <a:buNone/>
            </a:pPr>
            <a:endParaRPr lang="tr-TR" dirty="0"/>
          </a:p>
          <a:p>
            <a:pPr marL="514350" indent="-514350">
              <a:buAutoNum type="arabicPeriod"/>
            </a:pPr>
            <a:r>
              <a:rPr lang="tr-TR" dirty="0"/>
              <a:t>Bankaya ne kadar para yatırdığımızı sorsun </a:t>
            </a:r>
            <a:br>
              <a:rPr lang="tr-TR" dirty="0"/>
            </a:br>
            <a:r>
              <a:rPr lang="tr-TR" dirty="0"/>
              <a:t>(</a:t>
            </a:r>
            <a:r>
              <a:rPr lang="tr-TR" i="1" dirty="0"/>
              <a:t>tam sayı olması gerekmez</a:t>
            </a:r>
            <a:r>
              <a:rPr lang="tr-TR" dirty="0"/>
              <a:t>)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tr-TR" dirty="0"/>
              <a:t>Bankanın bir yılda yüzde kaç faiz verdiğini sorsun</a:t>
            </a:r>
            <a:br>
              <a:rPr lang="tr-TR" dirty="0"/>
            </a:br>
            <a:r>
              <a:rPr lang="tr-TR" dirty="0"/>
              <a:t>(</a:t>
            </a:r>
            <a:r>
              <a:rPr lang="tr-TR" i="1" dirty="0"/>
              <a:t>tam sayı olması gerekmez</a:t>
            </a:r>
            <a:r>
              <a:rPr lang="tr-TR" dirty="0"/>
              <a:t>)</a:t>
            </a:r>
          </a:p>
          <a:p>
            <a:pPr marL="514350" indent="-514350">
              <a:buAutoNum type="arabicPeriod"/>
            </a:pPr>
            <a:r>
              <a:rPr lang="tr-TR" dirty="0"/>
              <a:t>İlk sene sonunda bankadaki paramızın ne kadar olduğunu söylesin.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tr-TR" dirty="0"/>
              <a:t>İkinci sene sonunda bankadaki paramızın ne kadar olduğunu söylesin.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tr-TR" dirty="0" smtClean="0"/>
              <a:t>Üçüncü </a:t>
            </a:r>
            <a:r>
              <a:rPr lang="tr-TR" dirty="0"/>
              <a:t>sene sonunda bankadaki paramızın ne kadar </a:t>
            </a:r>
            <a:r>
              <a:rPr lang="tr-TR" dirty="0" smtClean="0"/>
              <a:t>olduğunu söylesin. 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039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Ödev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1309"/>
            <a:ext cx="854329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/>
              <a:t>Programın çalışması şu şekilde </a:t>
            </a:r>
            <a:r>
              <a:rPr lang="tr-TR" sz="2800" dirty="0" smtClean="0"/>
              <a:t>olacak (kuruş seviyesinden sonrasını yuvarlıyoruz, buna dikkat edin):</a:t>
            </a:r>
            <a:endParaRPr lang="tr-TR" sz="2800" dirty="0"/>
          </a:p>
          <a:p>
            <a:pPr marL="0" indent="0">
              <a:buNone/>
            </a:pPr>
            <a:endParaRPr lang="tr-TR" sz="2400" dirty="0"/>
          </a:p>
          <a:p>
            <a:pPr>
              <a:buNone/>
            </a:pPr>
            <a:r>
              <a:rPr lang="tr-TR" sz="2400" dirty="0">
                <a:solidFill>
                  <a:srgbClr val="3146DF"/>
                </a:solidFill>
              </a:rPr>
              <a:t>Bankaya ne kadar para </a:t>
            </a:r>
            <a:r>
              <a:rPr lang="tr-TR" sz="2400" dirty="0" err="1">
                <a:solidFill>
                  <a:srgbClr val="3146DF"/>
                </a:solidFill>
              </a:rPr>
              <a:t>yatirdiniz</a:t>
            </a:r>
            <a:r>
              <a:rPr lang="tr-TR" sz="2400" dirty="0">
                <a:solidFill>
                  <a:srgbClr val="3146DF"/>
                </a:solidFill>
              </a:rPr>
              <a:t>? </a:t>
            </a:r>
            <a:r>
              <a:rPr lang="tr-TR" sz="2400" dirty="0"/>
              <a:t>900</a:t>
            </a:r>
          </a:p>
          <a:p>
            <a:pPr>
              <a:buNone/>
            </a:pPr>
            <a:r>
              <a:rPr lang="tr-TR" sz="2400" dirty="0" err="1">
                <a:solidFill>
                  <a:srgbClr val="3146DF"/>
                </a:solidFill>
              </a:rPr>
              <a:t>Bankanin</a:t>
            </a:r>
            <a:r>
              <a:rPr lang="tr-TR" sz="2400" dirty="0">
                <a:solidFill>
                  <a:srgbClr val="3146DF"/>
                </a:solidFill>
              </a:rPr>
              <a:t> </a:t>
            </a:r>
            <a:r>
              <a:rPr lang="tr-TR" sz="2400" dirty="0" err="1">
                <a:solidFill>
                  <a:srgbClr val="3146DF"/>
                </a:solidFill>
              </a:rPr>
              <a:t>yillik</a:t>
            </a:r>
            <a:r>
              <a:rPr lang="tr-TR" sz="2400" dirty="0">
                <a:solidFill>
                  <a:srgbClr val="3146DF"/>
                </a:solidFill>
              </a:rPr>
              <a:t> faiz </a:t>
            </a:r>
            <a:r>
              <a:rPr lang="tr-TR" sz="2400" dirty="0" err="1">
                <a:solidFill>
                  <a:srgbClr val="3146DF"/>
                </a:solidFill>
              </a:rPr>
              <a:t>orani</a:t>
            </a:r>
            <a:r>
              <a:rPr lang="tr-TR" sz="2400" dirty="0">
                <a:solidFill>
                  <a:srgbClr val="3146DF"/>
                </a:solidFill>
              </a:rPr>
              <a:t> nedir? %</a:t>
            </a:r>
            <a:r>
              <a:rPr lang="tr-TR" sz="2400" dirty="0"/>
              <a:t>9.78</a:t>
            </a:r>
          </a:p>
          <a:p>
            <a:pPr>
              <a:buNone/>
            </a:pPr>
            <a:r>
              <a:rPr lang="tr-TR" sz="2400" dirty="0">
                <a:solidFill>
                  <a:srgbClr val="3146DF"/>
                </a:solidFill>
              </a:rPr>
              <a:t>1. </a:t>
            </a:r>
            <a:r>
              <a:rPr lang="tr-TR" sz="2400" dirty="0" err="1">
                <a:solidFill>
                  <a:srgbClr val="3146DF"/>
                </a:solidFill>
              </a:rPr>
              <a:t>yil</a:t>
            </a:r>
            <a:r>
              <a:rPr lang="tr-TR" sz="2400" dirty="0">
                <a:solidFill>
                  <a:srgbClr val="3146DF"/>
                </a:solidFill>
              </a:rPr>
              <a:t> sonunda bankadaki </a:t>
            </a:r>
            <a:r>
              <a:rPr lang="tr-TR" sz="2400" dirty="0" err="1">
                <a:solidFill>
                  <a:srgbClr val="3146DF"/>
                </a:solidFill>
              </a:rPr>
              <a:t>paraniz</a:t>
            </a:r>
            <a:r>
              <a:rPr lang="tr-TR" sz="2400" dirty="0">
                <a:solidFill>
                  <a:srgbClr val="3146DF"/>
                </a:solidFill>
              </a:rPr>
              <a:t> 988.02 TL olur</a:t>
            </a:r>
          </a:p>
          <a:p>
            <a:pPr>
              <a:buNone/>
            </a:pPr>
            <a:r>
              <a:rPr lang="tr-TR" sz="2400" dirty="0">
                <a:solidFill>
                  <a:srgbClr val="3146DF"/>
                </a:solidFill>
              </a:rPr>
              <a:t>2. </a:t>
            </a:r>
            <a:r>
              <a:rPr lang="tr-TR" sz="2400" dirty="0" err="1">
                <a:solidFill>
                  <a:srgbClr val="3146DF"/>
                </a:solidFill>
              </a:rPr>
              <a:t>yil</a:t>
            </a:r>
            <a:r>
              <a:rPr lang="tr-TR" sz="2400" dirty="0">
                <a:solidFill>
                  <a:srgbClr val="3146DF"/>
                </a:solidFill>
              </a:rPr>
              <a:t> sonunda bankadaki </a:t>
            </a:r>
            <a:r>
              <a:rPr lang="tr-TR" sz="2400" dirty="0" err="1">
                <a:solidFill>
                  <a:srgbClr val="3146DF"/>
                </a:solidFill>
              </a:rPr>
              <a:t>paraniz</a:t>
            </a:r>
            <a:r>
              <a:rPr lang="tr-TR" sz="2400" dirty="0">
                <a:solidFill>
                  <a:srgbClr val="3146DF"/>
                </a:solidFill>
              </a:rPr>
              <a:t> 1084.65 TL olur</a:t>
            </a:r>
          </a:p>
          <a:p>
            <a:pPr>
              <a:buNone/>
            </a:pPr>
            <a:r>
              <a:rPr lang="tr-TR" sz="2400" dirty="0">
                <a:solidFill>
                  <a:srgbClr val="3146DF"/>
                </a:solidFill>
              </a:rPr>
              <a:t>3. </a:t>
            </a:r>
            <a:r>
              <a:rPr lang="tr-TR" sz="2400" dirty="0" err="1">
                <a:solidFill>
                  <a:srgbClr val="3146DF"/>
                </a:solidFill>
              </a:rPr>
              <a:t>yil</a:t>
            </a:r>
            <a:r>
              <a:rPr lang="tr-TR" sz="2400" dirty="0">
                <a:solidFill>
                  <a:srgbClr val="3146DF"/>
                </a:solidFill>
              </a:rPr>
              <a:t> sonunda bankadaki </a:t>
            </a:r>
            <a:r>
              <a:rPr lang="tr-TR" sz="2400" dirty="0" err="1">
                <a:solidFill>
                  <a:srgbClr val="3146DF"/>
                </a:solidFill>
              </a:rPr>
              <a:t>paraniz</a:t>
            </a:r>
            <a:r>
              <a:rPr lang="tr-TR" sz="2400" dirty="0">
                <a:solidFill>
                  <a:srgbClr val="3146DF"/>
                </a:solidFill>
              </a:rPr>
              <a:t> 1190.73 TL olur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943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Daha iyi bir bir şey yapalım.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Yine kuruş seviyesine kadar düşünelim ve kuruş kısımları ile TL kısımları hizalanmış olsun.</a:t>
            </a:r>
          </a:p>
          <a:p>
            <a:pPr marL="0" indent="0">
              <a:buNone/>
            </a:pPr>
            <a:r>
              <a:rPr lang="tr-TR" dirty="0" smtClean="0"/>
              <a:t>Yani programı şu şekilde çalışacak hale getirelim.</a:t>
            </a:r>
          </a:p>
          <a:p>
            <a:pPr marL="0" indent="0">
              <a:buNone/>
            </a:pPr>
            <a:endParaRPr lang="tr-TR" sz="2400" dirty="0" smtClean="0"/>
          </a:p>
          <a:p>
            <a:pPr>
              <a:buNone/>
            </a:pPr>
            <a:r>
              <a:rPr lang="tr-TR" sz="2400" dirty="0" smtClean="0">
                <a:solidFill>
                  <a:srgbClr val="3146DF"/>
                </a:solidFill>
              </a:rPr>
              <a:t>Bankaya ne kadar para yatirdiniz? </a:t>
            </a:r>
            <a:r>
              <a:rPr lang="tr-TR" sz="2400" dirty="0" smtClean="0"/>
              <a:t>900</a:t>
            </a:r>
          </a:p>
          <a:p>
            <a:pPr>
              <a:buNone/>
            </a:pPr>
            <a:r>
              <a:rPr lang="tr-TR" sz="2400" dirty="0" smtClean="0">
                <a:solidFill>
                  <a:srgbClr val="3146DF"/>
                </a:solidFill>
              </a:rPr>
              <a:t>Bankanin yillik faiz orani nedir? %</a:t>
            </a:r>
            <a:r>
              <a:rPr lang="tr-TR" sz="2400" dirty="0" smtClean="0"/>
              <a:t>9.78</a:t>
            </a:r>
          </a:p>
          <a:p>
            <a:pPr>
              <a:buNone/>
            </a:pPr>
            <a:r>
              <a:rPr lang="tr-TR" sz="2400" dirty="0" smtClean="0">
                <a:solidFill>
                  <a:srgbClr val="3146DF"/>
                </a:solidFill>
              </a:rPr>
              <a:t>1. yil sonunda bankadaki paraniz   988.02 TL olur</a:t>
            </a:r>
          </a:p>
          <a:p>
            <a:pPr>
              <a:buNone/>
            </a:pPr>
            <a:r>
              <a:rPr lang="tr-TR" sz="2400" dirty="0" smtClean="0">
                <a:solidFill>
                  <a:srgbClr val="3146DF"/>
                </a:solidFill>
              </a:rPr>
              <a:t>2. yil sonunda bankadaki paraniz 1084.65 TL olur</a:t>
            </a:r>
          </a:p>
          <a:p>
            <a:pPr>
              <a:buNone/>
            </a:pPr>
            <a:r>
              <a:rPr lang="tr-TR" sz="2400" dirty="0" smtClean="0">
                <a:solidFill>
                  <a:srgbClr val="3146DF"/>
                </a:solidFill>
              </a:rPr>
              <a:t>3. yil sonunda bankadaki paraniz 1190.73 TL olur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2091-E6E6-4C8A-806F-2436D2839B0C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Sabancı Üniversitesi Lise Yaz Okulu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Alıntı İçinde Alıntı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tr-TR" dirty="0" smtClean="0"/>
              <a:t> 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 smtClean="0"/>
              <a:t>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/>
              <a:t> </a:t>
            </a:r>
            <a:r>
              <a:rPr lang="tr-TR" dirty="0" smtClean="0"/>
              <a:t>içinde </a:t>
            </a:r>
            <a:r>
              <a:rPr lang="tr-TR" dirty="0" smtClean="0">
                <a:solidFill>
                  <a:srgbClr val="00B050"/>
                </a:solidFill>
              </a:rPr>
              <a:t>'</a:t>
            </a:r>
            <a:r>
              <a:rPr lang="tr-TR" dirty="0" smtClean="0"/>
              <a:t> 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/>
              <a:t> kullanabiliriz</a:t>
            </a:r>
            <a:endParaRPr lang="en-US" dirty="0"/>
          </a:p>
          <a:p>
            <a:pPr lvl="1">
              <a:lnSpc>
                <a:spcPct val="120000"/>
              </a:lnSpc>
              <a:buNone/>
            </a:pPr>
            <a:r>
              <a:rPr lang="tr-TR" sz="2000" dirty="0" smtClean="0"/>
              <a:t>&gt;&gt;&gt; </a:t>
            </a:r>
            <a:r>
              <a:rPr lang="tr-TR" sz="2000" dirty="0" smtClean="0">
                <a:solidFill>
                  <a:schemeClr val="accent6">
                    <a:lumMod val="75000"/>
                  </a:schemeClr>
                </a:solidFill>
              </a:rPr>
              <a:t>print(</a:t>
            </a:r>
            <a:r>
              <a:rPr lang="tr-TR" sz="2000" dirty="0" smtClean="0">
                <a:solidFill>
                  <a:srgbClr val="00B050"/>
                </a:solidFill>
              </a:rPr>
              <a:t>"Erkay Hoca bize </a:t>
            </a:r>
            <a:r>
              <a:rPr lang="tr-TR" sz="2000" dirty="0">
                <a:solidFill>
                  <a:srgbClr val="00B050"/>
                </a:solidFill>
              </a:rPr>
              <a:t>'Sabanci Universitesine hos geldiniz' </a:t>
            </a:r>
            <a:r>
              <a:rPr lang="tr-TR" sz="2000" dirty="0" smtClean="0">
                <a:solidFill>
                  <a:srgbClr val="00B050"/>
                </a:solidFill>
              </a:rPr>
              <a:t>dedi"</a:t>
            </a:r>
            <a:r>
              <a:rPr lang="tr-TR" sz="2000" dirty="0" smtClean="0"/>
              <a:t>)</a:t>
            </a:r>
            <a:endParaRPr lang="tr-TR" sz="2000" dirty="0"/>
          </a:p>
          <a:p>
            <a:pPr lvl="1">
              <a:lnSpc>
                <a:spcPct val="120000"/>
              </a:lnSpc>
              <a:buNone/>
            </a:pPr>
            <a:r>
              <a:rPr lang="tr-TR" sz="2000" dirty="0" smtClean="0">
                <a:solidFill>
                  <a:srgbClr val="3146DF"/>
                </a:solidFill>
              </a:rPr>
              <a:t>Erkay Hoca bize </a:t>
            </a:r>
            <a:r>
              <a:rPr lang="tr-TR" sz="2000" dirty="0">
                <a:solidFill>
                  <a:srgbClr val="3146DF"/>
                </a:solidFill>
              </a:rPr>
              <a:t>'Sabanci Universitesine hos geldiniz' dedi</a:t>
            </a:r>
          </a:p>
          <a:p>
            <a:pPr lvl="1">
              <a:lnSpc>
                <a:spcPct val="120000"/>
              </a:lnSpc>
              <a:buNone/>
            </a:pPr>
            <a:r>
              <a:rPr lang="tr-TR" sz="2000" dirty="0" smtClean="0"/>
              <a:t>&gt;&gt;&gt;</a:t>
            </a:r>
          </a:p>
          <a:p>
            <a:pPr>
              <a:lnSpc>
                <a:spcPct val="120000"/>
              </a:lnSpc>
            </a:pPr>
            <a:r>
              <a:rPr lang="tr-TR" dirty="0" smtClean="0"/>
              <a:t>Ancak  </a:t>
            </a:r>
            <a:r>
              <a:rPr lang="tr-TR" dirty="0">
                <a:solidFill>
                  <a:srgbClr val="00B050"/>
                </a:solidFill>
              </a:rPr>
              <a:t>" "</a:t>
            </a:r>
            <a:r>
              <a:rPr lang="tr-TR" dirty="0" smtClean="0"/>
              <a:t> içinde </a:t>
            </a:r>
            <a:r>
              <a:rPr lang="tr-TR" dirty="0">
                <a:solidFill>
                  <a:srgbClr val="00B050"/>
                </a:solidFill>
              </a:rPr>
              <a:t>" "</a:t>
            </a:r>
            <a:r>
              <a:rPr lang="tr-TR" dirty="0" smtClean="0"/>
              <a:t> kullanamayız</a:t>
            </a:r>
          </a:p>
          <a:p>
            <a:pPr lvl="1">
              <a:lnSpc>
                <a:spcPct val="120000"/>
              </a:lnSpc>
            </a:pPr>
            <a:r>
              <a:rPr lang="tr-TR" dirty="0" smtClean="0"/>
              <a:t>Başlangıç ve bitiş </a:t>
            </a:r>
            <a:r>
              <a:rPr lang="tr-TR" dirty="0">
                <a:solidFill>
                  <a:srgbClr val="00B050"/>
                </a:solidFill>
              </a:rPr>
              <a:t>" </a:t>
            </a:r>
            <a:r>
              <a:rPr lang="tr-TR" dirty="0" smtClean="0"/>
              <a:t>karakterlerinin hangisi olduğunu anlayamaz</a:t>
            </a:r>
            <a:endParaRPr lang="tr-TR" dirty="0"/>
          </a:p>
          <a:p>
            <a:pPr lvl="1">
              <a:lnSpc>
                <a:spcPct val="120000"/>
              </a:lnSpc>
              <a:buNone/>
            </a:pPr>
            <a:r>
              <a:rPr lang="nb-NO" sz="2000" dirty="0"/>
              <a:t>&gt;&gt;&gt; </a:t>
            </a:r>
            <a:r>
              <a:rPr lang="nb-NO" sz="20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000" dirty="0" smtClean="0"/>
              <a:t>(</a:t>
            </a:r>
            <a:r>
              <a:rPr lang="tr-TR" sz="2000" dirty="0" smtClean="0">
                <a:solidFill>
                  <a:srgbClr val="00B050"/>
                </a:solidFill>
              </a:rPr>
              <a:t>"Erkay Hoca </a:t>
            </a:r>
            <a:r>
              <a:rPr lang="nb-NO" sz="2000" dirty="0" smtClean="0">
                <a:solidFill>
                  <a:srgbClr val="00B050"/>
                </a:solidFill>
              </a:rPr>
              <a:t>bize </a:t>
            </a:r>
            <a:r>
              <a:rPr lang="nb-NO" sz="2000" dirty="0">
                <a:solidFill>
                  <a:srgbClr val="00B050"/>
                </a:solidFill>
              </a:rPr>
              <a:t>"Sabanci Universitesine hos geldiniz" </a:t>
            </a:r>
            <a:r>
              <a:rPr lang="nb-NO" sz="2000" dirty="0" smtClean="0">
                <a:solidFill>
                  <a:srgbClr val="00B050"/>
                </a:solidFill>
              </a:rPr>
              <a:t>dedi"</a:t>
            </a:r>
            <a:r>
              <a:rPr lang="tr-TR" sz="2000" dirty="0" smtClean="0"/>
              <a:t>)</a:t>
            </a:r>
            <a:endParaRPr lang="nb-NO" sz="2000" dirty="0"/>
          </a:p>
          <a:p>
            <a:pPr lvl="1">
              <a:lnSpc>
                <a:spcPct val="120000"/>
              </a:lnSpc>
              <a:buNone/>
            </a:pPr>
            <a:r>
              <a:rPr lang="nb-NO" sz="2000" dirty="0">
                <a:solidFill>
                  <a:srgbClr val="FF0000"/>
                </a:solidFill>
              </a:rPr>
              <a:t>SyntaxError: invalid syntax</a:t>
            </a:r>
          </a:p>
          <a:p>
            <a:pPr lvl="1">
              <a:lnSpc>
                <a:spcPct val="120000"/>
              </a:lnSpc>
              <a:buNone/>
            </a:pPr>
            <a:r>
              <a:rPr lang="nb-NO" sz="2000" dirty="0"/>
              <a:t>&gt;&gt;&gt;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4CDB5-0DA1-4465-80F9-9A8C3B17784C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Çok Satır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tr-TR" dirty="0"/>
              <a:t>Birden fazla satıra yazmak istiyorsanız üçlü alıntı işareti </a:t>
            </a:r>
            <a:r>
              <a:rPr lang="tr-TR" dirty="0" smtClean="0"/>
              <a:t>kullanmalıyız (3 tane tekli alıntı):</a:t>
            </a:r>
            <a:endParaRPr lang="tr-TR" dirty="0"/>
          </a:p>
          <a:p>
            <a:pPr indent="6350">
              <a:lnSpc>
                <a:spcPct val="110000"/>
              </a:lnSpc>
              <a:buNone/>
            </a:pPr>
            <a:r>
              <a:rPr lang="tr-TR" dirty="0"/>
              <a:t>&gt;&gt;&gt;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(</a:t>
            </a:r>
            <a:r>
              <a:rPr lang="tr-TR" dirty="0" smtClean="0">
                <a:solidFill>
                  <a:srgbClr val="00B050"/>
                </a:solidFill>
              </a:rPr>
              <a:t>''</a:t>
            </a:r>
            <a:r>
              <a:rPr lang="tr-TR" dirty="0">
                <a:solidFill>
                  <a:srgbClr val="00B050"/>
                </a:solidFill>
              </a:rPr>
              <a:t>'Sabanci</a:t>
            </a:r>
          </a:p>
          <a:p>
            <a:pPr indent="6350">
              <a:lnSpc>
                <a:spcPct val="110000"/>
              </a:lnSpc>
              <a:buNone/>
            </a:pPr>
            <a:r>
              <a:rPr lang="tr-TR" dirty="0" err="1">
                <a:solidFill>
                  <a:srgbClr val="00B050"/>
                </a:solidFill>
              </a:rPr>
              <a:t>Universitesine</a:t>
            </a:r>
            <a:endParaRPr lang="tr-TR" dirty="0">
              <a:solidFill>
                <a:srgbClr val="00B050"/>
              </a:solidFill>
            </a:endParaRPr>
          </a:p>
          <a:p>
            <a:pPr indent="6350">
              <a:lnSpc>
                <a:spcPct val="110000"/>
              </a:lnSpc>
              <a:buNone/>
            </a:pPr>
            <a:r>
              <a:rPr lang="tr-TR" dirty="0" err="1">
                <a:solidFill>
                  <a:srgbClr val="00B050"/>
                </a:solidFill>
              </a:rPr>
              <a:t>Hos</a:t>
            </a:r>
            <a:r>
              <a:rPr lang="tr-TR" dirty="0">
                <a:solidFill>
                  <a:srgbClr val="00B050"/>
                </a:solidFill>
              </a:rPr>
              <a:t> Geldiniz!</a:t>
            </a:r>
          </a:p>
          <a:p>
            <a:pPr indent="6350">
              <a:lnSpc>
                <a:spcPct val="110000"/>
              </a:lnSpc>
              <a:buNone/>
            </a:pPr>
            <a:r>
              <a:rPr lang="tr-TR" dirty="0" smtClean="0">
                <a:solidFill>
                  <a:srgbClr val="00B050"/>
                </a:solidFill>
              </a:rPr>
              <a:t>'''</a:t>
            </a:r>
            <a:r>
              <a:rPr lang="tr-TR" dirty="0" smtClean="0"/>
              <a:t>)</a:t>
            </a:r>
            <a:endParaRPr lang="tr-TR" dirty="0"/>
          </a:p>
          <a:p>
            <a:pPr indent="6350">
              <a:lnSpc>
                <a:spcPct val="110000"/>
              </a:lnSpc>
              <a:buNone/>
            </a:pPr>
            <a:r>
              <a:rPr lang="tr-TR" dirty="0">
                <a:solidFill>
                  <a:srgbClr val="3146DF"/>
                </a:solidFill>
              </a:rPr>
              <a:t>Sabanci</a:t>
            </a:r>
          </a:p>
          <a:p>
            <a:pPr indent="6350">
              <a:lnSpc>
                <a:spcPct val="110000"/>
              </a:lnSpc>
              <a:buNone/>
            </a:pPr>
            <a:r>
              <a:rPr lang="tr-TR" dirty="0" err="1">
                <a:solidFill>
                  <a:srgbClr val="3146DF"/>
                </a:solidFill>
              </a:rPr>
              <a:t>Universitesine</a:t>
            </a:r>
            <a:endParaRPr lang="tr-TR" dirty="0">
              <a:solidFill>
                <a:srgbClr val="3146DF"/>
              </a:solidFill>
            </a:endParaRPr>
          </a:p>
          <a:p>
            <a:pPr indent="6350">
              <a:lnSpc>
                <a:spcPct val="110000"/>
              </a:lnSpc>
              <a:buNone/>
            </a:pPr>
            <a:r>
              <a:rPr lang="tr-TR" dirty="0" err="1">
                <a:solidFill>
                  <a:srgbClr val="3146DF"/>
                </a:solidFill>
              </a:rPr>
              <a:t>Hos</a:t>
            </a:r>
            <a:r>
              <a:rPr lang="tr-TR" dirty="0">
                <a:solidFill>
                  <a:srgbClr val="3146DF"/>
                </a:solidFill>
              </a:rPr>
              <a:t> Geldiniz!</a:t>
            </a:r>
          </a:p>
          <a:p>
            <a:pPr indent="6350">
              <a:lnSpc>
                <a:spcPct val="110000"/>
              </a:lnSpc>
              <a:buNone/>
            </a:pPr>
            <a:r>
              <a:rPr lang="tr-TR" dirty="0"/>
              <a:t>&gt;&gt;&gt;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0774A-5EE4-48DD-96ED-C4E9449E53E9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Rectangle 6"/>
          <p:cNvSpPr/>
          <p:nvPr/>
        </p:nvSpPr>
        <p:spPr>
          <a:xfrm>
            <a:off x="3491880" y="3573016"/>
            <a:ext cx="532859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/>
              <a:t>&gt;&gt;&gt; </a:t>
            </a: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200" dirty="0" smtClean="0"/>
              <a:t>(</a:t>
            </a:r>
            <a:r>
              <a:rPr lang="tr-TR" sz="2200" dirty="0" smtClean="0">
                <a:solidFill>
                  <a:srgbClr val="00B050"/>
                </a:solidFill>
              </a:rPr>
              <a:t>"</a:t>
            </a:r>
            <a:r>
              <a:rPr lang="en-US" sz="2200" dirty="0" err="1" smtClean="0">
                <a:solidFill>
                  <a:srgbClr val="00B050"/>
                </a:solidFill>
              </a:rPr>
              <a:t>Sabanci</a:t>
            </a:r>
            <a:endParaRPr lang="en-US" sz="2200" dirty="0"/>
          </a:p>
          <a:p>
            <a:r>
              <a:rPr lang="en-US" sz="2200" dirty="0" err="1">
                <a:solidFill>
                  <a:srgbClr val="FF0000"/>
                </a:solidFill>
              </a:rPr>
              <a:t>SyntaxError</a:t>
            </a:r>
            <a:r>
              <a:rPr lang="en-US" sz="2200" dirty="0">
                <a:solidFill>
                  <a:srgbClr val="FF0000"/>
                </a:solidFill>
              </a:rPr>
              <a:t>: </a:t>
            </a:r>
            <a:r>
              <a:rPr lang="en-US" sz="2200" dirty="0" err="1">
                <a:solidFill>
                  <a:srgbClr val="FF0000"/>
                </a:solidFill>
              </a:rPr>
              <a:t>EOL</a:t>
            </a:r>
            <a:r>
              <a:rPr lang="en-US" sz="2200" dirty="0">
                <a:solidFill>
                  <a:srgbClr val="FF0000"/>
                </a:solidFill>
              </a:rPr>
              <a:t> while scanning string literal</a:t>
            </a:r>
          </a:p>
          <a:p>
            <a:r>
              <a:rPr lang="en-US" sz="2200" dirty="0"/>
              <a:t>&gt;&gt;&gt; </a:t>
            </a:r>
            <a:endParaRPr lang="tr-TR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Kaçış Karakter Dizileri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0912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tr-TR" dirty="0"/>
              <a:t>Bunlar tırnak(alıntı) işaretlerinin içinde farklı sonuçlar almak için kullandığımız </a:t>
            </a:r>
            <a:r>
              <a:rPr lang="tr-TR" dirty="0">
                <a:solidFill>
                  <a:srgbClr val="C00000"/>
                </a:solidFill>
              </a:rPr>
              <a:t>özel</a:t>
            </a:r>
            <a:r>
              <a:rPr lang="tr-TR" dirty="0"/>
              <a:t> karakterlerdir:</a:t>
            </a:r>
          </a:p>
          <a:p>
            <a:pPr marL="400050" lvl="1" indent="0">
              <a:lnSpc>
                <a:spcPct val="120000"/>
              </a:lnSpc>
              <a:buNone/>
            </a:pPr>
            <a:r>
              <a:rPr lang="tr-TR" dirty="0">
                <a:solidFill>
                  <a:srgbClr val="C00000"/>
                </a:solidFill>
              </a:rPr>
              <a:t>\</a:t>
            </a:r>
          </a:p>
          <a:p>
            <a:pPr marL="400050" lvl="1" indent="0">
              <a:lnSpc>
                <a:spcPct val="120000"/>
              </a:lnSpc>
              <a:buNone/>
            </a:pPr>
            <a:r>
              <a:rPr lang="tr-TR" dirty="0">
                <a:solidFill>
                  <a:srgbClr val="C00000"/>
                </a:solidFill>
              </a:rPr>
              <a:t>\n</a:t>
            </a:r>
          </a:p>
          <a:p>
            <a:pPr marL="400050" lvl="1" indent="0">
              <a:lnSpc>
                <a:spcPct val="120000"/>
              </a:lnSpc>
              <a:buNone/>
            </a:pPr>
            <a:r>
              <a:rPr lang="tr-TR" dirty="0">
                <a:solidFill>
                  <a:srgbClr val="C00000"/>
                </a:solidFill>
              </a:rPr>
              <a:t>\t</a:t>
            </a:r>
          </a:p>
          <a:p>
            <a:pPr marL="400050" lvl="1" indent="0">
              <a:lnSpc>
                <a:spcPct val="120000"/>
              </a:lnSpc>
              <a:buNone/>
            </a:pPr>
            <a:r>
              <a:rPr lang="tr-TR" dirty="0">
                <a:solidFill>
                  <a:srgbClr val="C00000"/>
                </a:solidFill>
              </a:rPr>
              <a:t>\\</a:t>
            </a:r>
          </a:p>
          <a:p>
            <a:pPr>
              <a:lnSpc>
                <a:spcPct val="120000"/>
              </a:lnSpc>
            </a:pPr>
            <a:r>
              <a:rPr lang="tr-TR" dirty="0"/>
              <a:t>Özel bir işlem yapmak için kullanılırlar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BE5D6-919C-4F5A-8276-756716A99CA7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\ </a:t>
            </a:r>
            <a:r>
              <a:rPr lang="tr-TR" dirty="0" smtClean="0"/>
              <a:t>   (</a:t>
            </a:r>
            <a:r>
              <a:rPr lang="tr-TR" dirty="0"/>
              <a:t>Ters kesme - </a:t>
            </a:r>
            <a:r>
              <a:rPr lang="tr-TR" dirty="0" err="1"/>
              <a:t>Backslash</a:t>
            </a:r>
            <a:r>
              <a:rPr lang="tr-T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478112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tr-TR" dirty="0"/>
              <a:t>Tırnak </a:t>
            </a:r>
            <a:r>
              <a:rPr lang="tr-TR" dirty="0" smtClean="0"/>
              <a:t>işareti içerisinde </a:t>
            </a:r>
            <a:r>
              <a:rPr lang="tr-TR" dirty="0"/>
              <a:t>kullanıldığında kendisini izleyen karakteri normal karaktere dönüştürür.</a:t>
            </a:r>
          </a:p>
          <a:p>
            <a:pPr>
              <a:lnSpc>
                <a:spcPct val="120000"/>
              </a:lnSpc>
            </a:pPr>
            <a:r>
              <a:rPr lang="tr-TR" dirty="0"/>
              <a:t>Örnek:</a:t>
            </a:r>
          </a:p>
          <a:p>
            <a:pPr>
              <a:lnSpc>
                <a:spcPct val="120000"/>
              </a:lnSpc>
              <a:buNone/>
            </a:pPr>
            <a:r>
              <a:rPr lang="tr-TR" sz="2400" dirty="0"/>
              <a:t>&gt;&gt;&gt; </a:t>
            </a:r>
            <a:r>
              <a:rPr lang="tr-TR" sz="24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(</a:t>
            </a:r>
            <a:r>
              <a:rPr lang="tr-TR" sz="2400" dirty="0" smtClean="0">
                <a:solidFill>
                  <a:srgbClr val="00B050"/>
                </a:solidFill>
              </a:rPr>
              <a:t>"Erkay bize </a:t>
            </a:r>
            <a:r>
              <a:rPr lang="tr-TR" sz="2400" dirty="0">
                <a:solidFill>
                  <a:srgbClr val="00B050"/>
                </a:solidFill>
              </a:rPr>
              <a:t>"Sabanci Universitesi'ne hos geldiniz" </a:t>
            </a:r>
            <a:r>
              <a:rPr lang="tr-TR" sz="2400" dirty="0" smtClean="0">
                <a:solidFill>
                  <a:srgbClr val="00B050"/>
                </a:solidFill>
              </a:rPr>
              <a:t>dedi"</a:t>
            </a:r>
            <a:r>
              <a:rPr lang="tr-TR" sz="2400" dirty="0" smtClean="0"/>
              <a:t>)</a:t>
            </a:r>
            <a:endParaRPr lang="tr-TR" sz="2400" dirty="0"/>
          </a:p>
          <a:p>
            <a:pPr>
              <a:lnSpc>
                <a:spcPct val="120000"/>
              </a:lnSpc>
              <a:buNone/>
            </a:pPr>
            <a:r>
              <a:rPr lang="tr-TR" sz="2400" dirty="0">
                <a:solidFill>
                  <a:srgbClr val="FF0000"/>
                </a:solidFill>
              </a:rPr>
              <a:t>SyntaxError: invalid syntax</a:t>
            </a:r>
          </a:p>
          <a:p>
            <a:pPr>
              <a:lnSpc>
                <a:spcPct val="120000"/>
              </a:lnSpc>
              <a:buNone/>
            </a:pPr>
            <a:r>
              <a:rPr lang="tr-TR" sz="2400" dirty="0"/>
              <a:t>&gt;&gt;&gt; </a:t>
            </a:r>
            <a:r>
              <a:rPr lang="it-IT" sz="24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00B050"/>
                </a:solidFill>
              </a:rPr>
              <a:t>"Erkay </a:t>
            </a:r>
            <a:r>
              <a:rPr lang="it-IT" sz="2400" dirty="0" smtClean="0">
                <a:solidFill>
                  <a:srgbClr val="00B050"/>
                </a:solidFill>
              </a:rPr>
              <a:t>bize </a:t>
            </a:r>
            <a:r>
              <a:rPr lang="tr-TR" sz="2400" dirty="0">
                <a:solidFill>
                  <a:srgbClr val="00B050"/>
                </a:solidFill>
              </a:rPr>
              <a:t>\"</a:t>
            </a:r>
            <a:r>
              <a:rPr lang="it-IT" sz="2400" dirty="0">
                <a:solidFill>
                  <a:srgbClr val="00B050"/>
                </a:solidFill>
              </a:rPr>
              <a:t>Sabanci Universitesi'ne hos geldiniz</a:t>
            </a:r>
            <a:r>
              <a:rPr lang="tr-TR" sz="2400" dirty="0">
                <a:solidFill>
                  <a:srgbClr val="00B050"/>
                </a:solidFill>
              </a:rPr>
              <a:t>\"</a:t>
            </a:r>
            <a:r>
              <a:rPr lang="it-IT" sz="2400" dirty="0">
                <a:solidFill>
                  <a:srgbClr val="00B050"/>
                </a:solidFill>
              </a:rPr>
              <a:t> </a:t>
            </a:r>
            <a:r>
              <a:rPr lang="it-IT" sz="2400" dirty="0" smtClean="0">
                <a:solidFill>
                  <a:srgbClr val="00B050"/>
                </a:solidFill>
              </a:rPr>
              <a:t>dedi</a:t>
            </a:r>
            <a:r>
              <a:rPr lang="tr-TR" sz="2400" dirty="0" smtClean="0">
                <a:solidFill>
                  <a:srgbClr val="00B050"/>
                </a:solidFill>
              </a:rPr>
              <a:t>"</a:t>
            </a:r>
            <a:r>
              <a:rPr lang="tr-TR" sz="2400" dirty="0" smtClean="0"/>
              <a:t>)</a:t>
            </a:r>
            <a:endParaRPr lang="tr-TR" sz="2400" dirty="0"/>
          </a:p>
          <a:p>
            <a:pPr>
              <a:lnSpc>
                <a:spcPct val="120000"/>
              </a:lnSpc>
              <a:buNone/>
            </a:pPr>
            <a:r>
              <a:rPr lang="tr-TR" sz="2400" dirty="0" smtClean="0">
                <a:solidFill>
                  <a:srgbClr val="3146DF"/>
                </a:solidFill>
              </a:rPr>
              <a:t>Erkay bize </a:t>
            </a:r>
            <a:r>
              <a:rPr lang="it-IT" sz="2400" dirty="0">
                <a:solidFill>
                  <a:srgbClr val="3146DF"/>
                </a:solidFill>
              </a:rPr>
              <a:t>"</a:t>
            </a:r>
            <a:r>
              <a:rPr lang="tr-TR" sz="2400" dirty="0">
                <a:solidFill>
                  <a:srgbClr val="3146DF"/>
                </a:solidFill>
              </a:rPr>
              <a:t>Sabanci Universitesi'ne hos geldiniz</a:t>
            </a:r>
            <a:r>
              <a:rPr lang="it-IT" sz="2400" dirty="0">
                <a:solidFill>
                  <a:srgbClr val="3146DF"/>
                </a:solidFill>
              </a:rPr>
              <a:t>"</a:t>
            </a:r>
            <a:r>
              <a:rPr lang="tr-TR" sz="2400" dirty="0">
                <a:solidFill>
                  <a:srgbClr val="3146DF"/>
                </a:solidFill>
              </a:rPr>
              <a:t> dedi</a:t>
            </a:r>
          </a:p>
          <a:p>
            <a:pPr>
              <a:lnSpc>
                <a:spcPct val="120000"/>
              </a:lnSpc>
              <a:buNone/>
            </a:pPr>
            <a:r>
              <a:rPr lang="tr-TR" sz="2400" dirty="0"/>
              <a:t>&gt;&gt;&gt;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CF260-CBC9-41DB-B313-D206AAAEE00E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\\ </a:t>
            </a:r>
            <a:r>
              <a:rPr lang="tr-TR" dirty="0" smtClean="0"/>
              <a:t>   (</a:t>
            </a:r>
            <a:r>
              <a:rPr lang="tr-TR" dirty="0"/>
              <a:t>Çift Ters Kesme İşareti)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Doğal olarak: eğer ters kesme işaretini bastırmak istiyorsanız iki tane ters kesme işareti kullanmalısınız:</a:t>
            </a:r>
          </a:p>
          <a:p>
            <a:r>
              <a:rPr lang="tr-TR" dirty="0"/>
              <a:t>Örnek: </a:t>
            </a:r>
          </a:p>
          <a:p>
            <a:pPr>
              <a:buNone/>
            </a:pPr>
            <a:r>
              <a:rPr lang="tr-TR" dirty="0"/>
              <a:t>&gt;&gt;&gt;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00B050"/>
                </a:solidFill>
              </a:rPr>
              <a:t>"\"</a:t>
            </a:r>
            <a:r>
              <a:rPr lang="tr-TR" dirty="0" smtClean="0"/>
              <a:t>)</a:t>
            </a:r>
            <a:endParaRPr lang="tr-TR" dirty="0"/>
          </a:p>
          <a:p>
            <a:pPr>
              <a:buNone/>
            </a:pPr>
            <a:r>
              <a:rPr lang="tr-TR" dirty="0" err="1">
                <a:solidFill>
                  <a:srgbClr val="FF0000"/>
                </a:solidFill>
              </a:rPr>
              <a:t>SyntaxError</a:t>
            </a:r>
            <a:r>
              <a:rPr lang="tr-TR" dirty="0">
                <a:solidFill>
                  <a:srgbClr val="FF0000"/>
                </a:solidFill>
              </a:rPr>
              <a:t>: </a:t>
            </a:r>
            <a:r>
              <a:rPr lang="tr-TR" dirty="0" err="1">
                <a:solidFill>
                  <a:srgbClr val="FF0000"/>
                </a:solidFill>
              </a:rPr>
              <a:t>EOL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while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scanning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string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literal</a:t>
            </a:r>
            <a:endParaRPr lang="tr-TR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/>
              <a:t>&gt;&gt;&gt;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00B050"/>
                </a:solidFill>
              </a:rPr>
              <a:t>"\\"</a:t>
            </a:r>
            <a:r>
              <a:rPr lang="tr-TR" dirty="0" smtClean="0"/>
              <a:t>)</a:t>
            </a:r>
            <a:endParaRPr lang="tr-T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rgbClr val="3146DF"/>
                </a:solidFill>
              </a:rPr>
              <a:t>\</a:t>
            </a:r>
            <a:endParaRPr lang="tr-TR" dirty="0">
              <a:solidFill>
                <a:srgbClr val="3146DF"/>
              </a:solidFill>
            </a:endParaRPr>
          </a:p>
          <a:p>
            <a:pPr>
              <a:buNone/>
            </a:pPr>
            <a:r>
              <a:rPr lang="tr-TR" dirty="0"/>
              <a:t>&gt;&gt;&gt;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(</a:t>
            </a:r>
            <a:r>
              <a:rPr lang="tr-TR" dirty="0" smtClean="0">
                <a:solidFill>
                  <a:srgbClr val="00B050"/>
                </a:solidFill>
              </a:rPr>
              <a:t>"\</a:t>
            </a:r>
            <a:r>
              <a:rPr lang="tr-TR" dirty="0">
                <a:solidFill>
                  <a:srgbClr val="00B050"/>
                </a:solidFill>
              </a:rPr>
              <a:t>naber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 smtClean="0"/>
              <a:t>)</a:t>
            </a:r>
            <a:endParaRPr lang="tr-TR" dirty="0">
              <a:solidFill>
                <a:srgbClr val="00B050"/>
              </a:solidFill>
            </a:endParaRP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err="1">
                <a:solidFill>
                  <a:srgbClr val="3146DF"/>
                </a:solidFill>
              </a:rPr>
              <a:t>aber</a:t>
            </a:r>
            <a:endParaRPr lang="tr-TR" dirty="0">
              <a:solidFill>
                <a:srgbClr val="3146DF"/>
              </a:solidFill>
            </a:endParaRPr>
          </a:p>
          <a:p>
            <a:pPr>
              <a:buNone/>
            </a:pPr>
            <a:r>
              <a:rPr lang="tr-TR" dirty="0"/>
              <a:t>&gt;&gt;&gt;</a:t>
            </a:r>
          </a:p>
        </p:txBody>
      </p:sp>
      <p:pic>
        <p:nvPicPr>
          <p:cNvPr id="4" name="Picture 3" descr="C:\Users\SUUSER\AppData\Local\Microsoft\Windows\Temporary Internet Files\Content.IE5\5A0728JF\MC90015081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4869160"/>
            <a:ext cx="1823314" cy="1649578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grayscl/>
            <a:lum bright="-55000"/>
          </a:blip>
          <a:srcRect/>
          <a:stretch>
            <a:fillRect/>
          </a:stretch>
        </p:blipFill>
        <p:spPr bwMode="auto">
          <a:xfrm>
            <a:off x="5796136" y="4365104"/>
            <a:ext cx="149542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1DB82-5B77-4E33-A8A4-71B8AC751E00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\n </a:t>
            </a:r>
            <a:r>
              <a:rPr lang="tr-TR" dirty="0" smtClean="0"/>
              <a:t>   Yeni </a:t>
            </a:r>
            <a:r>
              <a:rPr lang="tr-TR" dirty="0"/>
              <a:t>Satır (New </a:t>
            </a:r>
            <a:r>
              <a:rPr lang="tr-TR" dirty="0" err="1"/>
              <a:t>Line</a:t>
            </a:r>
            <a:r>
              <a:rPr lang="tr-T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56792"/>
            <a:ext cx="8651304" cy="45259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tr-TR" dirty="0"/>
              <a:t>Bir sonraki satıra geçeriz</a:t>
            </a:r>
          </a:p>
          <a:p>
            <a:pPr>
              <a:lnSpc>
                <a:spcPct val="120000"/>
              </a:lnSpc>
            </a:pPr>
            <a:r>
              <a:rPr lang="tr-TR" dirty="0"/>
              <a:t>Örnek:</a:t>
            </a:r>
          </a:p>
          <a:p>
            <a:pPr>
              <a:lnSpc>
                <a:spcPct val="120000"/>
              </a:lnSpc>
              <a:buNone/>
            </a:pPr>
            <a:r>
              <a:rPr lang="tr-TR" dirty="0"/>
              <a:t>&gt;&gt;&gt; </a:t>
            </a:r>
            <a:r>
              <a:rPr lang="tr-TR" dirty="0" smtClean="0">
                <a:solidFill>
                  <a:srgbClr val="FF0000"/>
                </a:solidFill>
              </a:rPr>
              <a:t>print</a:t>
            </a:r>
            <a:r>
              <a:rPr lang="tr-TR" dirty="0"/>
              <a:t>(</a:t>
            </a:r>
            <a:r>
              <a:rPr lang="tr-TR" dirty="0" smtClean="0">
                <a:solidFill>
                  <a:srgbClr val="00B050"/>
                </a:solidFill>
              </a:rPr>
              <a:t>"Sabanci </a:t>
            </a:r>
            <a:r>
              <a:rPr lang="tr-TR" dirty="0">
                <a:solidFill>
                  <a:srgbClr val="00B050"/>
                </a:solidFill>
              </a:rPr>
              <a:t>Universitesi'ne \n Hos Geldiniz \n:) </a:t>
            </a:r>
            <a:r>
              <a:rPr lang="tr-TR" dirty="0" smtClean="0">
                <a:solidFill>
                  <a:srgbClr val="00B050"/>
                </a:solidFill>
              </a:rPr>
              <a:t>:)"</a:t>
            </a:r>
            <a:r>
              <a:rPr lang="tr-TR" dirty="0" smtClean="0"/>
              <a:t>)</a:t>
            </a:r>
            <a:endParaRPr lang="tr-TR" dirty="0"/>
          </a:p>
          <a:p>
            <a:pPr>
              <a:lnSpc>
                <a:spcPct val="120000"/>
              </a:lnSpc>
              <a:buNone/>
            </a:pPr>
            <a:r>
              <a:rPr lang="tr-TR" dirty="0">
                <a:solidFill>
                  <a:srgbClr val="3146DF"/>
                </a:solidFill>
              </a:rPr>
              <a:t>Sabanci </a:t>
            </a:r>
            <a:r>
              <a:rPr lang="tr-TR" dirty="0" err="1">
                <a:solidFill>
                  <a:srgbClr val="3146DF"/>
                </a:solidFill>
              </a:rPr>
              <a:t>Universitesi'ne</a:t>
            </a:r>
            <a:r>
              <a:rPr lang="tr-TR" dirty="0">
                <a:solidFill>
                  <a:srgbClr val="3146DF"/>
                </a:solidFill>
              </a:rPr>
              <a:t> </a:t>
            </a:r>
          </a:p>
          <a:p>
            <a:pPr>
              <a:lnSpc>
                <a:spcPct val="120000"/>
              </a:lnSpc>
              <a:buNone/>
            </a:pPr>
            <a:r>
              <a:rPr lang="tr-TR" dirty="0">
                <a:solidFill>
                  <a:srgbClr val="3146DF"/>
                </a:solidFill>
              </a:rPr>
              <a:t> </a:t>
            </a:r>
            <a:r>
              <a:rPr lang="tr-TR" dirty="0" err="1">
                <a:solidFill>
                  <a:srgbClr val="3146DF"/>
                </a:solidFill>
              </a:rPr>
              <a:t>Hos</a:t>
            </a:r>
            <a:r>
              <a:rPr lang="tr-TR" dirty="0">
                <a:solidFill>
                  <a:srgbClr val="3146DF"/>
                </a:solidFill>
              </a:rPr>
              <a:t> Geldiniz </a:t>
            </a:r>
          </a:p>
          <a:p>
            <a:pPr>
              <a:lnSpc>
                <a:spcPct val="120000"/>
              </a:lnSpc>
              <a:buNone/>
            </a:pPr>
            <a:r>
              <a:rPr lang="tr-TR" dirty="0">
                <a:solidFill>
                  <a:srgbClr val="3146DF"/>
                </a:solidFill>
              </a:rPr>
              <a:t>:) :)</a:t>
            </a:r>
          </a:p>
          <a:p>
            <a:pPr>
              <a:lnSpc>
                <a:spcPct val="120000"/>
              </a:lnSpc>
              <a:buNone/>
            </a:pPr>
            <a:r>
              <a:rPr lang="tr-TR" dirty="0"/>
              <a:t>&gt;&gt;&gt;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47741-3559-4012-9FF4-76BFD1BDBAF3}" type="datetime1">
              <a:rPr lang="tr-TR" smtClean="0"/>
              <a:pPr/>
              <a:t>30.07.2019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2258</TotalTime>
  <Words>1616</Words>
  <Application>Microsoft Office PowerPoint</Application>
  <PresentationFormat>Ekran Gösterisi (4:3)</PresentationFormat>
  <Paragraphs>401</Paragraphs>
  <Slides>36</Slides>
  <Notes>2</Notes>
  <HiddenSlides>1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36</vt:i4>
      </vt:variant>
    </vt:vector>
  </HeadingPairs>
  <TitlesOfParts>
    <vt:vector size="40" baseType="lpstr">
      <vt:lpstr>Arial</vt:lpstr>
      <vt:lpstr>Calibri</vt:lpstr>
      <vt:lpstr>Symbol</vt:lpstr>
      <vt:lpstr>Ofis Teması</vt:lpstr>
      <vt:lpstr>Bilgisayar Programlamasına ve Veri Analizine Giriş</vt:lpstr>
      <vt:lpstr>Ders 3 için Planımız </vt:lpstr>
      <vt:lpstr>print Fonksiyonu</vt:lpstr>
      <vt:lpstr>Alıntı İçinde Alıntı</vt:lpstr>
      <vt:lpstr>Çok Satır</vt:lpstr>
      <vt:lpstr>Kaçış Karakter Dizileri</vt:lpstr>
      <vt:lpstr>\    (Ters kesme - Backslash)</vt:lpstr>
      <vt:lpstr>\\    (Çift Ters Kesme İşareti)</vt:lpstr>
      <vt:lpstr>\n    Yeni Satır (New Line)</vt:lpstr>
      <vt:lpstr>\t     Tab </vt:lpstr>
      <vt:lpstr>\a Ses Çıkartma</vt:lpstr>
      <vt:lpstr>Değişkenler (Variables)</vt:lpstr>
      <vt:lpstr>Değişkenler</vt:lpstr>
      <vt:lpstr>Değişkenler</vt:lpstr>
      <vt:lpstr>Değer/Değişken Tipleri</vt:lpstr>
      <vt:lpstr>Lütfen Dikkat</vt:lpstr>
      <vt:lpstr>Değişkenleri Silebilirsiniz</vt:lpstr>
      <vt:lpstr>Yararlı Bir Şeyler Yapalım</vt:lpstr>
      <vt:lpstr>Aynı Örnek, Küçük Bir Fark</vt:lpstr>
      <vt:lpstr>Programı Yazmak ve Saklamak</vt:lpstr>
      <vt:lpstr>Programı Yazmak</vt:lpstr>
      <vt:lpstr>Programı Saklamak</vt:lpstr>
      <vt:lpstr>Programa İsim Vermek</vt:lpstr>
      <vt:lpstr>Programı Çalıştırmak</vt:lpstr>
      <vt:lpstr>Sonuç</vt:lpstr>
      <vt:lpstr>Programı çift tıklayarak çalıştırmak</vt:lpstr>
      <vt:lpstr>Çift Tıklayarak Çalıştırmak</vt:lpstr>
      <vt:lpstr>Sonuç</vt:lpstr>
      <vt:lpstr>Çalışma</vt:lpstr>
      <vt:lpstr>Çalışma</vt:lpstr>
      <vt:lpstr>Çalışma - Çözüm</vt:lpstr>
      <vt:lpstr>Bayağı Öğrendik</vt:lpstr>
      <vt:lpstr>Ödev – Ön hazırlık</vt:lpstr>
      <vt:lpstr>Ödev</vt:lpstr>
      <vt:lpstr>Ödev</vt:lpstr>
      <vt:lpstr>Daha iyi bir bir şey yapalım.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Bilgisayar Programlamasına ve Veri Analizine Giriş</dc:title>
  <dc:creator>Erkay Savaş</dc:creator>
  <cp:lastModifiedBy>erkays</cp:lastModifiedBy>
  <cp:revision>207</cp:revision>
  <dcterms:created xsi:type="dcterms:W3CDTF">2015-06-17T11:57:35Z</dcterms:created>
  <dcterms:modified xsi:type="dcterms:W3CDTF">2019-07-30T06:38:21Z</dcterms:modified>
</cp:coreProperties>
</file>