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309" r:id="rId11"/>
    <p:sldId id="310" r:id="rId12"/>
    <p:sldId id="311" r:id="rId13"/>
    <p:sldId id="279" r:id="rId14"/>
    <p:sldId id="264" r:id="rId15"/>
    <p:sldId id="265" r:id="rId16"/>
    <p:sldId id="280" r:id="rId17"/>
    <p:sldId id="281" r:id="rId18"/>
    <p:sldId id="285" r:id="rId19"/>
    <p:sldId id="286" r:id="rId20"/>
    <p:sldId id="287" r:id="rId21"/>
    <p:sldId id="267" r:id="rId22"/>
    <p:sldId id="269" r:id="rId23"/>
    <p:sldId id="291" r:id="rId24"/>
    <p:sldId id="292" r:id="rId25"/>
    <p:sldId id="271" r:id="rId26"/>
    <p:sldId id="270" r:id="rId27"/>
    <p:sldId id="293" r:id="rId28"/>
    <p:sldId id="294" r:id="rId29"/>
    <p:sldId id="289" r:id="rId30"/>
    <p:sldId id="298" r:id="rId31"/>
    <p:sldId id="299" r:id="rId32"/>
    <p:sldId id="300" r:id="rId33"/>
    <p:sldId id="301" r:id="rId34"/>
    <p:sldId id="302" r:id="rId35"/>
    <p:sldId id="304" r:id="rId36"/>
    <p:sldId id="321" r:id="rId37"/>
    <p:sldId id="303" r:id="rId38"/>
    <p:sldId id="290" r:id="rId39"/>
    <p:sldId id="295" r:id="rId40"/>
    <p:sldId id="296" r:id="rId41"/>
    <p:sldId id="314" r:id="rId42"/>
    <p:sldId id="315" r:id="rId43"/>
    <p:sldId id="316" r:id="rId44"/>
    <p:sldId id="317" r:id="rId45"/>
    <p:sldId id="318" r:id="rId46"/>
    <p:sldId id="272" r:id="rId47"/>
    <p:sldId id="273" r:id="rId48"/>
    <p:sldId id="274" r:id="rId49"/>
    <p:sldId id="288" r:id="rId50"/>
    <p:sldId id="297" r:id="rId51"/>
    <p:sldId id="275" r:id="rId52"/>
    <p:sldId id="276" r:id="rId53"/>
    <p:sldId id="277" r:id="rId54"/>
    <p:sldId id="322" r:id="rId55"/>
    <p:sldId id="323" r:id="rId56"/>
    <p:sldId id="319" r:id="rId57"/>
    <p:sldId id="320" r:id="rId5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nü Yenigün" initials="HY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9123F-3A88-480B-9FA0-2D6E66A21F07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F33B4-9848-4A1F-B93D-310864D4EBD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854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F33B4-9848-4A1F-B93D-310864D4EBDE}" type="slidenum">
              <a:rPr lang="tr-TR" smtClean="0"/>
              <a:pPr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86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B5C7-7E63-4878-944A-793D6C1A456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BBED-FA4C-4133-938D-C7ED3179ED7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3FCC-EB97-41F2-8003-CFE93D0B8245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90F1-BE42-42A6-BC17-A4B5C0A56C26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3B63-304F-43DA-828E-845BEB6BAB6E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29F7-31CD-4BF8-8D86-1F248118150E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FBCF5-34C5-45E3-ABFB-9206E809D7CB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9F40-F7C9-4989-9C5D-E630F909EFAB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D818-1C8B-43AB-A24B-5AD5AC651B98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2EBE1-4076-48F1-87B1-C861D8E13EE9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B9101-DFD7-4597-83C1-AF51332A0B15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</a:t>
            </a:r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71092"/>
          </a:xfrm>
        </p:spPr>
        <p:txBody>
          <a:bodyPr>
            <a:normAutofit/>
          </a:bodyPr>
          <a:lstStyle/>
          <a:p>
            <a:r>
              <a:rPr lang="tr-TR" dirty="0"/>
              <a:t>Sabancı </a:t>
            </a:r>
            <a:r>
              <a:rPr lang="tr-TR" dirty="0" smtClean="0"/>
              <a:t>Üniversitesi</a:t>
            </a:r>
          </a:p>
          <a:p>
            <a:r>
              <a:rPr lang="tr-TR" smtClean="0"/>
              <a:t>2019</a:t>
            </a:r>
            <a:endParaRPr lang="tr-TR" dirty="0"/>
          </a:p>
          <a:p>
            <a:r>
              <a:rPr lang="tr-TR" dirty="0" smtClean="0"/>
              <a:t>4. ve 5. Ders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>
            <a:normAutofit/>
          </a:bodyPr>
          <a:lstStyle/>
          <a:p>
            <a:r>
              <a:rPr lang="tr-TR" dirty="0"/>
              <a:t>Bu şekilde zincirleme koşullar için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tr-TR" dirty="0"/>
              <a:t> ifadeleri</a:t>
            </a:r>
            <a:r>
              <a:rPr lang="en-US" dirty="0"/>
              <a:t>, </a:t>
            </a:r>
            <a:r>
              <a:rPr lang="en-US" dirty="0" err="1"/>
              <a:t>yazmasi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anlamasi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saglar</a:t>
            </a:r>
            <a:r>
              <a:rPr lang="en-US" dirty="0"/>
              <a:t>.</a:t>
            </a:r>
            <a:endParaRPr lang="tr-TR" dirty="0"/>
          </a:p>
          <a:p>
            <a:r>
              <a:rPr lang="tr-TR" dirty="0"/>
              <a:t>Örnek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06896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sayi = </a:t>
            </a:r>
            <a:r>
              <a:rPr lang="tr-TR" sz="2400" dirty="0" smtClean="0">
                <a:solidFill>
                  <a:srgbClr val="7030A0"/>
                </a:solidFill>
              </a:rPr>
              <a:t>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</a:t>
            </a:r>
            <a:r>
              <a:rPr lang="tr-TR" sz="2400" dirty="0" smtClean="0"/>
              <a:t>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sayi giriniz: "</a:t>
            </a:r>
            <a:r>
              <a:rPr lang="tr-TR" sz="2400" dirty="0"/>
              <a:t>))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10'dan kucuk ya da </a:t>
            </a:r>
            <a:r>
              <a:rPr lang="tr-TR" sz="2400" dirty="0" smtClean="0">
                <a:solidFill>
                  <a:srgbClr val="00B050"/>
                </a:solidFill>
              </a:rPr>
              <a:t>esittir"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10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20: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11 ile 20 </a:t>
            </a:r>
            <a:r>
              <a:rPr lang="tr-TR" sz="2400" dirty="0" smtClean="0">
                <a:solidFill>
                  <a:srgbClr val="00B050"/>
                </a:solidFill>
              </a:rPr>
              <a:t>arasindadir"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20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30: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21 ile 30 </a:t>
            </a:r>
            <a:r>
              <a:rPr lang="tr-TR" sz="2400" dirty="0" smtClean="0">
                <a:solidFill>
                  <a:srgbClr val="00B050"/>
                </a:solidFill>
              </a:rPr>
              <a:t>arasindadir"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30'dan bile </a:t>
            </a:r>
            <a:r>
              <a:rPr lang="tr-TR" sz="2400" dirty="0" smtClean="0">
                <a:solidFill>
                  <a:srgbClr val="00B050"/>
                </a:solidFill>
              </a:rPr>
              <a:t>buyuktur"</a:t>
            </a:r>
            <a:r>
              <a:rPr lang="tr-TR" sz="2400" dirty="0" smtClean="0"/>
              <a:t>)</a:t>
            </a:r>
            <a:endParaRPr lang="tr-TR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1367644" y="4221088"/>
            <a:ext cx="1116124" cy="36004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29246" y="4221088"/>
            <a:ext cx="1290726" cy="376013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3768" y="4237061"/>
            <a:ext cx="504056" cy="36004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0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tr-T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tr-TR" dirty="0"/>
              <a:t> ifadelerinde, önceki koşulların yanlış olmasından faydalanabiliriz:</a:t>
            </a:r>
          </a:p>
          <a:p>
            <a:r>
              <a:rPr lang="tr-TR" dirty="0"/>
              <a:t>Örnek 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06896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sayi = </a:t>
            </a:r>
            <a:r>
              <a:rPr lang="tr-TR" sz="2400" dirty="0" smtClean="0">
                <a:solidFill>
                  <a:srgbClr val="7030A0"/>
                </a:solidFill>
              </a:rPr>
              <a:t>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sayi giriniz: "</a:t>
            </a:r>
            <a:r>
              <a:rPr lang="tr-TR" sz="2400" dirty="0"/>
              <a:t>))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10'dan kucuk ya da </a:t>
            </a:r>
            <a:r>
              <a:rPr lang="tr-TR" sz="2400" dirty="0" smtClean="0">
                <a:solidFill>
                  <a:srgbClr val="00B050"/>
                </a:solidFill>
              </a:rPr>
              <a:t>esittir"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10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20: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11 ile 20 </a:t>
            </a:r>
            <a:r>
              <a:rPr lang="tr-TR" sz="2400" dirty="0" smtClean="0">
                <a:solidFill>
                  <a:srgbClr val="00B050"/>
                </a:solidFill>
              </a:rPr>
              <a:t>arasindadir"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&gt; 20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30: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21 ile 30 </a:t>
            </a:r>
            <a:r>
              <a:rPr lang="tr-TR" sz="2400" dirty="0" smtClean="0">
                <a:solidFill>
                  <a:srgbClr val="00B050"/>
                </a:solidFill>
              </a:rPr>
              <a:t>arasindadir"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30'dan bile </a:t>
            </a:r>
            <a:r>
              <a:rPr lang="tr-TR" sz="2400" dirty="0" smtClean="0">
                <a:solidFill>
                  <a:srgbClr val="00B050"/>
                </a:solidFill>
              </a:rPr>
              <a:t>buyuktur"</a:t>
            </a:r>
            <a:r>
              <a:rPr lang="tr-TR" sz="2400" dirty="0" smtClean="0"/>
              <a:t>)</a:t>
            </a:r>
            <a:endParaRPr lang="tr-TR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362211" y="4220049"/>
            <a:ext cx="11161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62211" y="4937728"/>
            <a:ext cx="111612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52342" y="4257092"/>
            <a:ext cx="1635481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56651" y="4210757"/>
            <a:ext cx="2479845" cy="738664"/>
          </a:xfrm>
          <a:prstGeom prst="rect">
            <a:avLst/>
          </a:prstGeom>
          <a:solidFill>
            <a:srgbClr val="FF0000"/>
          </a:solidFill>
        </p:spPr>
        <p:txBody>
          <a:bodyPr wrap="none" rtlCol="0" anchor="ctr" anchorCtr="1">
            <a:spAutoFit/>
          </a:bodyPr>
          <a:lstStyle/>
          <a:p>
            <a:pPr algn="ctr"/>
            <a:r>
              <a:rPr lang="tr-TR" sz="1400" dirty="0">
                <a:solidFill>
                  <a:schemeClr val="bg1"/>
                </a:solidFill>
              </a:rPr>
              <a:t>Eğer program buraya geliyorsa,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sayımızın 10’dan büyük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olduğunu zaten biliyoruz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478335" y="4257092"/>
            <a:ext cx="4074865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5252638"/>
            <a:ext cx="2479845" cy="738664"/>
          </a:xfrm>
          <a:prstGeom prst="rect">
            <a:avLst/>
          </a:prstGeom>
          <a:solidFill>
            <a:srgbClr val="FF0000"/>
          </a:solidFill>
        </p:spPr>
        <p:txBody>
          <a:bodyPr wrap="none" rtlCol="0" anchor="ctr" anchorCtr="1">
            <a:spAutoFit/>
          </a:bodyPr>
          <a:lstStyle/>
          <a:p>
            <a:pPr algn="ctr"/>
            <a:r>
              <a:rPr lang="tr-TR" sz="1400" dirty="0">
                <a:solidFill>
                  <a:schemeClr val="bg1"/>
                </a:solidFill>
              </a:rPr>
              <a:t>Eğer program buraya geliyorsa,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sayımızın 20’den büyük </a:t>
            </a:r>
          </a:p>
          <a:p>
            <a:pPr algn="ctr"/>
            <a:r>
              <a:rPr lang="tr-TR" sz="1400" dirty="0">
                <a:solidFill>
                  <a:schemeClr val="bg1"/>
                </a:solidFill>
              </a:rPr>
              <a:t>olduğunu zaten biliyoruz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474884" y="5298973"/>
            <a:ext cx="4074865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31640" y="4977172"/>
            <a:ext cx="1635481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2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3" grpId="0" animBg="1"/>
      <p:bldP spid="13" grpId="1" animBg="1"/>
      <p:bldP spid="16" grpId="0" animBg="1"/>
      <p:bldP spid="16" grpId="1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tr-T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tr-TR" dirty="0"/>
              <a:t> ifadelerinde, önceki koşulların yanlış olmasından faydalanabiliriz:</a:t>
            </a:r>
          </a:p>
          <a:p>
            <a:r>
              <a:rPr lang="tr-TR" dirty="0"/>
              <a:t>Örneğimizin sadeleştirilmiş hali: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068961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sayi = </a:t>
            </a:r>
            <a:r>
              <a:rPr lang="tr-TR" sz="2400" dirty="0" smtClean="0">
                <a:solidFill>
                  <a:srgbClr val="7030A0"/>
                </a:solidFill>
              </a:rPr>
              <a:t>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sayi giriniz: "</a:t>
            </a:r>
            <a:r>
              <a:rPr lang="tr-TR" sz="2400" dirty="0"/>
              <a:t>))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10'dan kucuk ya da esittir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 smtClean="0"/>
              <a:t>)</a:t>
            </a:r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20: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11 ile 20 arasindadir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 smtClean="0"/>
              <a:t>)</a:t>
            </a:r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 &lt;= 30: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21 ile 30 </a:t>
            </a:r>
            <a:r>
              <a:rPr lang="tr-TR" sz="2400" dirty="0" smtClean="0">
                <a:solidFill>
                  <a:srgbClr val="00B050"/>
                </a:solidFill>
              </a:rPr>
              <a:t>arasindadir"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Girdiginiz sayi 30'dan bile </a:t>
            </a:r>
            <a:r>
              <a:rPr lang="tr-TR" sz="2400" dirty="0" smtClean="0">
                <a:solidFill>
                  <a:srgbClr val="00B050"/>
                </a:solidFill>
              </a:rPr>
              <a:t>buyuktur"</a:t>
            </a:r>
            <a:r>
              <a:rPr lang="tr-TR" sz="2400" dirty="0" smtClean="0"/>
              <a:t>)</a:t>
            </a:r>
            <a:endParaRPr lang="tr-TR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06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98984"/>
          </a:xfrm>
        </p:spPr>
        <p:txBody>
          <a:bodyPr/>
          <a:lstStyle/>
          <a:p>
            <a:r>
              <a:rPr lang="tr-TR" dirty="0"/>
              <a:t>Küçük Bir </a:t>
            </a:r>
            <a:r>
              <a:rPr lang="tr-TR" dirty="0" smtClean="0"/>
              <a:t>Sınıf içi Ödev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2463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Program kullanıcıdan(öğrenciden) 100 üzerinden aldığı notu girmesini istesin.</a:t>
            </a:r>
          </a:p>
          <a:p>
            <a:pPr>
              <a:lnSpc>
                <a:spcPct val="120000"/>
              </a:lnSpc>
            </a:pPr>
            <a:r>
              <a:rPr lang="tr-TR" dirty="0"/>
              <a:t>Program 100 üzerinden girilen notu harf notuna çevirsin.</a:t>
            </a:r>
          </a:p>
          <a:p>
            <a:pPr>
              <a:lnSpc>
                <a:spcPct val="120000"/>
              </a:lnSpc>
            </a:pPr>
            <a:r>
              <a:rPr lang="tr-TR" dirty="0"/>
              <a:t>Dönüşüm kuralları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Not &gt;= 95 </a:t>
            </a:r>
            <a:r>
              <a:rPr lang="tr-TR" dirty="0">
                <a:sym typeface="Wingdings" pitchFamily="2" charset="2"/>
              </a:rPr>
              <a:t> A+, </a:t>
            </a:r>
            <a:r>
              <a:rPr lang="tr-TR" dirty="0"/>
              <a:t>Not &gt;= 90 </a:t>
            </a:r>
            <a:r>
              <a:rPr lang="tr-TR" dirty="0">
                <a:sym typeface="Wingdings" pitchFamily="2" charset="2"/>
              </a:rPr>
              <a:t> A, </a:t>
            </a:r>
            <a:r>
              <a:rPr lang="tr-TR" dirty="0"/>
              <a:t>Not &gt;= 80 </a:t>
            </a:r>
            <a:r>
              <a:rPr lang="tr-TR" dirty="0">
                <a:sym typeface="Wingdings" pitchFamily="2" charset="2"/>
              </a:rPr>
              <a:t> B, </a:t>
            </a:r>
            <a:br>
              <a:rPr lang="tr-TR" dirty="0">
                <a:sym typeface="Wingdings" pitchFamily="2" charset="2"/>
              </a:rPr>
            </a:br>
            <a:r>
              <a:rPr lang="tr-TR" dirty="0"/>
              <a:t>Not &gt;= 70 </a:t>
            </a:r>
            <a:r>
              <a:rPr lang="tr-TR" dirty="0">
                <a:sym typeface="Wingdings" pitchFamily="2" charset="2"/>
              </a:rPr>
              <a:t> C, </a:t>
            </a:r>
            <a:r>
              <a:rPr lang="tr-TR" dirty="0"/>
              <a:t>Not &gt;= 60 </a:t>
            </a:r>
            <a:r>
              <a:rPr lang="tr-TR" dirty="0">
                <a:sym typeface="Wingdings" pitchFamily="2" charset="2"/>
              </a:rPr>
              <a:t> D, </a:t>
            </a:r>
            <a:r>
              <a:rPr lang="tr-TR" dirty="0"/>
              <a:t>Not &lt; 60 </a:t>
            </a:r>
            <a:r>
              <a:rPr lang="tr-TR" dirty="0">
                <a:sym typeface="Wingdings" pitchFamily="2" charset="2"/>
              </a:rPr>
              <a:t> F. </a:t>
            </a:r>
          </a:p>
          <a:p>
            <a:pPr>
              <a:lnSpc>
                <a:spcPct val="120000"/>
              </a:lnSpc>
            </a:pPr>
            <a:r>
              <a:rPr lang="tr-TR" dirty="0">
                <a:sym typeface="Wingdings" pitchFamily="2" charset="2"/>
              </a:rPr>
              <a:t>Ders geçme kuralı</a:t>
            </a:r>
          </a:p>
          <a:p>
            <a:pPr lvl="1">
              <a:lnSpc>
                <a:spcPct val="120000"/>
              </a:lnSpc>
            </a:pPr>
            <a:r>
              <a:rPr lang="tr-TR" dirty="0">
                <a:sym typeface="Wingdings" pitchFamily="2" charset="2"/>
              </a:rPr>
              <a:t>F alan öğrenci dersten kalır, diğerleri geçer</a:t>
            </a:r>
          </a:p>
          <a:p>
            <a:pPr>
              <a:lnSpc>
                <a:spcPct val="120000"/>
              </a:lnSpc>
            </a:pPr>
            <a:r>
              <a:rPr lang="tr-TR" dirty="0">
                <a:sym typeface="Wingdings" pitchFamily="2" charset="2"/>
              </a:rPr>
              <a:t>Program öğrencinin harf notunu ekrana bastırsın ve geçip geçmediğini bildirsin.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-elif-else</a:t>
            </a:r>
            <a:r>
              <a:rPr lang="tr-TR" dirty="0"/>
              <a:t> Koşullu İfadeleri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417638"/>
            <a:ext cx="7848872" cy="51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Not = </a:t>
            </a:r>
            <a:r>
              <a:rPr lang="tr-TR" sz="2400" dirty="0" smtClean="0">
                <a:solidFill>
                  <a:srgbClr val="7030A0"/>
                </a:solidFill>
              </a:rPr>
              <a:t>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"100 uzerinden notunuzu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Not &gt;= 95:</a:t>
            </a:r>
          </a:p>
          <a:p>
            <a:pPr>
              <a:buNone/>
            </a:pPr>
            <a:r>
              <a:rPr lang="tr-TR" sz="2400" dirty="0"/>
              <a:t>    harf_notu = 'A+'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90:</a:t>
            </a:r>
          </a:p>
          <a:p>
            <a:pPr>
              <a:buNone/>
            </a:pPr>
            <a:r>
              <a:rPr lang="tr-TR" sz="2400" dirty="0"/>
              <a:t>    harf_notu = 'A'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80:</a:t>
            </a:r>
          </a:p>
          <a:p>
            <a:pPr>
              <a:buNone/>
            </a:pPr>
            <a:r>
              <a:rPr lang="tr-TR" sz="2400" dirty="0"/>
              <a:t>    harf_notu = 'B'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/>
              <a:t> Not &gt;= 70:</a:t>
            </a:r>
          </a:p>
          <a:p>
            <a:pPr>
              <a:buNone/>
            </a:pPr>
            <a:r>
              <a:rPr lang="tr-TR" sz="2400" dirty="0"/>
              <a:t>    harf_notu = 'C</a:t>
            </a:r>
            <a:r>
              <a:rPr lang="tr-TR" sz="2400" dirty="0" smtClean="0"/>
              <a:t>'</a:t>
            </a:r>
            <a:endParaRPr lang="tr-TR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139952" y="2312876"/>
            <a:ext cx="48963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400" dirty="0" smtClean="0"/>
              <a:t> </a:t>
            </a:r>
            <a:r>
              <a:rPr lang="tr-TR" sz="2400" dirty="0"/>
              <a:t>Not &gt;= 60:</a:t>
            </a:r>
          </a:p>
          <a:p>
            <a:pPr>
              <a:buNone/>
            </a:pPr>
            <a:r>
              <a:rPr lang="tr-TR" sz="2400" dirty="0"/>
              <a:t>    harf_notu = 'D'</a:t>
            </a: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400" dirty="0"/>
              <a:t>:</a:t>
            </a:r>
          </a:p>
          <a:p>
            <a:pPr>
              <a:buNone/>
            </a:pPr>
            <a:r>
              <a:rPr lang="tr-TR" sz="2400" dirty="0"/>
              <a:t>    harf_notu = 'F'</a:t>
            </a:r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/>
              <a:t>harf_notu == 'F':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Harf Notunuz</a:t>
            </a:r>
            <a:r>
              <a:rPr lang="tr-TR" sz="2400" dirty="0" smtClean="0">
                <a:solidFill>
                  <a:srgbClr val="00B050"/>
                </a:solidFill>
              </a:rPr>
              <a:t>:", </a:t>
            </a:r>
            <a:r>
              <a:rPr lang="tr-TR" sz="2400" dirty="0" smtClean="0"/>
              <a:t>harf_notu)</a:t>
            </a:r>
            <a:endParaRPr lang="tr-TR" sz="2400" dirty="0"/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Uzgunum Kaldiniz</a:t>
            </a:r>
            <a:r>
              <a:rPr lang="tr-TR" sz="2400" dirty="0" smtClean="0">
                <a:solidFill>
                  <a:srgbClr val="00B050"/>
                </a:solidFill>
              </a:rPr>
              <a:t>:(:("</a:t>
            </a:r>
            <a:r>
              <a:rPr lang="tr-TR" sz="2400" dirty="0" smtClean="0"/>
              <a:t> )</a:t>
            </a:r>
            <a:endParaRPr lang="tr-TR" sz="24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Harf Notunuz</a:t>
            </a:r>
            <a:r>
              <a:rPr lang="tr-TR" sz="2400" dirty="0" smtClean="0">
                <a:solidFill>
                  <a:srgbClr val="00B050"/>
                </a:solidFill>
              </a:rPr>
              <a:t>:"</a:t>
            </a:r>
            <a:r>
              <a:rPr lang="tr-TR" sz="2400" dirty="0" smtClean="0"/>
              <a:t>, harf_notu)</a:t>
            </a:r>
            <a:endParaRPr lang="tr-TR" sz="2400" dirty="0"/>
          </a:p>
          <a:p>
            <a:pPr>
              <a:buNone/>
            </a:pPr>
            <a:r>
              <a:rPr lang="tr-TR" sz="2400" dirty="0"/>
              <a:t>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Tebrikler Gectiniz</a:t>
            </a:r>
            <a:r>
              <a:rPr lang="tr-TR" sz="2400" dirty="0" smtClean="0">
                <a:solidFill>
                  <a:srgbClr val="00B050"/>
                </a:solidFill>
              </a:rPr>
              <a:t>:):)"</a:t>
            </a:r>
            <a:r>
              <a:rPr lang="tr-TR" sz="2400" dirty="0" smtClean="0"/>
              <a:t>)</a:t>
            </a:r>
            <a:endParaRPr lang="tr-TR" sz="2400" dirty="0">
              <a:solidFill>
                <a:srgbClr val="00B05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271570" y="2122025"/>
            <a:ext cx="3822944" cy="3503973"/>
          </a:xfrm>
          <a:custGeom>
            <a:avLst/>
            <a:gdLst>
              <a:gd name="connsiteX0" fmla="*/ 128022 w 3822944"/>
              <a:gd name="connsiteY0" fmla="*/ 3467012 h 3503973"/>
              <a:gd name="connsiteX1" fmla="*/ 211997 w 3822944"/>
              <a:gd name="connsiteY1" fmla="*/ 3476342 h 3503973"/>
              <a:gd name="connsiteX2" fmla="*/ 2106112 w 3822944"/>
              <a:gd name="connsiteY2" fmla="*/ 3159102 h 3503973"/>
              <a:gd name="connsiteX3" fmla="*/ 2693940 w 3822944"/>
              <a:gd name="connsiteY3" fmla="*/ 201297 h 3503973"/>
              <a:gd name="connsiteX4" fmla="*/ 3822944 w 3822944"/>
              <a:gd name="connsiteY4" fmla="*/ 266612 h 3503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2944" h="3503973">
                <a:moveTo>
                  <a:pt x="128022" y="3467012"/>
                </a:moveTo>
                <a:cubicBezTo>
                  <a:pt x="5168" y="3497336"/>
                  <a:pt x="-117685" y="3527660"/>
                  <a:pt x="211997" y="3476342"/>
                </a:cubicBezTo>
                <a:cubicBezTo>
                  <a:pt x="541679" y="3425024"/>
                  <a:pt x="1692455" y="3704943"/>
                  <a:pt x="2106112" y="3159102"/>
                </a:cubicBezTo>
                <a:cubicBezTo>
                  <a:pt x="2519769" y="2613261"/>
                  <a:pt x="2407801" y="683378"/>
                  <a:pt x="2693940" y="201297"/>
                </a:cubicBezTo>
                <a:cubicBezTo>
                  <a:pt x="2980079" y="-280784"/>
                  <a:pt x="3634777" y="252616"/>
                  <a:pt x="3822944" y="266612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Unutmayın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756"/>
            <a:ext cx="8229600" cy="48934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tr-TR" dirty="0"/>
              <a:t>Sona </a:t>
            </a: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tr-TR" dirty="0"/>
              <a:t> ifadesi koyun!</a:t>
            </a:r>
          </a:p>
          <a:p>
            <a:pPr>
              <a:lnSpc>
                <a:spcPct val="110000"/>
              </a:lnSpc>
            </a:pPr>
            <a:r>
              <a:rPr lang="tr-TR" dirty="0"/>
              <a:t>Bu hiçbir koşulun gerçekleşmediği durumlarda işe yarayacaktır.</a:t>
            </a:r>
          </a:p>
          <a:p>
            <a:pPr>
              <a:lnSpc>
                <a:spcPct val="110000"/>
              </a:lnSpc>
            </a:pPr>
            <a:r>
              <a:rPr lang="tr-TR" dirty="0"/>
              <a:t>Aksi takdirde hata mesajı </a:t>
            </a:r>
            <a:r>
              <a:rPr lang="tr-TR" dirty="0" smtClean="0"/>
              <a:t>alabilirsiniz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Örneğin önceki örnekte ilk else kısmını kaldıralım</a:t>
            </a:r>
            <a:endParaRPr lang="tr-TR" dirty="0"/>
          </a:p>
          <a:p>
            <a:pPr lvl="1">
              <a:lnSpc>
                <a:spcPct val="110000"/>
              </a:lnSpc>
              <a:buNone/>
            </a:pPr>
            <a:r>
              <a:rPr lang="tr-TR" dirty="0" err="1">
                <a:solidFill>
                  <a:srgbClr val="FF0000"/>
                </a:solidFill>
              </a:rPr>
              <a:t>Traceback</a:t>
            </a:r>
            <a:r>
              <a:rPr lang="tr-TR" dirty="0">
                <a:solidFill>
                  <a:srgbClr val="FF0000"/>
                </a:solidFill>
              </a:rPr>
              <a:t> (</a:t>
            </a:r>
            <a:r>
              <a:rPr lang="tr-TR" dirty="0" err="1">
                <a:solidFill>
                  <a:srgbClr val="FF0000"/>
                </a:solidFill>
              </a:rPr>
              <a:t>most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recent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call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last</a:t>
            </a:r>
            <a:r>
              <a:rPr lang="tr-TR" dirty="0">
                <a:solidFill>
                  <a:srgbClr val="FF0000"/>
                </a:solidFill>
              </a:rPr>
              <a:t>):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>
                <a:solidFill>
                  <a:srgbClr val="FF0000"/>
                </a:solidFill>
              </a:rPr>
              <a:t>  File "D:\Users\suuser\Documents\albert\python lise dersi\</a:t>
            </a:r>
            <a:r>
              <a:rPr lang="tr-TR" dirty="0" err="1">
                <a:solidFill>
                  <a:srgbClr val="FF0000"/>
                </a:solidFill>
              </a:rPr>
              <a:t>LiselereProgramlama-shared</a:t>
            </a:r>
            <a:r>
              <a:rPr lang="tr-TR" dirty="0">
                <a:solidFill>
                  <a:srgbClr val="FF0000"/>
                </a:solidFill>
              </a:rPr>
              <a:t>\Modul3\harfnotu.py", </a:t>
            </a:r>
            <a:r>
              <a:rPr lang="tr-TR" dirty="0" err="1">
                <a:solidFill>
                  <a:srgbClr val="FF0000"/>
                </a:solidFill>
              </a:rPr>
              <a:t>line</a:t>
            </a:r>
            <a:r>
              <a:rPr lang="tr-TR" dirty="0">
                <a:solidFill>
                  <a:srgbClr val="FF0000"/>
                </a:solidFill>
              </a:rPr>
              <a:t> 15, in &lt;</a:t>
            </a:r>
            <a:r>
              <a:rPr lang="tr-TR" dirty="0" err="1">
                <a:solidFill>
                  <a:srgbClr val="FF0000"/>
                </a:solidFill>
              </a:rPr>
              <a:t>module</a:t>
            </a:r>
            <a:r>
              <a:rPr lang="tr-TR" dirty="0">
                <a:solidFill>
                  <a:srgbClr val="FF0000"/>
                </a:solidFill>
              </a:rPr>
              <a:t>&gt;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>
                <a:solidFill>
                  <a:srgbClr val="FF0000"/>
                </a:solidFill>
              </a:rPr>
              <a:t>    </a:t>
            </a:r>
            <a:r>
              <a:rPr lang="tr-TR" dirty="0" err="1">
                <a:solidFill>
                  <a:srgbClr val="FF0000"/>
                </a:solidFill>
              </a:rPr>
              <a:t>if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harf_notu</a:t>
            </a:r>
            <a:r>
              <a:rPr lang="tr-TR" dirty="0">
                <a:solidFill>
                  <a:srgbClr val="FF0000"/>
                </a:solidFill>
              </a:rPr>
              <a:t> == 'F':</a:t>
            </a:r>
          </a:p>
          <a:p>
            <a:pPr lvl="1">
              <a:lnSpc>
                <a:spcPct val="110000"/>
              </a:lnSpc>
              <a:buNone/>
            </a:pPr>
            <a:r>
              <a:rPr lang="tr-TR" dirty="0" err="1">
                <a:solidFill>
                  <a:srgbClr val="FF0000"/>
                </a:solidFill>
              </a:rPr>
              <a:t>NameError</a:t>
            </a:r>
            <a:r>
              <a:rPr lang="tr-TR" dirty="0">
                <a:solidFill>
                  <a:srgbClr val="FF0000"/>
                </a:solidFill>
              </a:rPr>
              <a:t>: name '</a:t>
            </a:r>
            <a:r>
              <a:rPr lang="tr-TR" dirty="0" err="1">
                <a:solidFill>
                  <a:srgbClr val="FF0000"/>
                </a:solidFill>
              </a:rPr>
              <a:t>harf_notu</a:t>
            </a:r>
            <a:r>
              <a:rPr lang="tr-TR" dirty="0">
                <a:solidFill>
                  <a:srgbClr val="FF0000"/>
                </a:solidFill>
              </a:rPr>
              <a:t>' is not </a:t>
            </a:r>
            <a:r>
              <a:rPr lang="tr-TR" dirty="0" err="1">
                <a:solidFill>
                  <a:srgbClr val="FF0000"/>
                </a:solidFill>
              </a:rPr>
              <a:t>defined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Başka 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33285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Programımız bizden şifremizi girmemizi istesin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Şifremiz: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  <a:r>
              <a:rPr lang="tr-TR" dirty="0"/>
              <a:t> olsun</a:t>
            </a:r>
          </a:p>
          <a:p>
            <a:pPr>
              <a:lnSpc>
                <a:spcPct val="120000"/>
              </a:lnSpc>
            </a:pPr>
            <a:r>
              <a:rPr lang="tr-TR" dirty="0"/>
              <a:t>Doğru şifreyi girersek bize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  <a:r>
              <a:rPr lang="tr-TR" dirty="0"/>
              <a:t>,</a:t>
            </a:r>
          </a:p>
          <a:p>
            <a:pPr>
              <a:lnSpc>
                <a:spcPct val="120000"/>
              </a:lnSpc>
            </a:pPr>
            <a:r>
              <a:rPr lang="tr-TR" dirty="0"/>
              <a:t>Aksi takdirde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Yanlis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</a:t>
            </a:r>
            <a:r>
              <a:rPr lang="tr-TR" dirty="0">
                <a:solidFill>
                  <a:srgbClr val="00B050"/>
                </a:solidFill>
              </a:rPr>
              <a:t> girdiniz"</a:t>
            </a:r>
            <a:r>
              <a:rPr lang="tr-TR" dirty="0"/>
              <a:t> desin.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Şifre Girme Programı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girilen_sifre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"Lutfen sifrenizi giriniz: 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</a:t>
            </a:r>
            <a:r>
              <a:rPr lang="tr-TR" dirty="0" smtClean="0">
                <a:solidFill>
                  <a:srgbClr val="00B050"/>
                </a:solidFill>
              </a:rPr>
              <a:t>geldiniz"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Yanlis sifre girdiniz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Daha Zor Bir Şey Yapalım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Program kullanıcıya doğru şifreyi girmesi için iki hak versin.</a:t>
            </a:r>
          </a:p>
          <a:p>
            <a:r>
              <a:rPr lang="tr-TR" dirty="0"/>
              <a:t>Kullanıcı </a:t>
            </a:r>
            <a:r>
              <a:rPr lang="tr-TR" u="sng" dirty="0"/>
              <a:t>ikisinden birinde</a:t>
            </a:r>
            <a:r>
              <a:rPr lang="tr-TR" dirty="0"/>
              <a:t> doğru şifreyi girerse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geldiniz"</a:t>
            </a:r>
            <a:r>
              <a:rPr lang="tr-TR" dirty="0"/>
              <a:t>,</a:t>
            </a:r>
          </a:p>
          <a:p>
            <a:r>
              <a:rPr lang="tr-TR" dirty="0"/>
              <a:t>Aksi takdirde </a:t>
            </a:r>
            <a:r>
              <a:rPr lang="tr-TR" dirty="0" smtClean="0"/>
              <a:t>ilk yanlışta "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Lutfen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sifrenizi</a:t>
            </a:r>
            <a:r>
              <a:rPr lang="tr-TR" dirty="0">
                <a:solidFill>
                  <a:srgbClr val="00B050"/>
                </a:solidFill>
              </a:rPr>
              <a:t> tekrar giriniz: 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 desin ve bir daha okusun; ikinci yanlışta ise 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err="1" smtClean="0">
                <a:solidFill>
                  <a:srgbClr val="00B050"/>
                </a:solidFill>
              </a:rPr>
              <a:t>Yanlis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sifre</a:t>
            </a:r>
            <a:r>
              <a:rPr lang="tr-TR" dirty="0">
                <a:solidFill>
                  <a:srgbClr val="00B050"/>
                </a:solidFill>
              </a:rPr>
              <a:t> girdiniz" </a:t>
            </a:r>
            <a:r>
              <a:rPr lang="tr-TR" dirty="0"/>
              <a:t>desin. </a:t>
            </a:r>
          </a:p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64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girilen_sifre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"Lutfen sifrenizi giriniz: ")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</a:t>
            </a:r>
            <a:r>
              <a:rPr lang="tr-TR" dirty="0" smtClean="0">
                <a:solidFill>
                  <a:srgbClr val="00B050"/>
                </a:solidFill>
              </a:rPr>
              <a:t>geldiniz"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tr-TR" dirty="0"/>
              <a:t>girilen_sifre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"Lutfen sifrenizi tekrar giriniz: ")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geldiniz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else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Yanlis sifre girdiniz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4 </a:t>
            </a:r>
            <a:r>
              <a:rPr lang="tr-TR" dirty="0"/>
              <a:t>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Veri Tipleri Arasında Dönüşüm</a:t>
            </a:r>
          </a:p>
          <a:p>
            <a:pPr>
              <a:lnSpc>
                <a:spcPct val="120000"/>
              </a:lnSpc>
            </a:pPr>
            <a:r>
              <a:rPr lang="tr-TR" dirty="0"/>
              <a:t>Koşullu İfadeler (</a:t>
            </a:r>
            <a:r>
              <a:rPr lang="tr-TR" dirty="0" err="1"/>
              <a:t>Conditional</a:t>
            </a:r>
            <a:r>
              <a:rPr lang="tr-TR" dirty="0"/>
              <a:t> </a:t>
            </a:r>
            <a:r>
              <a:rPr lang="tr-TR" dirty="0" err="1"/>
              <a:t>Statements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 err="1"/>
              <a:t>Bool</a:t>
            </a:r>
            <a:r>
              <a:rPr lang="tr-TR" dirty="0"/>
              <a:t> Cebri (</a:t>
            </a:r>
            <a:r>
              <a:rPr lang="tr-TR" dirty="0" err="1"/>
              <a:t>Boolean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Döngüler (</a:t>
            </a:r>
            <a:r>
              <a:rPr lang="tr-TR" dirty="0" err="1"/>
              <a:t>Loops</a:t>
            </a:r>
            <a:r>
              <a:rPr lang="tr-T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Ya Üç Hak Vermek İstersek?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2873"/>
            <a:ext cx="8229600" cy="557847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"qwert123"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girilen_sifre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"Lutfen sifrenizi giriniz: ")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   print</a:t>
            </a:r>
            <a:r>
              <a:rPr lang="tr-TR" dirty="0" smtClean="0"/>
              <a:t>("</a:t>
            </a:r>
            <a:r>
              <a:rPr lang="tr-TR" dirty="0" smtClean="0">
                <a:solidFill>
                  <a:srgbClr val="00B050"/>
                </a:solidFill>
              </a:rPr>
              <a:t>Hos geldiniz"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tr-TR" dirty="0"/>
              <a:t>    girilen_sifre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"Lutfen sifrenizi tekrar giriniz: </a:t>
            </a:r>
            <a:r>
              <a:rPr lang="tr-TR" dirty="0" smtClean="0">
                <a:solidFill>
                  <a:srgbClr val="00B050"/>
                </a:solidFill>
              </a:rPr>
              <a:t>")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geldiniz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/>
              <a:t>        girilen_sifre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"Lutfen sifrenizi tekrar giriniz: </a:t>
            </a:r>
            <a:r>
              <a:rPr lang="tr-TR" dirty="0" smtClean="0">
                <a:solidFill>
                  <a:srgbClr val="00B050"/>
                </a:solidFill>
              </a:rPr>
              <a:t>")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girilen_</a:t>
            </a:r>
            <a:r>
              <a:rPr lang="tr-TR" dirty="0" err="1"/>
              <a:t>sifre</a:t>
            </a:r>
            <a:r>
              <a:rPr lang="tr-TR" dirty="0"/>
              <a:t> == </a:t>
            </a:r>
            <a:r>
              <a:rPr lang="tr-TR" dirty="0" err="1"/>
              <a:t>dogru</a:t>
            </a:r>
            <a:r>
              <a:rPr lang="tr-TR" dirty="0"/>
              <a:t>_</a:t>
            </a:r>
            <a:r>
              <a:rPr lang="tr-TR" dirty="0" err="1"/>
              <a:t>sifre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geldiniz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else:</a:t>
            </a:r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       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Yanlis sifre girdiniz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Döngüler (</a:t>
            </a:r>
            <a:r>
              <a:rPr lang="tr-TR" dirty="0" err="1"/>
              <a:t>Loops</a:t>
            </a:r>
            <a:r>
              <a:rPr lang="tr-TR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4724"/>
            <a:ext cx="8229600" cy="541162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Bazen benzer ya da tıpatıp aynı işi defalarca yapmamız gerekir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 1 ile 10 arasındaki tüm tek tam sayıları bastır</a:t>
            </a:r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1</a:t>
            </a:r>
          </a:p>
          <a:p>
            <a:pPr>
              <a:lnSpc>
                <a:spcPct val="120000"/>
              </a:lnSpc>
              <a:buNone/>
            </a:pPr>
            <a:r>
              <a:rPr lang="nn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n-NO" dirty="0" smtClean="0"/>
              <a:t>tek_sayi</a:t>
            </a:r>
            <a:r>
              <a:rPr lang="tr-TR" dirty="0" smtClean="0"/>
              <a:t>)</a:t>
            </a:r>
            <a:endParaRPr lang="nn-NO" dirty="0"/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n-NO" dirty="0" smtClean="0"/>
              <a:t>tek_sayi</a:t>
            </a:r>
            <a:r>
              <a:rPr lang="tr-TR" dirty="0" smtClean="0"/>
              <a:t>)</a:t>
            </a:r>
            <a:endParaRPr lang="nn-NO" dirty="0"/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n-NO" dirty="0" smtClean="0"/>
              <a:t>tek_sayi</a:t>
            </a:r>
            <a:r>
              <a:rPr lang="tr-TR" dirty="0" smtClean="0"/>
              <a:t>)</a:t>
            </a:r>
            <a:endParaRPr lang="nn-NO" dirty="0"/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n-NO" dirty="0" smtClean="0"/>
              <a:t>tek_sayi</a:t>
            </a:r>
            <a:r>
              <a:rPr lang="tr-TR" dirty="0" smtClean="0"/>
              <a:t>)</a:t>
            </a:r>
            <a:endParaRPr lang="nn-NO" dirty="0"/>
          </a:p>
          <a:p>
            <a:pPr>
              <a:lnSpc>
                <a:spcPct val="120000"/>
              </a:lnSpc>
              <a:buNone/>
            </a:pPr>
            <a:r>
              <a:rPr lang="nn-NO" dirty="0"/>
              <a:t>tek_sayi = tek_sayi+2</a:t>
            </a:r>
          </a:p>
          <a:p>
            <a:pPr>
              <a:lnSpc>
                <a:spcPct val="120000"/>
              </a:lnSpc>
              <a:buNone/>
            </a:pPr>
            <a:r>
              <a:rPr lang="nn-NO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nn-NO" dirty="0" smtClean="0"/>
              <a:t>tek_sayi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Picture 3" descr="bor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140968"/>
            <a:ext cx="2736304" cy="273630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birght_id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679828" cy="20699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Döngüler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Bilgisayara aynı işlemi defalarca tekrarlamasını söylemenin daha kolay bir yolu var</a:t>
            </a:r>
          </a:p>
          <a:p>
            <a:pPr>
              <a:lnSpc>
                <a:spcPct val="130000"/>
              </a:lnSpc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tr-TR" dirty="0" smtClean="0"/>
              <a:t> </a:t>
            </a:r>
            <a:r>
              <a:rPr lang="tr-TR" dirty="0"/>
              <a:t>döngüsü</a:t>
            </a:r>
          </a:p>
          <a:p>
            <a:pPr>
              <a:lnSpc>
                <a:spcPct val="130000"/>
              </a:lnSpc>
              <a:buNone/>
            </a:pPr>
            <a:r>
              <a:rPr lang="nn-NO" dirty="0"/>
              <a:t>tek_sayi = 1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tek_</a:t>
            </a:r>
            <a:r>
              <a:rPr lang="tr-TR" dirty="0" err="1"/>
              <a:t>sayi</a:t>
            </a:r>
            <a:r>
              <a:rPr lang="tr-TR" dirty="0"/>
              <a:t> &lt;= 10: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	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(tek_sayi)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/>
              <a:t>    tek_sayi = tek_sayi + 2</a:t>
            </a:r>
            <a:endParaRPr lang="en-US" dirty="0"/>
          </a:p>
          <a:p>
            <a:pPr>
              <a:lnSpc>
                <a:spcPct val="130000"/>
              </a:lnSpc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Bitti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>
              <a:solidFill>
                <a:srgbClr val="00B050"/>
              </a:solidFill>
            </a:endParaRPr>
          </a:p>
        </p:txBody>
      </p:sp>
      <p:pic>
        <p:nvPicPr>
          <p:cNvPr id="5" name="Picture 4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355975" y="3429000"/>
            <a:ext cx="1498198" cy="136815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588224" y="3125867"/>
            <a:ext cx="19302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7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en-US" sz="2400" dirty="0" err="1">
                <a:solidFill>
                  <a:srgbClr val="3146DF"/>
                </a:solidFill>
              </a:rPr>
              <a:t>Bitti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Ne, Nasıl Oldu?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nn-NO" dirty="0"/>
              <a:t>tek_sayi = 1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 smtClean="0"/>
              <a:t>Kontrol: </a:t>
            </a:r>
            <a:r>
              <a:rPr lang="tr-TR" dirty="0" err="1" smtClean="0"/>
              <a:t>tek_sayi</a:t>
            </a:r>
            <a:r>
              <a:rPr lang="tr-TR" dirty="0" smtClean="0"/>
              <a:t>  &lt;= 10 ?  </a:t>
            </a:r>
            <a:r>
              <a:rPr lang="tr-TR" dirty="0" smtClean="0">
                <a:solidFill>
                  <a:srgbClr val="3146DF"/>
                </a:solidFill>
                <a:sym typeface="Wingdings" panose="05000000000000000000" pitchFamily="2" charset="2"/>
              </a:rPr>
              <a:t> Doğru</a:t>
            </a:r>
            <a:r>
              <a:rPr lang="tr-TR" dirty="0" smtClean="0">
                <a:solidFill>
                  <a:srgbClr val="3146DF"/>
                </a:solidFill>
              </a:rPr>
              <a:t> </a:t>
            </a:r>
            <a:r>
              <a:rPr lang="tr-TR" dirty="0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 (tek_sayi)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</a:t>
            </a:r>
          </a:p>
          <a:p>
            <a:pPr>
              <a:lnSpc>
                <a:spcPct val="110000"/>
              </a:lnSpc>
            </a:pPr>
            <a:r>
              <a:rPr lang="tr-TR" dirty="0"/>
              <a:t>Kontrol: </a:t>
            </a:r>
            <a:r>
              <a:rPr lang="tr-TR" dirty="0" err="1"/>
              <a:t>tek_sayi</a:t>
            </a:r>
            <a:r>
              <a:rPr lang="tr-TR" dirty="0"/>
              <a:t>  &lt;= </a:t>
            </a:r>
            <a:r>
              <a:rPr lang="tr-TR" dirty="0" smtClean="0"/>
              <a:t>10 ? </a:t>
            </a:r>
            <a:r>
              <a:rPr lang="tr-TR" dirty="0" smtClean="0">
                <a:solidFill>
                  <a:srgbClr val="3146DF"/>
                </a:solidFill>
                <a:sym typeface="Wingdings" panose="05000000000000000000" pitchFamily="2" charset="2"/>
              </a:rPr>
              <a:t> </a:t>
            </a:r>
            <a:r>
              <a:rPr lang="tr-TR" dirty="0">
                <a:solidFill>
                  <a:srgbClr val="3146DF"/>
                </a:solidFill>
                <a:sym typeface="Wingdings" panose="05000000000000000000" pitchFamily="2" charset="2"/>
              </a:rPr>
              <a:t>Doğru</a:t>
            </a:r>
            <a:r>
              <a:rPr lang="tr-TR" dirty="0">
                <a:solidFill>
                  <a:srgbClr val="3146DF"/>
                </a:solidFill>
              </a:rPr>
              <a:t>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(tek_sayi)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print 3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5 </a:t>
            </a:r>
          </a:p>
          <a:p>
            <a:pPr>
              <a:lnSpc>
                <a:spcPct val="110000"/>
              </a:lnSpc>
            </a:pPr>
            <a:r>
              <a:rPr lang="tr-TR" dirty="0"/>
              <a:t>Kontrol: </a:t>
            </a:r>
            <a:r>
              <a:rPr lang="tr-TR" dirty="0" err="1"/>
              <a:t>tek_sayi</a:t>
            </a:r>
            <a:r>
              <a:rPr lang="tr-TR" dirty="0"/>
              <a:t>  &lt;= </a:t>
            </a:r>
            <a:r>
              <a:rPr lang="tr-TR" dirty="0" smtClean="0"/>
              <a:t>10 ? </a:t>
            </a:r>
            <a:r>
              <a:rPr lang="tr-TR" dirty="0">
                <a:solidFill>
                  <a:srgbClr val="3146DF"/>
                </a:solidFill>
                <a:sym typeface="Wingdings" panose="05000000000000000000" pitchFamily="2" charset="2"/>
              </a:rPr>
              <a:t> Doğru</a:t>
            </a:r>
            <a:r>
              <a:rPr lang="tr-TR" dirty="0">
                <a:solidFill>
                  <a:srgbClr val="3146DF"/>
                </a:solidFill>
              </a:rPr>
              <a:t>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(tek_sayi)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print 5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3299185" y="2283259"/>
            <a:ext cx="1380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 </a:t>
            </a:r>
            <a:r>
              <a:rPr lang="tr-TR" sz="2400" dirty="0" err="1">
                <a:solidFill>
                  <a:srgbClr val="3146DF"/>
                </a:solidFill>
                <a:sym typeface="Wingdings" pitchFamily="2" charset="2"/>
              </a:rPr>
              <a:t>print</a:t>
            </a:r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 1</a:t>
            </a:r>
            <a:endParaRPr lang="tr-TR" sz="2400" dirty="0">
              <a:solidFill>
                <a:srgbClr val="3146D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3968" y="2744924"/>
            <a:ext cx="20896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sz="2400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sz="2400" dirty="0">
                <a:solidFill>
                  <a:srgbClr val="3146DF"/>
                </a:solidFill>
                <a:sym typeface="Wingdings" pitchFamily="2" charset="2"/>
              </a:rPr>
              <a:t> = 3 </a:t>
            </a:r>
            <a:endParaRPr lang="tr-TR" sz="2400" dirty="0">
              <a:solidFill>
                <a:srgbClr val="3146D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26394" y="3220679"/>
            <a:ext cx="2921995" cy="199796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nn-NO" sz="2000" dirty="0"/>
              <a:t>tek_sayi = 1</a:t>
            </a:r>
            <a:endParaRPr lang="tr-TR" sz="2000" dirty="0"/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000" dirty="0"/>
              <a:t> </a:t>
            </a:r>
            <a:r>
              <a:rPr lang="tr-TR" sz="2000" dirty="0" err="1"/>
              <a:t>tek_sayi</a:t>
            </a:r>
            <a:r>
              <a:rPr lang="tr-TR" sz="2000" dirty="0"/>
              <a:t> &lt;= 10:</a:t>
            </a:r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/>
              <a:t>	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smtClean="0"/>
              <a:t>(tek_sayi)</a:t>
            </a:r>
            <a:endParaRPr lang="tr-TR" sz="2000" dirty="0"/>
          </a:p>
          <a:p>
            <a:pPr>
              <a:lnSpc>
                <a:spcPct val="130000"/>
              </a:lnSpc>
              <a:buFont typeface="Arial" pitchFamily="34" charset="0"/>
              <a:buNone/>
            </a:pPr>
            <a:r>
              <a:rPr lang="tr-TR" sz="2000" dirty="0"/>
              <a:t>    </a:t>
            </a:r>
            <a:r>
              <a:rPr lang="en-US" sz="2000" dirty="0"/>
              <a:t>  </a:t>
            </a:r>
            <a:r>
              <a:rPr lang="tr-TR" sz="2000" dirty="0" err="1"/>
              <a:t>tek_sayi</a:t>
            </a:r>
            <a:r>
              <a:rPr lang="tr-TR" sz="2000" dirty="0"/>
              <a:t> = </a:t>
            </a:r>
            <a:r>
              <a:rPr lang="tr-TR" sz="2000" dirty="0" err="1"/>
              <a:t>tek_sayi</a:t>
            </a:r>
            <a:r>
              <a:rPr lang="tr-TR" sz="2000" dirty="0"/>
              <a:t> + 2</a:t>
            </a:r>
            <a:endParaRPr lang="en-US" sz="2000" dirty="0"/>
          </a:p>
          <a:p>
            <a:pPr>
              <a:lnSpc>
                <a:spcPct val="130000"/>
              </a:lnSpc>
              <a:buNone/>
            </a:pP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en-US" sz="2000" dirty="0" err="1" smtClean="0">
                <a:solidFill>
                  <a:srgbClr val="00B050"/>
                </a:solidFill>
              </a:rPr>
              <a:t>Bitti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 smtClean="0"/>
              <a:t>)</a:t>
            </a:r>
            <a:endParaRPr lang="nn-NO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Ne, Nasıl Oldu?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dirty="0">
                <a:sym typeface="Wingdings" pitchFamily="2" charset="2"/>
              </a:rPr>
              <a:t> </a:t>
            </a:r>
            <a:r>
              <a:rPr lang="tr-TR" dirty="0"/>
              <a:t>Kontrol: </a:t>
            </a:r>
            <a:r>
              <a:rPr lang="tr-TR" dirty="0" err="1"/>
              <a:t>tek_sayi</a:t>
            </a:r>
            <a:r>
              <a:rPr lang="tr-TR" dirty="0"/>
              <a:t>  &lt;= </a:t>
            </a:r>
            <a:r>
              <a:rPr lang="tr-TR" dirty="0" smtClean="0"/>
              <a:t>10 ? </a:t>
            </a:r>
            <a:r>
              <a:rPr lang="tr-TR" dirty="0" smtClean="0">
                <a:solidFill>
                  <a:srgbClr val="3146DF"/>
                </a:solidFill>
                <a:sym typeface="Wingdings" panose="05000000000000000000" pitchFamily="2" charset="2"/>
              </a:rPr>
              <a:t> </a:t>
            </a:r>
            <a:r>
              <a:rPr lang="tr-TR" dirty="0">
                <a:solidFill>
                  <a:srgbClr val="3146DF"/>
                </a:solidFill>
                <a:sym typeface="Wingdings" panose="05000000000000000000" pitchFamily="2" charset="2"/>
              </a:rPr>
              <a:t>Doğru</a:t>
            </a:r>
            <a:r>
              <a:rPr lang="tr-TR" dirty="0">
                <a:solidFill>
                  <a:srgbClr val="3146DF"/>
                </a:solidFill>
              </a:rPr>
              <a:t>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(tek_sayi)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print 7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9 </a:t>
            </a:r>
          </a:p>
          <a:p>
            <a:pPr>
              <a:lnSpc>
                <a:spcPct val="110000"/>
              </a:lnSpc>
            </a:pPr>
            <a:r>
              <a:rPr lang="tr-TR" dirty="0">
                <a:sym typeface="Wingdings" pitchFamily="2" charset="2"/>
              </a:rPr>
              <a:t> </a:t>
            </a:r>
            <a:r>
              <a:rPr lang="tr-TR" dirty="0"/>
              <a:t>Kontrol: </a:t>
            </a:r>
            <a:r>
              <a:rPr lang="tr-TR" dirty="0" err="1"/>
              <a:t>tek_sayi</a:t>
            </a:r>
            <a:r>
              <a:rPr lang="tr-TR" dirty="0"/>
              <a:t>  &lt;= </a:t>
            </a:r>
            <a:r>
              <a:rPr lang="tr-TR" dirty="0" smtClean="0"/>
              <a:t>10 ? </a:t>
            </a:r>
            <a:r>
              <a:rPr lang="tr-TR" dirty="0">
                <a:solidFill>
                  <a:srgbClr val="3146DF"/>
                </a:solidFill>
                <a:sym typeface="Wingdings" panose="05000000000000000000" pitchFamily="2" charset="2"/>
              </a:rPr>
              <a:t> Doğru</a:t>
            </a:r>
            <a:r>
              <a:rPr lang="tr-TR" dirty="0">
                <a:solidFill>
                  <a:srgbClr val="3146DF"/>
                </a:solidFill>
              </a:rPr>
              <a:t>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(tek_sayi)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print 9</a:t>
            </a:r>
            <a:endParaRPr lang="tr-TR" dirty="0">
              <a:solidFill>
                <a:srgbClr val="3146DF"/>
              </a:solidFill>
            </a:endParaRPr>
          </a:p>
          <a:p>
            <a:pPr lvl="1">
              <a:lnSpc>
                <a:spcPct val="110000"/>
              </a:lnSpc>
            </a:pPr>
            <a:r>
              <a:rPr lang="tr-TR" dirty="0"/>
              <a:t>tek_</a:t>
            </a:r>
            <a:r>
              <a:rPr lang="tr-TR" dirty="0" err="1"/>
              <a:t>sayi</a:t>
            </a:r>
            <a:r>
              <a:rPr lang="tr-TR" dirty="0"/>
              <a:t> = tek_</a:t>
            </a:r>
            <a:r>
              <a:rPr lang="tr-TR" dirty="0" err="1"/>
              <a:t>sayi</a:t>
            </a:r>
            <a:r>
              <a:rPr lang="tr-TR" dirty="0"/>
              <a:t> + 2 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 tek_</a:t>
            </a:r>
            <a:r>
              <a:rPr lang="tr-TR" dirty="0" err="1">
                <a:solidFill>
                  <a:srgbClr val="3146DF"/>
                </a:solidFill>
                <a:sym typeface="Wingdings" pitchFamily="2" charset="2"/>
              </a:rPr>
              <a:t>sayi</a:t>
            </a:r>
            <a:r>
              <a:rPr lang="tr-TR" dirty="0">
                <a:solidFill>
                  <a:srgbClr val="3146DF"/>
                </a:solidFill>
                <a:sym typeface="Wingdings" pitchFamily="2" charset="2"/>
              </a:rPr>
              <a:t> = 11</a:t>
            </a:r>
          </a:p>
          <a:p>
            <a:pPr>
              <a:lnSpc>
                <a:spcPct val="110000"/>
              </a:lnSpc>
            </a:pPr>
            <a:r>
              <a:rPr lang="tr-TR" dirty="0">
                <a:sym typeface="Wingdings" pitchFamily="2" charset="2"/>
              </a:rPr>
              <a:t> </a:t>
            </a:r>
            <a:r>
              <a:rPr lang="tr-TR" dirty="0"/>
              <a:t>Kontrol: </a:t>
            </a:r>
            <a:r>
              <a:rPr lang="tr-TR" dirty="0" err="1"/>
              <a:t>tek_sayi</a:t>
            </a:r>
            <a:r>
              <a:rPr lang="tr-TR" dirty="0"/>
              <a:t>  &lt;= </a:t>
            </a:r>
            <a:r>
              <a:rPr lang="tr-TR" dirty="0" smtClean="0"/>
              <a:t>10 ? </a:t>
            </a:r>
            <a:r>
              <a:rPr lang="tr-TR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Yanlış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en-US" dirty="0" err="1" smtClean="0">
                <a:solidFill>
                  <a:srgbClr val="00B050"/>
                </a:solidFill>
              </a:rPr>
              <a:t>Bitti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nn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6176" y="3220679"/>
            <a:ext cx="2921995" cy="199796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nn-NO" sz="2000" dirty="0" smtClean="0"/>
              <a:t>tek_sayi = 1</a:t>
            </a:r>
            <a:endParaRPr lang="tr-TR" sz="2000" dirty="0" smtClean="0"/>
          </a:p>
          <a:p>
            <a:pPr>
              <a:lnSpc>
                <a:spcPct val="130000"/>
              </a:lnSpc>
              <a:buNone/>
            </a:pP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000" dirty="0" smtClean="0"/>
              <a:t> tek_sayi &lt;= 10:</a:t>
            </a:r>
          </a:p>
          <a:p>
            <a:pPr>
              <a:lnSpc>
                <a:spcPct val="130000"/>
              </a:lnSpc>
              <a:buNone/>
            </a:pPr>
            <a:r>
              <a:rPr lang="tr-TR" sz="2000" dirty="0" smtClean="0"/>
              <a:t>	</a:t>
            </a: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 (tek_sayi)</a:t>
            </a:r>
          </a:p>
          <a:p>
            <a:pPr>
              <a:lnSpc>
                <a:spcPct val="130000"/>
              </a:lnSpc>
              <a:buNone/>
            </a:pPr>
            <a:r>
              <a:rPr lang="tr-TR" sz="2000" dirty="0" smtClean="0"/>
              <a:t>    </a:t>
            </a:r>
            <a:r>
              <a:rPr lang="en-US" sz="2000" dirty="0" smtClean="0"/>
              <a:t>  </a:t>
            </a:r>
            <a:r>
              <a:rPr lang="tr-TR" sz="2000" dirty="0" smtClean="0"/>
              <a:t>tek_sayi = tek_sayi + 2</a:t>
            </a:r>
            <a:endParaRPr lang="en-US" sz="2000" dirty="0" smtClean="0"/>
          </a:p>
          <a:p>
            <a:pPr>
              <a:lnSpc>
                <a:spcPct val="130000"/>
              </a:lnSpc>
              <a:buNone/>
            </a:pP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en-US" sz="2000" dirty="0" err="1" smtClean="0">
                <a:solidFill>
                  <a:srgbClr val="00B050"/>
                </a:solidFill>
              </a:rPr>
              <a:t>Bitti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 smtClean="0"/>
              <a:t>)</a:t>
            </a:r>
            <a:endParaRPr lang="nn-NO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dirty="0"/>
              <a:t>Döngüsü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1744216"/>
            <a:ext cx="3898776" cy="197281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nn-NO" sz="2400" dirty="0"/>
              <a:t>tek_sayi = 1</a:t>
            </a:r>
            <a:endParaRPr lang="tr-TR" sz="2400" dirty="0"/>
          </a:p>
          <a:p>
            <a:pPr>
              <a:lnSpc>
                <a:spcPct val="110000"/>
              </a:lnSpc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400" dirty="0"/>
              <a:t> tek_</a:t>
            </a:r>
            <a:r>
              <a:rPr lang="tr-TR" sz="2400" dirty="0" err="1"/>
              <a:t>sayi</a:t>
            </a:r>
            <a:r>
              <a:rPr lang="tr-TR" sz="2400" dirty="0"/>
              <a:t> &lt;= 10: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	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(tek_sayi)</a:t>
            </a:r>
            <a:endParaRPr lang="tr-TR" sz="2400" dirty="0"/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 tek_</a:t>
            </a:r>
            <a:r>
              <a:rPr lang="tr-TR" sz="2400" dirty="0" err="1"/>
              <a:t>sayi</a:t>
            </a:r>
            <a:r>
              <a:rPr lang="tr-TR" sz="2400" dirty="0"/>
              <a:t> = tek_</a:t>
            </a:r>
            <a:r>
              <a:rPr lang="tr-TR" sz="2400" dirty="0" err="1"/>
              <a:t>sayi</a:t>
            </a:r>
            <a:r>
              <a:rPr lang="tr-TR" sz="2400" dirty="0"/>
              <a:t> + 2</a:t>
            </a:r>
            <a:endParaRPr lang="nn-NO" sz="2400" dirty="0"/>
          </a:p>
          <a:p>
            <a:pPr>
              <a:lnSpc>
                <a:spcPct val="110000"/>
              </a:lnSpc>
              <a:buNone/>
            </a:pPr>
            <a:endParaRPr lang="tr-TR" sz="2400" dirty="0"/>
          </a:p>
        </p:txBody>
      </p:sp>
      <p:sp>
        <p:nvSpPr>
          <p:cNvPr id="4" name="TextBox 14"/>
          <p:cNvSpPr txBox="1"/>
          <p:nvPr/>
        </p:nvSpPr>
        <p:spPr>
          <a:xfrm>
            <a:off x="7020272" y="12209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Koşul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8144" y="2256281"/>
            <a:ext cx="208823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596336" y="1674586"/>
            <a:ext cx="0" cy="56628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36096" y="2773899"/>
            <a:ext cx="3096344" cy="943133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52320" y="3717032"/>
            <a:ext cx="0" cy="72986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/>
          <p:nvPr/>
        </p:nvSpPr>
        <p:spPr>
          <a:xfrm>
            <a:off x="6660232" y="4446894"/>
            <a:ext cx="2026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Koşullu kod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lowchart: Decision 11"/>
          <p:cNvSpPr/>
          <p:nvPr/>
        </p:nvSpPr>
        <p:spPr>
          <a:xfrm>
            <a:off x="971600" y="2132856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</a:t>
            </a:r>
          </a:p>
          <a:p>
            <a:pPr algn="ctr"/>
            <a:r>
              <a:rPr lang="tr-TR" sz="2400" dirty="0"/>
              <a:t>???</a:t>
            </a:r>
          </a:p>
        </p:txBody>
      </p:sp>
      <p:cxnSp>
        <p:nvCxnSpPr>
          <p:cNvPr id="13" name="Straight Arrow Connector 12"/>
          <p:cNvCxnSpPr>
            <a:endCxn id="12" idx="0"/>
          </p:cNvCxnSpPr>
          <p:nvPr/>
        </p:nvCxnSpPr>
        <p:spPr>
          <a:xfrm>
            <a:off x="1943708" y="155679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2" idx="3"/>
          </p:cNvCxnSpPr>
          <p:nvPr/>
        </p:nvCxnSpPr>
        <p:spPr>
          <a:xfrm>
            <a:off x="2915816" y="2816932"/>
            <a:ext cx="1584176" cy="3348372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755576" y="4365104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koşullu</a:t>
            </a:r>
            <a:r>
              <a:rPr lang="tr-TR" sz="2400" dirty="0"/>
              <a:t> kod</a:t>
            </a:r>
          </a:p>
        </p:txBody>
      </p:sp>
      <p:cxnSp>
        <p:nvCxnSpPr>
          <p:cNvPr id="17" name="Straight Arrow Connector 16"/>
          <p:cNvCxnSpPr>
            <a:stCxn id="12" idx="2"/>
            <a:endCxn id="16" idx="0"/>
          </p:cNvCxnSpPr>
          <p:nvPr/>
        </p:nvCxnSpPr>
        <p:spPr>
          <a:xfrm>
            <a:off x="1943708" y="3501008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915816" y="2494637"/>
            <a:ext cx="1701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</a:t>
            </a:r>
          </a:p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 ise</a:t>
            </a:r>
            <a:endParaRPr lang="tr-TR" dirty="0"/>
          </a:p>
        </p:txBody>
      </p:sp>
      <p:sp>
        <p:nvSpPr>
          <p:cNvPr id="20" name="Rectangle 19"/>
          <p:cNvSpPr/>
          <p:nvPr/>
        </p:nvSpPr>
        <p:spPr>
          <a:xfrm>
            <a:off x="464466" y="3501008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doğru ise</a:t>
            </a:r>
            <a:endParaRPr lang="tr-TR" dirty="0"/>
          </a:p>
        </p:txBody>
      </p:sp>
      <p:cxnSp>
        <p:nvCxnSpPr>
          <p:cNvPr id="22" name="Straight Connector 21"/>
          <p:cNvCxnSpPr>
            <a:stCxn id="16" idx="2"/>
          </p:cNvCxnSpPr>
          <p:nvPr/>
        </p:nvCxnSpPr>
        <p:spPr>
          <a:xfrm>
            <a:off x="1943708" y="5229200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79512" y="5805264"/>
            <a:ext cx="1764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12" idx="1"/>
          </p:cNvCxnSpPr>
          <p:nvPr/>
        </p:nvCxnSpPr>
        <p:spPr>
          <a:xfrm rot="5400000" flipH="1" flipV="1">
            <a:off x="-918610" y="3915054"/>
            <a:ext cx="2988332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943708" y="6165304"/>
            <a:ext cx="255628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43708" y="6165304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8" grpId="0" animBg="1"/>
      <p:bldP spid="8" grpId="1" animBg="1"/>
      <p:bldP spid="11" grpId="0"/>
      <p:bldP spid="12" grpId="0" animBg="1"/>
      <p:bldP spid="16" grpId="0" animBg="1"/>
      <p:bldP spid="19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tr-TR" dirty="0" err="1"/>
              <a:t>while</a:t>
            </a:r>
            <a:r>
              <a:rPr lang="tr-TR" dirty="0"/>
              <a:t> ile sonsuz </a:t>
            </a:r>
            <a:r>
              <a:rPr lang="tr-TR" dirty="0" smtClean="0"/>
              <a:t>döngü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4283968" cy="12601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tr-TR" sz="2200" dirty="0" smtClean="0"/>
              <a:t>x </a:t>
            </a:r>
            <a:r>
              <a:rPr lang="tr-TR" sz="2200" dirty="0"/>
              <a:t>= 1</a:t>
            </a:r>
          </a:p>
          <a:p>
            <a:pPr>
              <a:spcBef>
                <a:spcPts val="0"/>
              </a:spcBef>
              <a:buNone/>
            </a:pPr>
            <a:r>
              <a:rPr lang="tr-TR" sz="22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200" dirty="0"/>
              <a:t> x == 1:</a:t>
            </a:r>
          </a:p>
          <a:p>
            <a:pPr>
              <a:spcBef>
                <a:spcPts val="0"/>
              </a:spcBef>
              <a:buNone/>
            </a:pPr>
            <a:r>
              <a:rPr lang="tr-TR" sz="2200" dirty="0"/>
              <a:t>    </a:t>
            </a:r>
            <a:r>
              <a:rPr lang="tr-TR" sz="22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200" dirty="0"/>
              <a:t> </a:t>
            </a:r>
            <a:r>
              <a:rPr lang="tr-TR" sz="2200" dirty="0" smtClean="0"/>
              <a:t>(</a:t>
            </a:r>
            <a:r>
              <a:rPr lang="tr-TR" sz="2200" dirty="0" smtClean="0">
                <a:solidFill>
                  <a:srgbClr val="00B050"/>
                </a:solidFill>
              </a:rPr>
              <a:t>"</a:t>
            </a:r>
            <a:r>
              <a:rPr lang="tr-TR" sz="2200" dirty="0">
                <a:solidFill>
                  <a:srgbClr val="00B050"/>
                </a:solidFill>
              </a:rPr>
              <a:t>Sonsuza Kadar </a:t>
            </a:r>
            <a:r>
              <a:rPr lang="tr-TR" sz="2200" dirty="0" smtClean="0">
                <a:solidFill>
                  <a:srgbClr val="00B050"/>
                </a:solidFill>
              </a:rPr>
              <a:t>Giderim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339137" y="2722088"/>
            <a:ext cx="84079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3146DF"/>
                </a:solidFill>
              </a:rPr>
              <a:t>Sonsuza </a:t>
            </a:r>
            <a:r>
              <a:rPr lang="tr-TR" dirty="0">
                <a:solidFill>
                  <a:srgbClr val="3146DF"/>
                </a:solidFill>
              </a:rPr>
              <a:t>Kadar Giderim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r>
              <a:rPr lang="tr-TR" dirty="0">
                <a:solidFill>
                  <a:srgbClr val="3146DF"/>
                </a:solidFill>
              </a:rPr>
              <a:t>Sonsuza Kadar Giderim</a:t>
            </a:r>
          </a:p>
          <a:p>
            <a:r>
              <a:rPr lang="tr-TR" dirty="0" smtClean="0"/>
              <a:t>…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Traceback (most recent call last):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File "C:\classes\lise_yaz_okulu\2018\ders_4\sonsuz.py", line 3, in &lt;module&gt;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  print ("Sonsuza Kadar Giderim")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KeyboardInterrupt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3851275" y="3573463"/>
            <a:ext cx="1162050" cy="857250"/>
            <a:chOff x="2426" y="2251"/>
            <a:chExt cx="732" cy="54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26" y="2251"/>
              <a:ext cx="732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2648" y="2741"/>
              <a:ext cx="510" cy="50"/>
            </a:xfrm>
            <a:custGeom>
              <a:avLst/>
              <a:gdLst>
                <a:gd name="T0" fmla="*/ 510 w 510"/>
                <a:gd name="T1" fmla="*/ 25 h 50"/>
                <a:gd name="T2" fmla="*/ 510 w 510"/>
                <a:gd name="T3" fmla="*/ 25 h 50"/>
                <a:gd name="T4" fmla="*/ 509 w 510"/>
                <a:gd name="T5" fmla="*/ 22 h 50"/>
                <a:gd name="T6" fmla="*/ 505 w 510"/>
                <a:gd name="T7" fmla="*/ 20 h 50"/>
                <a:gd name="T8" fmla="*/ 499 w 510"/>
                <a:gd name="T9" fmla="*/ 17 h 50"/>
                <a:gd name="T10" fmla="*/ 490 w 510"/>
                <a:gd name="T11" fmla="*/ 15 h 50"/>
                <a:gd name="T12" fmla="*/ 467 w 510"/>
                <a:gd name="T13" fmla="*/ 11 h 50"/>
                <a:gd name="T14" fmla="*/ 436 w 510"/>
                <a:gd name="T15" fmla="*/ 7 h 50"/>
                <a:gd name="T16" fmla="*/ 398 w 510"/>
                <a:gd name="T17" fmla="*/ 5 h 50"/>
                <a:gd name="T18" fmla="*/ 355 w 510"/>
                <a:gd name="T19" fmla="*/ 2 h 50"/>
                <a:gd name="T20" fmla="*/ 307 w 510"/>
                <a:gd name="T21" fmla="*/ 1 h 50"/>
                <a:gd name="T22" fmla="*/ 255 w 510"/>
                <a:gd name="T23" fmla="*/ 0 h 50"/>
                <a:gd name="T24" fmla="*/ 255 w 510"/>
                <a:gd name="T25" fmla="*/ 0 h 50"/>
                <a:gd name="T26" fmla="*/ 203 w 510"/>
                <a:gd name="T27" fmla="*/ 1 h 50"/>
                <a:gd name="T28" fmla="*/ 155 w 510"/>
                <a:gd name="T29" fmla="*/ 2 h 50"/>
                <a:gd name="T30" fmla="*/ 112 w 510"/>
                <a:gd name="T31" fmla="*/ 5 h 50"/>
                <a:gd name="T32" fmla="*/ 75 w 510"/>
                <a:gd name="T33" fmla="*/ 7 h 50"/>
                <a:gd name="T34" fmla="*/ 43 w 510"/>
                <a:gd name="T35" fmla="*/ 11 h 50"/>
                <a:gd name="T36" fmla="*/ 20 w 510"/>
                <a:gd name="T37" fmla="*/ 15 h 50"/>
                <a:gd name="T38" fmla="*/ 11 w 510"/>
                <a:gd name="T39" fmla="*/ 17 h 50"/>
                <a:gd name="T40" fmla="*/ 5 w 510"/>
                <a:gd name="T41" fmla="*/ 20 h 50"/>
                <a:gd name="T42" fmla="*/ 1 w 510"/>
                <a:gd name="T43" fmla="*/ 22 h 50"/>
                <a:gd name="T44" fmla="*/ 0 w 510"/>
                <a:gd name="T45" fmla="*/ 25 h 50"/>
                <a:gd name="T46" fmla="*/ 0 w 510"/>
                <a:gd name="T47" fmla="*/ 25 h 50"/>
                <a:gd name="T48" fmla="*/ 1 w 510"/>
                <a:gd name="T49" fmla="*/ 27 h 50"/>
                <a:gd name="T50" fmla="*/ 5 w 510"/>
                <a:gd name="T51" fmla="*/ 30 h 50"/>
                <a:gd name="T52" fmla="*/ 11 w 510"/>
                <a:gd name="T53" fmla="*/ 32 h 50"/>
                <a:gd name="T54" fmla="*/ 20 w 510"/>
                <a:gd name="T55" fmla="*/ 35 h 50"/>
                <a:gd name="T56" fmla="*/ 43 w 510"/>
                <a:gd name="T57" fmla="*/ 39 h 50"/>
                <a:gd name="T58" fmla="*/ 75 w 510"/>
                <a:gd name="T59" fmla="*/ 42 h 50"/>
                <a:gd name="T60" fmla="*/ 112 w 510"/>
                <a:gd name="T61" fmla="*/ 46 h 50"/>
                <a:gd name="T62" fmla="*/ 155 w 510"/>
                <a:gd name="T63" fmla="*/ 49 h 50"/>
                <a:gd name="T64" fmla="*/ 203 w 510"/>
                <a:gd name="T65" fmla="*/ 50 h 50"/>
                <a:gd name="T66" fmla="*/ 255 w 510"/>
                <a:gd name="T67" fmla="*/ 50 h 50"/>
                <a:gd name="T68" fmla="*/ 255 w 510"/>
                <a:gd name="T69" fmla="*/ 50 h 50"/>
                <a:gd name="T70" fmla="*/ 307 w 510"/>
                <a:gd name="T71" fmla="*/ 50 h 50"/>
                <a:gd name="T72" fmla="*/ 355 w 510"/>
                <a:gd name="T73" fmla="*/ 49 h 50"/>
                <a:gd name="T74" fmla="*/ 398 w 510"/>
                <a:gd name="T75" fmla="*/ 46 h 50"/>
                <a:gd name="T76" fmla="*/ 436 w 510"/>
                <a:gd name="T77" fmla="*/ 42 h 50"/>
                <a:gd name="T78" fmla="*/ 467 w 510"/>
                <a:gd name="T79" fmla="*/ 39 h 50"/>
                <a:gd name="T80" fmla="*/ 490 w 510"/>
                <a:gd name="T81" fmla="*/ 35 h 50"/>
                <a:gd name="T82" fmla="*/ 499 w 510"/>
                <a:gd name="T83" fmla="*/ 32 h 50"/>
                <a:gd name="T84" fmla="*/ 505 w 510"/>
                <a:gd name="T85" fmla="*/ 30 h 50"/>
                <a:gd name="T86" fmla="*/ 509 w 510"/>
                <a:gd name="T87" fmla="*/ 27 h 50"/>
                <a:gd name="T88" fmla="*/ 510 w 510"/>
                <a:gd name="T89" fmla="*/ 25 h 50"/>
                <a:gd name="T90" fmla="*/ 510 w 510"/>
                <a:gd name="T9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0" h="50">
                  <a:moveTo>
                    <a:pt x="510" y="25"/>
                  </a:moveTo>
                  <a:lnTo>
                    <a:pt x="510" y="25"/>
                  </a:lnTo>
                  <a:lnTo>
                    <a:pt x="509" y="22"/>
                  </a:lnTo>
                  <a:lnTo>
                    <a:pt x="505" y="20"/>
                  </a:lnTo>
                  <a:lnTo>
                    <a:pt x="499" y="17"/>
                  </a:lnTo>
                  <a:lnTo>
                    <a:pt x="490" y="15"/>
                  </a:lnTo>
                  <a:lnTo>
                    <a:pt x="467" y="11"/>
                  </a:lnTo>
                  <a:lnTo>
                    <a:pt x="436" y="7"/>
                  </a:lnTo>
                  <a:lnTo>
                    <a:pt x="398" y="5"/>
                  </a:lnTo>
                  <a:lnTo>
                    <a:pt x="355" y="2"/>
                  </a:lnTo>
                  <a:lnTo>
                    <a:pt x="307" y="1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03" y="1"/>
                  </a:lnTo>
                  <a:lnTo>
                    <a:pt x="155" y="2"/>
                  </a:lnTo>
                  <a:lnTo>
                    <a:pt x="112" y="5"/>
                  </a:lnTo>
                  <a:lnTo>
                    <a:pt x="75" y="7"/>
                  </a:lnTo>
                  <a:lnTo>
                    <a:pt x="43" y="11"/>
                  </a:lnTo>
                  <a:lnTo>
                    <a:pt x="20" y="15"/>
                  </a:lnTo>
                  <a:lnTo>
                    <a:pt x="11" y="17"/>
                  </a:lnTo>
                  <a:lnTo>
                    <a:pt x="5" y="20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7"/>
                  </a:lnTo>
                  <a:lnTo>
                    <a:pt x="5" y="30"/>
                  </a:lnTo>
                  <a:lnTo>
                    <a:pt x="11" y="32"/>
                  </a:lnTo>
                  <a:lnTo>
                    <a:pt x="20" y="35"/>
                  </a:lnTo>
                  <a:lnTo>
                    <a:pt x="43" y="39"/>
                  </a:lnTo>
                  <a:lnTo>
                    <a:pt x="75" y="42"/>
                  </a:lnTo>
                  <a:lnTo>
                    <a:pt x="112" y="46"/>
                  </a:lnTo>
                  <a:lnTo>
                    <a:pt x="155" y="49"/>
                  </a:lnTo>
                  <a:lnTo>
                    <a:pt x="203" y="50"/>
                  </a:lnTo>
                  <a:lnTo>
                    <a:pt x="255" y="50"/>
                  </a:lnTo>
                  <a:lnTo>
                    <a:pt x="255" y="50"/>
                  </a:lnTo>
                  <a:lnTo>
                    <a:pt x="307" y="50"/>
                  </a:lnTo>
                  <a:lnTo>
                    <a:pt x="355" y="49"/>
                  </a:lnTo>
                  <a:lnTo>
                    <a:pt x="398" y="46"/>
                  </a:lnTo>
                  <a:lnTo>
                    <a:pt x="436" y="42"/>
                  </a:lnTo>
                  <a:lnTo>
                    <a:pt x="467" y="39"/>
                  </a:lnTo>
                  <a:lnTo>
                    <a:pt x="490" y="35"/>
                  </a:lnTo>
                  <a:lnTo>
                    <a:pt x="499" y="32"/>
                  </a:lnTo>
                  <a:lnTo>
                    <a:pt x="505" y="30"/>
                  </a:lnTo>
                  <a:lnTo>
                    <a:pt x="509" y="27"/>
                  </a:lnTo>
                  <a:lnTo>
                    <a:pt x="510" y="25"/>
                  </a:lnTo>
                  <a:lnTo>
                    <a:pt x="510" y="25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2706" y="2462"/>
              <a:ext cx="347" cy="205"/>
            </a:xfrm>
            <a:custGeom>
              <a:avLst/>
              <a:gdLst>
                <a:gd name="T0" fmla="*/ 347 w 347"/>
                <a:gd name="T1" fmla="*/ 0 h 205"/>
                <a:gd name="T2" fmla="*/ 347 w 347"/>
                <a:gd name="T3" fmla="*/ 0 h 205"/>
                <a:gd name="T4" fmla="*/ 331 w 347"/>
                <a:gd name="T5" fmla="*/ 12 h 205"/>
                <a:gd name="T6" fmla="*/ 312 w 347"/>
                <a:gd name="T7" fmla="*/ 26 h 205"/>
                <a:gd name="T8" fmla="*/ 293 w 347"/>
                <a:gd name="T9" fmla="*/ 38 h 205"/>
                <a:gd name="T10" fmla="*/ 272 w 347"/>
                <a:gd name="T11" fmla="*/ 49 h 205"/>
                <a:gd name="T12" fmla="*/ 249 w 347"/>
                <a:gd name="T13" fmla="*/ 58 h 205"/>
                <a:gd name="T14" fmla="*/ 226 w 347"/>
                <a:gd name="T15" fmla="*/ 65 h 205"/>
                <a:gd name="T16" fmla="*/ 202 w 347"/>
                <a:gd name="T17" fmla="*/ 72 h 205"/>
                <a:gd name="T18" fmla="*/ 177 w 347"/>
                <a:gd name="T19" fmla="*/ 77 h 205"/>
                <a:gd name="T20" fmla="*/ 177 w 347"/>
                <a:gd name="T21" fmla="*/ 77 h 205"/>
                <a:gd name="T22" fmla="*/ 152 w 347"/>
                <a:gd name="T23" fmla="*/ 79 h 205"/>
                <a:gd name="T24" fmla="*/ 126 w 347"/>
                <a:gd name="T25" fmla="*/ 79 h 205"/>
                <a:gd name="T26" fmla="*/ 104 w 347"/>
                <a:gd name="T27" fmla="*/ 78 h 205"/>
                <a:gd name="T28" fmla="*/ 80 w 347"/>
                <a:gd name="T29" fmla="*/ 75 h 205"/>
                <a:gd name="T30" fmla="*/ 58 w 347"/>
                <a:gd name="T31" fmla="*/ 70 h 205"/>
                <a:gd name="T32" fmla="*/ 37 w 347"/>
                <a:gd name="T33" fmla="*/ 64 h 205"/>
                <a:gd name="T34" fmla="*/ 18 w 347"/>
                <a:gd name="T35" fmla="*/ 55 h 205"/>
                <a:gd name="T36" fmla="*/ 0 w 347"/>
                <a:gd name="T37" fmla="*/ 46 h 205"/>
                <a:gd name="T38" fmla="*/ 34 w 347"/>
                <a:gd name="T39" fmla="*/ 174 h 205"/>
                <a:gd name="T40" fmla="*/ 34 w 347"/>
                <a:gd name="T41" fmla="*/ 174 h 205"/>
                <a:gd name="T42" fmla="*/ 36 w 347"/>
                <a:gd name="T43" fmla="*/ 179 h 205"/>
                <a:gd name="T44" fmla="*/ 39 w 347"/>
                <a:gd name="T45" fmla="*/ 183 h 205"/>
                <a:gd name="T46" fmla="*/ 43 w 347"/>
                <a:gd name="T47" fmla="*/ 188 h 205"/>
                <a:gd name="T48" fmla="*/ 49 w 347"/>
                <a:gd name="T49" fmla="*/ 191 h 205"/>
                <a:gd name="T50" fmla="*/ 56 w 347"/>
                <a:gd name="T51" fmla="*/ 195 h 205"/>
                <a:gd name="T52" fmla="*/ 65 w 347"/>
                <a:gd name="T53" fmla="*/ 198 h 205"/>
                <a:gd name="T54" fmla="*/ 83 w 347"/>
                <a:gd name="T55" fmla="*/ 203 h 205"/>
                <a:gd name="T56" fmla="*/ 105 w 347"/>
                <a:gd name="T57" fmla="*/ 205 h 205"/>
                <a:gd name="T58" fmla="*/ 130 w 347"/>
                <a:gd name="T59" fmla="*/ 205 h 205"/>
                <a:gd name="T60" fmla="*/ 158 w 347"/>
                <a:gd name="T61" fmla="*/ 204 h 205"/>
                <a:gd name="T62" fmla="*/ 187 w 347"/>
                <a:gd name="T63" fmla="*/ 200 h 205"/>
                <a:gd name="T64" fmla="*/ 187 w 347"/>
                <a:gd name="T65" fmla="*/ 200 h 205"/>
                <a:gd name="T66" fmla="*/ 216 w 347"/>
                <a:gd name="T67" fmla="*/ 195 h 205"/>
                <a:gd name="T68" fmla="*/ 245 w 347"/>
                <a:gd name="T69" fmla="*/ 188 h 205"/>
                <a:gd name="T70" fmla="*/ 270 w 347"/>
                <a:gd name="T71" fmla="*/ 179 h 205"/>
                <a:gd name="T72" fmla="*/ 293 w 347"/>
                <a:gd name="T73" fmla="*/ 169 h 205"/>
                <a:gd name="T74" fmla="*/ 312 w 347"/>
                <a:gd name="T75" fmla="*/ 159 h 205"/>
                <a:gd name="T76" fmla="*/ 319 w 347"/>
                <a:gd name="T77" fmla="*/ 152 h 205"/>
                <a:gd name="T78" fmla="*/ 327 w 347"/>
                <a:gd name="T79" fmla="*/ 147 h 205"/>
                <a:gd name="T80" fmla="*/ 332 w 347"/>
                <a:gd name="T81" fmla="*/ 142 h 205"/>
                <a:gd name="T82" fmla="*/ 336 w 347"/>
                <a:gd name="T83" fmla="*/ 136 h 205"/>
                <a:gd name="T84" fmla="*/ 338 w 347"/>
                <a:gd name="T85" fmla="*/ 131 h 205"/>
                <a:gd name="T86" fmla="*/ 340 w 347"/>
                <a:gd name="T87" fmla="*/ 126 h 205"/>
                <a:gd name="T88" fmla="*/ 347 w 347"/>
                <a:gd name="T8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47" h="205">
                  <a:moveTo>
                    <a:pt x="347" y="0"/>
                  </a:moveTo>
                  <a:lnTo>
                    <a:pt x="347" y="0"/>
                  </a:lnTo>
                  <a:lnTo>
                    <a:pt x="331" y="12"/>
                  </a:lnTo>
                  <a:lnTo>
                    <a:pt x="312" y="26"/>
                  </a:lnTo>
                  <a:lnTo>
                    <a:pt x="293" y="38"/>
                  </a:lnTo>
                  <a:lnTo>
                    <a:pt x="272" y="49"/>
                  </a:lnTo>
                  <a:lnTo>
                    <a:pt x="249" y="58"/>
                  </a:lnTo>
                  <a:lnTo>
                    <a:pt x="226" y="65"/>
                  </a:lnTo>
                  <a:lnTo>
                    <a:pt x="202" y="72"/>
                  </a:lnTo>
                  <a:lnTo>
                    <a:pt x="177" y="77"/>
                  </a:lnTo>
                  <a:lnTo>
                    <a:pt x="177" y="77"/>
                  </a:lnTo>
                  <a:lnTo>
                    <a:pt x="152" y="79"/>
                  </a:lnTo>
                  <a:lnTo>
                    <a:pt x="126" y="79"/>
                  </a:lnTo>
                  <a:lnTo>
                    <a:pt x="104" y="78"/>
                  </a:lnTo>
                  <a:lnTo>
                    <a:pt x="80" y="75"/>
                  </a:lnTo>
                  <a:lnTo>
                    <a:pt x="58" y="70"/>
                  </a:lnTo>
                  <a:lnTo>
                    <a:pt x="37" y="64"/>
                  </a:lnTo>
                  <a:lnTo>
                    <a:pt x="18" y="55"/>
                  </a:lnTo>
                  <a:lnTo>
                    <a:pt x="0" y="46"/>
                  </a:lnTo>
                  <a:lnTo>
                    <a:pt x="34" y="174"/>
                  </a:lnTo>
                  <a:lnTo>
                    <a:pt x="34" y="174"/>
                  </a:lnTo>
                  <a:lnTo>
                    <a:pt x="36" y="179"/>
                  </a:lnTo>
                  <a:lnTo>
                    <a:pt x="39" y="183"/>
                  </a:lnTo>
                  <a:lnTo>
                    <a:pt x="43" y="188"/>
                  </a:lnTo>
                  <a:lnTo>
                    <a:pt x="49" y="191"/>
                  </a:lnTo>
                  <a:lnTo>
                    <a:pt x="56" y="195"/>
                  </a:lnTo>
                  <a:lnTo>
                    <a:pt x="65" y="198"/>
                  </a:lnTo>
                  <a:lnTo>
                    <a:pt x="83" y="203"/>
                  </a:lnTo>
                  <a:lnTo>
                    <a:pt x="105" y="205"/>
                  </a:lnTo>
                  <a:lnTo>
                    <a:pt x="130" y="205"/>
                  </a:lnTo>
                  <a:lnTo>
                    <a:pt x="158" y="204"/>
                  </a:lnTo>
                  <a:lnTo>
                    <a:pt x="187" y="200"/>
                  </a:lnTo>
                  <a:lnTo>
                    <a:pt x="187" y="200"/>
                  </a:lnTo>
                  <a:lnTo>
                    <a:pt x="216" y="195"/>
                  </a:lnTo>
                  <a:lnTo>
                    <a:pt x="245" y="188"/>
                  </a:lnTo>
                  <a:lnTo>
                    <a:pt x="270" y="179"/>
                  </a:lnTo>
                  <a:lnTo>
                    <a:pt x="293" y="169"/>
                  </a:lnTo>
                  <a:lnTo>
                    <a:pt x="312" y="159"/>
                  </a:lnTo>
                  <a:lnTo>
                    <a:pt x="319" y="152"/>
                  </a:lnTo>
                  <a:lnTo>
                    <a:pt x="327" y="147"/>
                  </a:lnTo>
                  <a:lnTo>
                    <a:pt x="332" y="142"/>
                  </a:lnTo>
                  <a:lnTo>
                    <a:pt x="336" y="136"/>
                  </a:lnTo>
                  <a:lnTo>
                    <a:pt x="338" y="131"/>
                  </a:lnTo>
                  <a:lnTo>
                    <a:pt x="340" y="126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2739" y="2569"/>
              <a:ext cx="130" cy="214"/>
            </a:xfrm>
            <a:custGeom>
              <a:avLst/>
              <a:gdLst>
                <a:gd name="T0" fmla="*/ 103 w 130"/>
                <a:gd name="T1" fmla="*/ 6 h 214"/>
                <a:gd name="T2" fmla="*/ 103 w 130"/>
                <a:gd name="T3" fmla="*/ 6 h 214"/>
                <a:gd name="T4" fmla="*/ 95 w 130"/>
                <a:gd name="T5" fmla="*/ 15 h 214"/>
                <a:gd name="T6" fmla="*/ 86 w 130"/>
                <a:gd name="T7" fmla="*/ 26 h 214"/>
                <a:gd name="T8" fmla="*/ 77 w 130"/>
                <a:gd name="T9" fmla="*/ 44 h 214"/>
                <a:gd name="T10" fmla="*/ 67 w 130"/>
                <a:gd name="T11" fmla="*/ 66 h 214"/>
                <a:gd name="T12" fmla="*/ 62 w 130"/>
                <a:gd name="T13" fmla="*/ 79 h 214"/>
                <a:gd name="T14" fmla="*/ 58 w 130"/>
                <a:gd name="T15" fmla="*/ 93 h 214"/>
                <a:gd name="T16" fmla="*/ 54 w 130"/>
                <a:gd name="T17" fmla="*/ 110 h 214"/>
                <a:gd name="T18" fmla="*/ 52 w 130"/>
                <a:gd name="T19" fmla="*/ 127 h 214"/>
                <a:gd name="T20" fmla="*/ 50 w 130"/>
                <a:gd name="T21" fmla="*/ 146 h 214"/>
                <a:gd name="T22" fmla="*/ 49 w 130"/>
                <a:gd name="T23" fmla="*/ 166 h 214"/>
                <a:gd name="T24" fmla="*/ 49 w 130"/>
                <a:gd name="T25" fmla="*/ 166 h 214"/>
                <a:gd name="T26" fmla="*/ 40 w 130"/>
                <a:gd name="T27" fmla="*/ 169 h 214"/>
                <a:gd name="T28" fmla="*/ 32 w 130"/>
                <a:gd name="T29" fmla="*/ 173 h 214"/>
                <a:gd name="T30" fmla="*/ 21 w 130"/>
                <a:gd name="T31" fmla="*/ 178 h 214"/>
                <a:gd name="T32" fmla="*/ 11 w 130"/>
                <a:gd name="T33" fmla="*/ 183 h 214"/>
                <a:gd name="T34" fmla="*/ 8 w 130"/>
                <a:gd name="T35" fmla="*/ 187 h 214"/>
                <a:gd name="T36" fmla="*/ 4 w 130"/>
                <a:gd name="T37" fmla="*/ 190 h 214"/>
                <a:gd name="T38" fmla="*/ 1 w 130"/>
                <a:gd name="T39" fmla="*/ 196 h 214"/>
                <a:gd name="T40" fmla="*/ 0 w 130"/>
                <a:gd name="T41" fmla="*/ 199 h 214"/>
                <a:gd name="T42" fmla="*/ 0 w 130"/>
                <a:gd name="T43" fmla="*/ 204 h 214"/>
                <a:gd name="T44" fmla="*/ 1 w 130"/>
                <a:gd name="T45" fmla="*/ 211 h 214"/>
                <a:gd name="T46" fmla="*/ 1 w 130"/>
                <a:gd name="T47" fmla="*/ 211 h 214"/>
                <a:gd name="T48" fmla="*/ 3 w 130"/>
                <a:gd name="T49" fmla="*/ 212 h 214"/>
                <a:gd name="T50" fmla="*/ 8 w 130"/>
                <a:gd name="T51" fmla="*/ 213 h 214"/>
                <a:gd name="T52" fmla="*/ 15 w 130"/>
                <a:gd name="T53" fmla="*/ 214 h 214"/>
                <a:gd name="T54" fmla="*/ 25 w 130"/>
                <a:gd name="T55" fmla="*/ 214 h 214"/>
                <a:gd name="T56" fmla="*/ 77 w 130"/>
                <a:gd name="T57" fmla="*/ 190 h 214"/>
                <a:gd name="T58" fmla="*/ 77 w 130"/>
                <a:gd name="T59" fmla="*/ 190 h 214"/>
                <a:gd name="T60" fmla="*/ 78 w 130"/>
                <a:gd name="T61" fmla="*/ 189 h 214"/>
                <a:gd name="T62" fmla="*/ 81 w 130"/>
                <a:gd name="T63" fmla="*/ 185 h 214"/>
                <a:gd name="T64" fmla="*/ 82 w 130"/>
                <a:gd name="T65" fmla="*/ 183 h 214"/>
                <a:gd name="T66" fmla="*/ 83 w 130"/>
                <a:gd name="T67" fmla="*/ 180 h 214"/>
                <a:gd name="T68" fmla="*/ 82 w 130"/>
                <a:gd name="T69" fmla="*/ 177 h 214"/>
                <a:gd name="T70" fmla="*/ 81 w 130"/>
                <a:gd name="T71" fmla="*/ 173 h 214"/>
                <a:gd name="T72" fmla="*/ 72 w 130"/>
                <a:gd name="T73" fmla="*/ 163 h 214"/>
                <a:gd name="T74" fmla="*/ 72 w 130"/>
                <a:gd name="T75" fmla="*/ 163 h 214"/>
                <a:gd name="T76" fmla="*/ 71 w 130"/>
                <a:gd name="T77" fmla="*/ 149 h 214"/>
                <a:gd name="T78" fmla="*/ 71 w 130"/>
                <a:gd name="T79" fmla="*/ 132 h 214"/>
                <a:gd name="T80" fmla="*/ 73 w 130"/>
                <a:gd name="T81" fmla="*/ 112 h 214"/>
                <a:gd name="T82" fmla="*/ 76 w 130"/>
                <a:gd name="T83" fmla="*/ 101 h 214"/>
                <a:gd name="T84" fmla="*/ 80 w 130"/>
                <a:gd name="T85" fmla="*/ 90 h 214"/>
                <a:gd name="T86" fmla="*/ 85 w 130"/>
                <a:gd name="T87" fmla="*/ 78 h 214"/>
                <a:gd name="T88" fmla="*/ 90 w 130"/>
                <a:gd name="T89" fmla="*/ 67 h 214"/>
                <a:gd name="T90" fmla="*/ 97 w 130"/>
                <a:gd name="T91" fmla="*/ 54 h 214"/>
                <a:gd name="T92" fmla="*/ 106 w 130"/>
                <a:gd name="T93" fmla="*/ 43 h 214"/>
                <a:gd name="T94" fmla="*/ 117 w 130"/>
                <a:gd name="T95" fmla="*/ 33 h 214"/>
                <a:gd name="T96" fmla="*/ 130 w 130"/>
                <a:gd name="T97" fmla="*/ 21 h 214"/>
                <a:gd name="T98" fmla="*/ 130 w 130"/>
                <a:gd name="T99" fmla="*/ 21 h 214"/>
                <a:gd name="T100" fmla="*/ 130 w 130"/>
                <a:gd name="T101" fmla="*/ 16 h 214"/>
                <a:gd name="T102" fmla="*/ 130 w 130"/>
                <a:gd name="T103" fmla="*/ 11 h 214"/>
                <a:gd name="T104" fmla="*/ 129 w 130"/>
                <a:gd name="T105" fmla="*/ 6 h 214"/>
                <a:gd name="T106" fmla="*/ 126 w 130"/>
                <a:gd name="T107" fmla="*/ 2 h 214"/>
                <a:gd name="T108" fmla="*/ 124 w 130"/>
                <a:gd name="T109" fmla="*/ 1 h 214"/>
                <a:gd name="T110" fmla="*/ 121 w 130"/>
                <a:gd name="T111" fmla="*/ 0 h 214"/>
                <a:gd name="T112" fmla="*/ 119 w 130"/>
                <a:gd name="T113" fmla="*/ 0 h 214"/>
                <a:gd name="T114" fmla="*/ 114 w 130"/>
                <a:gd name="T115" fmla="*/ 1 h 214"/>
                <a:gd name="T116" fmla="*/ 103 w 130"/>
                <a:gd name="T117" fmla="*/ 6 h 214"/>
                <a:gd name="T118" fmla="*/ 103 w 130"/>
                <a:gd name="T119" fmla="*/ 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0" h="214">
                  <a:moveTo>
                    <a:pt x="103" y="6"/>
                  </a:moveTo>
                  <a:lnTo>
                    <a:pt x="103" y="6"/>
                  </a:lnTo>
                  <a:lnTo>
                    <a:pt x="95" y="15"/>
                  </a:lnTo>
                  <a:lnTo>
                    <a:pt x="86" y="26"/>
                  </a:lnTo>
                  <a:lnTo>
                    <a:pt x="77" y="44"/>
                  </a:lnTo>
                  <a:lnTo>
                    <a:pt x="67" y="66"/>
                  </a:lnTo>
                  <a:lnTo>
                    <a:pt x="62" y="79"/>
                  </a:lnTo>
                  <a:lnTo>
                    <a:pt x="58" y="93"/>
                  </a:lnTo>
                  <a:lnTo>
                    <a:pt x="54" y="110"/>
                  </a:lnTo>
                  <a:lnTo>
                    <a:pt x="52" y="127"/>
                  </a:lnTo>
                  <a:lnTo>
                    <a:pt x="50" y="146"/>
                  </a:lnTo>
                  <a:lnTo>
                    <a:pt x="49" y="166"/>
                  </a:lnTo>
                  <a:lnTo>
                    <a:pt x="49" y="166"/>
                  </a:lnTo>
                  <a:lnTo>
                    <a:pt x="40" y="169"/>
                  </a:lnTo>
                  <a:lnTo>
                    <a:pt x="32" y="173"/>
                  </a:lnTo>
                  <a:lnTo>
                    <a:pt x="21" y="178"/>
                  </a:lnTo>
                  <a:lnTo>
                    <a:pt x="11" y="183"/>
                  </a:lnTo>
                  <a:lnTo>
                    <a:pt x="8" y="187"/>
                  </a:lnTo>
                  <a:lnTo>
                    <a:pt x="4" y="190"/>
                  </a:lnTo>
                  <a:lnTo>
                    <a:pt x="1" y="196"/>
                  </a:lnTo>
                  <a:lnTo>
                    <a:pt x="0" y="199"/>
                  </a:lnTo>
                  <a:lnTo>
                    <a:pt x="0" y="204"/>
                  </a:lnTo>
                  <a:lnTo>
                    <a:pt x="1" y="211"/>
                  </a:lnTo>
                  <a:lnTo>
                    <a:pt x="1" y="211"/>
                  </a:lnTo>
                  <a:lnTo>
                    <a:pt x="3" y="212"/>
                  </a:lnTo>
                  <a:lnTo>
                    <a:pt x="8" y="213"/>
                  </a:lnTo>
                  <a:lnTo>
                    <a:pt x="15" y="214"/>
                  </a:lnTo>
                  <a:lnTo>
                    <a:pt x="25" y="214"/>
                  </a:lnTo>
                  <a:lnTo>
                    <a:pt x="77" y="190"/>
                  </a:lnTo>
                  <a:lnTo>
                    <a:pt x="77" y="190"/>
                  </a:lnTo>
                  <a:lnTo>
                    <a:pt x="78" y="189"/>
                  </a:lnTo>
                  <a:lnTo>
                    <a:pt x="81" y="185"/>
                  </a:lnTo>
                  <a:lnTo>
                    <a:pt x="82" y="183"/>
                  </a:lnTo>
                  <a:lnTo>
                    <a:pt x="83" y="180"/>
                  </a:lnTo>
                  <a:lnTo>
                    <a:pt x="82" y="177"/>
                  </a:lnTo>
                  <a:lnTo>
                    <a:pt x="81" y="173"/>
                  </a:lnTo>
                  <a:lnTo>
                    <a:pt x="72" y="163"/>
                  </a:lnTo>
                  <a:lnTo>
                    <a:pt x="72" y="163"/>
                  </a:lnTo>
                  <a:lnTo>
                    <a:pt x="71" y="149"/>
                  </a:lnTo>
                  <a:lnTo>
                    <a:pt x="71" y="132"/>
                  </a:lnTo>
                  <a:lnTo>
                    <a:pt x="73" y="112"/>
                  </a:lnTo>
                  <a:lnTo>
                    <a:pt x="76" y="101"/>
                  </a:lnTo>
                  <a:lnTo>
                    <a:pt x="80" y="90"/>
                  </a:lnTo>
                  <a:lnTo>
                    <a:pt x="85" y="78"/>
                  </a:lnTo>
                  <a:lnTo>
                    <a:pt x="90" y="67"/>
                  </a:lnTo>
                  <a:lnTo>
                    <a:pt x="97" y="54"/>
                  </a:lnTo>
                  <a:lnTo>
                    <a:pt x="106" y="43"/>
                  </a:lnTo>
                  <a:lnTo>
                    <a:pt x="117" y="33"/>
                  </a:lnTo>
                  <a:lnTo>
                    <a:pt x="130" y="21"/>
                  </a:lnTo>
                  <a:lnTo>
                    <a:pt x="130" y="21"/>
                  </a:lnTo>
                  <a:lnTo>
                    <a:pt x="130" y="16"/>
                  </a:lnTo>
                  <a:lnTo>
                    <a:pt x="130" y="11"/>
                  </a:lnTo>
                  <a:lnTo>
                    <a:pt x="129" y="6"/>
                  </a:lnTo>
                  <a:lnTo>
                    <a:pt x="126" y="2"/>
                  </a:lnTo>
                  <a:lnTo>
                    <a:pt x="124" y="1"/>
                  </a:lnTo>
                  <a:lnTo>
                    <a:pt x="121" y="0"/>
                  </a:lnTo>
                  <a:lnTo>
                    <a:pt x="119" y="0"/>
                  </a:lnTo>
                  <a:lnTo>
                    <a:pt x="114" y="1"/>
                  </a:lnTo>
                  <a:lnTo>
                    <a:pt x="103" y="6"/>
                  </a:lnTo>
                  <a:lnTo>
                    <a:pt x="10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2936" y="2559"/>
              <a:ext cx="130" cy="214"/>
            </a:xfrm>
            <a:custGeom>
              <a:avLst/>
              <a:gdLst>
                <a:gd name="T0" fmla="*/ 26 w 130"/>
                <a:gd name="T1" fmla="*/ 6 h 214"/>
                <a:gd name="T2" fmla="*/ 26 w 130"/>
                <a:gd name="T3" fmla="*/ 6 h 214"/>
                <a:gd name="T4" fmla="*/ 35 w 130"/>
                <a:gd name="T5" fmla="*/ 15 h 214"/>
                <a:gd name="T6" fmla="*/ 43 w 130"/>
                <a:gd name="T7" fmla="*/ 26 h 214"/>
                <a:gd name="T8" fmla="*/ 53 w 130"/>
                <a:gd name="T9" fmla="*/ 44 h 214"/>
                <a:gd name="T10" fmla="*/ 63 w 130"/>
                <a:gd name="T11" fmla="*/ 65 h 214"/>
                <a:gd name="T12" fmla="*/ 68 w 130"/>
                <a:gd name="T13" fmla="*/ 79 h 214"/>
                <a:gd name="T14" fmla="*/ 72 w 130"/>
                <a:gd name="T15" fmla="*/ 93 h 214"/>
                <a:gd name="T16" fmla="*/ 76 w 130"/>
                <a:gd name="T17" fmla="*/ 110 h 214"/>
                <a:gd name="T18" fmla="*/ 78 w 130"/>
                <a:gd name="T19" fmla="*/ 127 h 214"/>
                <a:gd name="T20" fmla="*/ 79 w 130"/>
                <a:gd name="T21" fmla="*/ 146 h 214"/>
                <a:gd name="T22" fmla="*/ 81 w 130"/>
                <a:gd name="T23" fmla="*/ 166 h 214"/>
                <a:gd name="T24" fmla="*/ 81 w 130"/>
                <a:gd name="T25" fmla="*/ 166 h 214"/>
                <a:gd name="T26" fmla="*/ 89 w 130"/>
                <a:gd name="T27" fmla="*/ 169 h 214"/>
                <a:gd name="T28" fmla="*/ 98 w 130"/>
                <a:gd name="T29" fmla="*/ 173 h 214"/>
                <a:gd name="T30" fmla="*/ 108 w 130"/>
                <a:gd name="T31" fmla="*/ 178 h 214"/>
                <a:gd name="T32" fmla="*/ 119 w 130"/>
                <a:gd name="T33" fmla="*/ 183 h 214"/>
                <a:gd name="T34" fmla="*/ 122 w 130"/>
                <a:gd name="T35" fmla="*/ 187 h 214"/>
                <a:gd name="T36" fmla="*/ 126 w 130"/>
                <a:gd name="T37" fmla="*/ 190 h 214"/>
                <a:gd name="T38" fmla="*/ 129 w 130"/>
                <a:gd name="T39" fmla="*/ 195 h 214"/>
                <a:gd name="T40" fmla="*/ 130 w 130"/>
                <a:gd name="T41" fmla="*/ 199 h 214"/>
                <a:gd name="T42" fmla="*/ 130 w 130"/>
                <a:gd name="T43" fmla="*/ 204 h 214"/>
                <a:gd name="T44" fmla="*/ 129 w 130"/>
                <a:gd name="T45" fmla="*/ 211 h 214"/>
                <a:gd name="T46" fmla="*/ 129 w 130"/>
                <a:gd name="T47" fmla="*/ 211 h 214"/>
                <a:gd name="T48" fmla="*/ 126 w 130"/>
                <a:gd name="T49" fmla="*/ 212 h 214"/>
                <a:gd name="T50" fmla="*/ 122 w 130"/>
                <a:gd name="T51" fmla="*/ 213 h 214"/>
                <a:gd name="T52" fmla="*/ 115 w 130"/>
                <a:gd name="T53" fmla="*/ 214 h 214"/>
                <a:gd name="T54" fmla="*/ 105 w 130"/>
                <a:gd name="T55" fmla="*/ 214 h 214"/>
                <a:gd name="T56" fmla="*/ 53 w 130"/>
                <a:gd name="T57" fmla="*/ 190 h 214"/>
                <a:gd name="T58" fmla="*/ 53 w 130"/>
                <a:gd name="T59" fmla="*/ 190 h 214"/>
                <a:gd name="T60" fmla="*/ 52 w 130"/>
                <a:gd name="T61" fmla="*/ 189 h 214"/>
                <a:gd name="T62" fmla="*/ 49 w 130"/>
                <a:gd name="T63" fmla="*/ 185 h 214"/>
                <a:gd name="T64" fmla="*/ 48 w 130"/>
                <a:gd name="T65" fmla="*/ 183 h 214"/>
                <a:gd name="T66" fmla="*/ 47 w 130"/>
                <a:gd name="T67" fmla="*/ 180 h 214"/>
                <a:gd name="T68" fmla="*/ 48 w 130"/>
                <a:gd name="T69" fmla="*/ 176 h 214"/>
                <a:gd name="T70" fmla="*/ 49 w 130"/>
                <a:gd name="T71" fmla="*/ 173 h 214"/>
                <a:gd name="T72" fmla="*/ 58 w 130"/>
                <a:gd name="T73" fmla="*/ 163 h 214"/>
                <a:gd name="T74" fmla="*/ 58 w 130"/>
                <a:gd name="T75" fmla="*/ 163 h 214"/>
                <a:gd name="T76" fmla="*/ 59 w 130"/>
                <a:gd name="T77" fmla="*/ 149 h 214"/>
                <a:gd name="T78" fmla="*/ 59 w 130"/>
                <a:gd name="T79" fmla="*/ 132 h 214"/>
                <a:gd name="T80" fmla="*/ 57 w 130"/>
                <a:gd name="T81" fmla="*/ 112 h 214"/>
                <a:gd name="T82" fmla="*/ 54 w 130"/>
                <a:gd name="T83" fmla="*/ 101 h 214"/>
                <a:gd name="T84" fmla="*/ 50 w 130"/>
                <a:gd name="T85" fmla="*/ 89 h 214"/>
                <a:gd name="T86" fmla="*/ 45 w 130"/>
                <a:gd name="T87" fmla="*/ 78 h 214"/>
                <a:gd name="T88" fmla="*/ 39 w 130"/>
                <a:gd name="T89" fmla="*/ 67 h 214"/>
                <a:gd name="T90" fmla="*/ 33 w 130"/>
                <a:gd name="T91" fmla="*/ 54 h 214"/>
                <a:gd name="T92" fmla="*/ 24 w 130"/>
                <a:gd name="T93" fmla="*/ 43 h 214"/>
                <a:gd name="T94" fmla="*/ 12 w 130"/>
                <a:gd name="T95" fmla="*/ 33 h 214"/>
                <a:gd name="T96" fmla="*/ 0 w 130"/>
                <a:gd name="T97" fmla="*/ 21 h 214"/>
                <a:gd name="T98" fmla="*/ 0 w 130"/>
                <a:gd name="T99" fmla="*/ 21 h 214"/>
                <a:gd name="T100" fmla="*/ 0 w 130"/>
                <a:gd name="T101" fmla="*/ 16 h 214"/>
                <a:gd name="T102" fmla="*/ 0 w 130"/>
                <a:gd name="T103" fmla="*/ 11 h 214"/>
                <a:gd name="T104" fmla="*/ 1 w 130"/>
                <a:gd name="T105" fmla="*/ 6 h 214"/>
                <a:gd name="T106" fmla="*/ 4 w 130"/>
                <a:gd name="T107" fmla="*/ 2 h 214"/>
                <a:gd name="T108" fmla="*/ 6 w 130"/>
                <a:gd name="T109" fmla="*/ 1 h 214"/>
                <a:gd name="T110" fmla="*/ 9 w 130"/>
                <a:gd name="T111" fmla="*/ 0 h 214"/>
                <a:gd name="T112" fmla="*/ 11 w 130"/>
                <a:gd name="T113" fmla="*/ 0 h 214"/>
                <a:gd name="T114" fmla="*/ 16 w 130"/>
                <a:gd name="T115" fmla="*/ 1 h 214"/>
                <a:gd name="T116" fmla="*/ 26 w 130"/>
                <a:gd name="T117" fmla="*/ 6 h 214"/>
                <a:gd name="T118" fmla="*/ 26 w 130"/>
                <a:gd name="T119" fmla="*/ 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0" h="214">
                  <a:moveTo>
                    <a:pt x="26" y="6"/>
                  </a:moveTo>
                  <a:lnTo>
                    <a:pt x="26" y="6"/>
                  </a:lnTo>
                  <a:lnTo>
                    <a:pt x="35" y="15"/>
                  </a:lnTo>
                  <a:lnTo>
                    <a:pt x="43" y="26"/>
                  </a:lnTo>
                  <a:lnTo>
                    <a:pt x="53" y="44"/>
                  </a:lnTo>
                  <a:lnTo>
                    <a:pt x="63" y="65"/>
                  </a:lnTo>
                  <a:lnTo>
                    <a:pt x="68" y="79"/>
                  </a:lnTo>
                  <a:lnTo>
                    <a:pt x="72" y="93"/>
                  </a:lnTo>
                  <a:lnTo>
                    <a:pt x="76" y="110"/>
                  </a:lnTo>
                  <a:lnTo>
                    <a:pt x="78" y="127"/>
                  </a:lnTo>
                  <a:lnTo>
                    <a:pt x="79" y="146"/>
                  </a:lnTo>
                  <a:lnTo>
                    <a:pt x="81" y="166"/>
                  </a:lnTo>
                  <a:lnTo>
                    <a:pt x="81" y="166"/>
                  </a:lnTo>
                  <a:lnTo>
                    <a:pt x="89" y="169"/>
                  </a:lnTo>
                  <a:lnTo>
                    <a:pt x="98" y="173"/>
                  </a:lnTo>
                  <a:lnTo>
                    <a:pt x="108" y="178"/>
                  </a:lnTo>
                  <a:lnTo>
                    <a:pt x="119" y="183"/>
                  </a:lnTo>
                  <a:lnTo>
                    <a:pt x="122" y="187"/>
                  </a:lnTo>
                  <a:lnTo>
                    <a:pt x="126" y="190"/>
                  </a:lnTo>
                  <a:lnTo>
                    <a:pt x="129" y="195"/>
                  </a:lnTo>
                  <a:lnTo>
                    <a:pt x="130" y="199"/>
                  </a:lnTo>
                  <a:lnTo>
                    <a:pt x="130" y="204"/>
                  </a:lnTo>
                  <a:lnTo>
                    <a:pt x="129" y="211"/>
                  </a:lnTo>
                  <a:lnTo>
                    <a:pt x="129" y="211"/>
                  </a:lnTo>
                  <a:lnTo>
                    <a:pt x="126" y="212"/>
                  </a:lnTo>
                  <a:lnTo>
                    <a:pt x="122" y="213"/>
                  </a:lnTo>
                  <a:lnTo>
                    <a:pt x="115" y="214"/>
                  </a:lnTo>
                  <a:lnTo>
                    <a:pt x="105" y="214"/>
                  </a:lnTo>
                  <a:lnTo>
                    <a:pt x="53" y="190"/>
                  </a:lnTo>
                  <a:lnTo>
                    <a:pt x="53" y="190"/>
                  </a:lnTo>
                  <a:lnTo>
                    <a:pt x="52" y="189"/>
                  </a:lnTo>
                  <a:lnTo>
                    <a:pt x="49" y="185"/>
                  </a:lnTo>
                  <a:lnTo>
                    <a:pt x="48" y="183"/>
                  </a:lnTo>
                  <a:lnTo>
                    <a:pt x="47" y="180"/>
                  </a:lnTo>
                  <a:lnTo>
                    <a:pt x="48" y="176"/>
                  </a:lnTo>
                  <a:lnTo>
                    <a:pt x="49" y="173"/>
                  </a:lnTo>
                  <a:lnTo>
                    <a:pt x="58" y="163"/>
                  </a:lnTo>
                  <a:lnTo>
                    <a:pt x="58" y="163"/>
                  </a:lnTo>
                  <a:lnTo>
                    <a:pt x="59" y="149"/>
                  </a:lnTo>
                  <a:lnTo>
                    <a:pt x="59" y="132"/>
                  </a:lnTo>
                  <a:lnTo>
                    <a:pt x="57" y="112"/>
                  </a:lnTo>
                  <a:lnTo>
                    <a:pt x="54" y="101"/>
                  </a:lnTo>
                  <a:lnTo>
                    <a:pt x="50" y="89"/>
                  </a:lnTo>
                  <a:lnTo>
                    <a:pt x="45" y="78"/>
                  </a:lnTo>
                  <a:lnTo>
                    <a:pt x="39" y="67"/>
                  </a:lnTo>
                  <a:lnTo>
                    <a:pt x="33" y="54"/>
                  </a:lnTo>
                  <a:lnTo>
                    <a:pt x="24" y="43"/>
                  </a:lnTo>
                  <a:lnTo>
                    <a:pt x="12" y="3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6" y="6"/>
                  </a:lnTo>
                  <a:lnTo>
                    <a:pt x="2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2638" y="2251"/>
              <a:ext cx="446" cy="279"/>
            </a:xfrm>
            <a:custGeom>
              <a:avLst/>
              <a:gdLst>
                <a:gd name="T0" fmla="*/ 446 w 446"/>
                <a:gd name="T1" fmla="*/ 110 h 279"/>
                <a:gd name="T2" fmla="*/ 438 w 446"/>
                <a:gd name="T3" fmla="*/ 83 h 279"/>
                <a:gd name="T4" fmla="*/ 422 w 446"/>
                <a:gd name="T5" fmla="*/ 59 h 279"/>
                <a:gd name="T6" fmla="*/ 398 w 446"/>
                <a:gd name="T7" fmla="*/ 39 h 279"/>
                <a:gd name="T8" fmla="*/ 367 w 446"/>
                <a:gd name="T9" fmla="*/ 23 h 279"/>
                <a:gd name="T10" fmla="*/ 333 w 446"/>
                <a:gd name="T11" fmla="*/ 10 h 279"/>
                <a:gd name="T12" fmla="*/ 293 w 446"/>
                <a:gd name="T13" fmla="*/ 3 h 279"/>
                <a:gd name="T14" fmla="*/ 250 w 446"/>
                <a:gd name="T15" fmla="*/ 0 h 279"/>
                <a:gd name="T16" fmla="*/ 206 w 446"/>
                <a:gd name="T17" fmla="*/ 3 h 279"/>
                <a:gd name="T18" fmla="*/ 183 w 446"/>
                <a:gd name="T19" fmla="*/ 6 h 279"/>
                <a:gd name="T20" fmla="*/ 140 w 446"/>
                <a:gd name="T21" fmla="*/ 18 h 279"/>
                <a:gd name="T22" fmla="*/ 101 w 446"/>
                <a:gd name="T23" fmla="*/ 33 h 279"/>
                <a:gd name="T24" fmla="*/ 68 w 446"/>
                <a:gd name="T25" fmla="*/ 52 h 279"/>
                <a:gd name="T26" fmla="*/ 40 w 446"/>
                <a:gd name="T27" fmla="*/ 74 h 279"/>
                <a:gd name="T28" fmla="*/ 19 w 446"/>
                <a:gd name="T29" fmla="*/ 100 h 279"/>
                <a:gd name="T30" fmla="*/ 5 w 446"/>
                <a:gd name="T31" fmla="*/ 126 h 279"/>
                <a:gd name="T32" fmla="*/ 0 w 446"/>
                <a:gd name="T33" fmla="*/ 154 h 279"/>
                <a:gd name="T34" fmla="*/ 1 w 446"/>
                <a:gd name="T35" fmla="*/ 168 h 279"/>
                <a:gd name="T36" fmla="*/ 9 w 446"/>
                <a:gd name="T37" fmla="*/ 196 h 279"/>
                <a:gd name="T38" fmla="*/ 25 w 446"/>
                <a:gd name="T39" fmla="*/ 218 h 279"/>
                <a:gd name="T40" fmla="*/ 49 w 446"/>
                <a:gd name="T41" fmla="*/ 240 h 279"/>
                <a:gd name="T42" fmla="*/ 78 w 446"/>
                <a:gd name="T43" fmla="*/ 256 h 279"/>
                <a:gd name="T44" fmla="*/ 114 w 446"/>
                <a:gd name="T45" fmla="*/ 269 h 279"/>
                <a:gd name="T46" fmla="*/ 153 w 446"/>
                <a:gd name="T47" fmla="*/ 276 h 279"/>
                <a:gd name="T48" fmla="*/ 196 w 446"/>
                <a:gd name="T49" fmla="*/ 279 h 279"/>
                <a:gd name="T50" fmla="*/ 241 w 446"/>
                <a:gd name="T51" fmla="*/ 275 h 279"/>
                <a:gd name="T52" fmla="*/ 264 w 446"/>
                <a:gd name="T53" fmla="*/ 271 h 279"/>
                <a:gd name="T54" fmla="*/ 307 w 446"/>
                <a:gd name="T55" fmla="*/ 261 h 279"/>
                <a:gd name="T56" fmla="*/ 345 w 446"/>
                <a:gd name="T57" fmla="*/ 245 h 279"/>
                <a:gd name="T58" fmla="*/ 379 w 446"/>
                <a:gd name="T59" fmla="*/ 226 h 279"/>
                <a:gd name="T60" fmla="*/ 406 w 446"/>
                <a:gd name="T61" fmla="*/ 203 h 279"/>
                <a:gd name="T62" fmla="*/ 427 w 446"/>
                <a:gd name="T63" fmla="*/ 179 h 279"/>
                <a:gd name="T64" fmla="*/ 440 w 446"/>
                <a:gd name="T65" fmla="*/ 151 h 279"/>
                <a:gd name="T66" fmla="*/ 446 w 446"/>
                <a:gd name="T67" fmla="*/ 124 h 279"/>
                <a:gd name="T68" fmla="*/ 446 w 446"/>
                <a:gd name="T69" fmla="*/ 11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46" h="279">
                  <a:moveTo>
                    <a:pt x="446" y="110"/>
                  </a:moveTo>
                  <a:lnTo>
                    <a:pt x="446" y="110"/>
                  </a:lnTo>
                  <a:lnTo>
                    <a:pt x="443" y="96"/>
                  </a:lnTo>
                  <a:lnTo>
                    <a:pt x="438" y="83"/>
                  </a:lnTo>
                  <a:lnTo>
                    <a:pt x="430" y="71"/>
                  </a:lnTo>
                  <a:lnTo>
                    <a:pt x="422" y="59"/>
                  </a:lnTo>
                  <a:lnTo>
                    <a:pt x="410" y="49"/>
                  </a:lnTo>
                  <a:lnTo>
                    <a:pt x="398" y="39"/>
                  </a:lnTo>
                  <a:lnTo>
                    <a:pt x="384" y="30"/>
                  </a:lnTo>
                  <a:lnTo>
                    <a:pt x="367" y="23"/>
                  </a:lnTo>
                  <a:lnTo>
                    <a:pt x="351" y="15"/>
                  </a:lnTo>
                  <a:lnTo>
                    <a:pt x="333" y="10"/>
                  </a:lnTo>
                  <a:lnTo>
                    <a:pt x="313" y="5"/>
                  </a:lnTo>
                  <a:lnTo>
                    <a:pt x="293" y="3"/>
                  </a:lnTo>
                  <a:lnTo>
                    <a:pt x="273" y="0"/>
                  </a:lnTo>
                  <a:lnTo>
                    <a:pt x="250" y="0"/>
                  </a:lnTo>
                  <a:lnTo>
                    <a:pt x="228" y="0"/>
                  </a:lnTo>
                  <a:lnTo>
                    <a:pt x="206" y="3"/>
                  </a:lnTo>
                  <a:lnTo>
                    <a:pt x="206" y="3"/>
                  </a:lnTo>
                  <a:lnTo>
                    <a:pt x="183" y="6"/>
                  </a:lnTo>
                  <a:lnTo>
                    <a:pt x="160" y="11"/>
                  </a:lnTo>
                  <a:lnTo>
                    <a:pt x="140" y="18"/>
                  </a:lnTo>
                  <a:lnTo>
                    <a:pt x="120" y="25"/>
                  </a:lnTo>
                  <a:lnTo>
                    <a:pt x="101" y="33"/>
                  </a:lnTo>
                  <a:lnTo>
                    <a:pt x="85" y="42"/>
                  </a:lnTo>
                  <a:lnTo>
                    <a:pt x="68" y="52"/>
                  </a:lnTo>
                  <a:lnTo>
                    <a:pt x="53" y="63"/>
                  </a:lnTo>
                  <a:lnTo>
                    <a:pt x="40" y="74"/>
                  </a:lnTo>
                  <a:lnTo>
                    <a:pt x="29" y="87"/>
                  </a:lnTo>
                  <a:lnTo>
                    <a:pt x="19" y="100"/>
                  </a:lnTo>
                  <a:lnTo>
                    <a:pt x="11" y="112"/>
                  </a:lnTo>
                  <a:lnTo>
                    <a:pt x="5" y="126"/>
                  </a:lnTo>
                  <a:lnTo>
                    <a:pt x="1" y="140"/>
                  </a:lnTo>
                  <a:lnTo>
                    <a:pt x="0" y="154"/>
                  </a:lnTo>
                  <a:lnTo>
                    <a:pt x="1" y="168"/>
                  </a:lnTo>
                  <a:lnTo>
                    <a:pt x="1" y="168"/>
                  </a:lnTo>
                  <a:lnTo>
                    <a:pt x="4" y="182"/>
                  </a:lnTo>
                  <a:lnTo>
                    <a:pt x="9" y="196"/>
                  </a:lnTo>
                  <a:lnTo>
                    <a:pt x="16" y="207"/>
                  </a:lnTo>
                  <a:lnTo>
                    <a:pt x="25" y="218"/>
                  </a:lnTo>
                  <a:lnTo>
                    <a:pt x="37" y="230"/>
                  </a:lnTo>
                  <a:lnTo>
                    <a:pt x="49" y="240"/>
                  </a:lnTo>
                  <a:lnTo>
                    <a:pt x="63" y="249"/>
                  </a:lnTo>
                  <a:lnTo>
                    <a:pt x="78" y="256"/>
                  </a:lnTo>
                  <a:lnTo>
                    <a:pt x="96" y="262"/>
                  </a:lnTo>
                  <a:lnTo>
                    <a:pt x="114" y="269"/>
                  </a:lnTo>
                  <a:lnTo>
                    <a:pt x="133" y="273"/>
                  </a:lnTo>
                  <a:lnTo>
                    <a:pt x="153" y="276"/>
                  </a:lnTo>
                  <a:lnTo>
                    <a:pt x="174" y="278"/>
                  </a:lnTo>
                  <a:lnTo>
                    <a:pt x="196" y="279"/>
                  </a:lnTo>
                  <a:lnTo>
                    <a:pt x="218" y="278"/>
                  </a:lnTo>
                  <a:lnTo>
                    <a:pt x="241" y="275"/>
                  </a:lnTo>
                  <a:lnTo>
                    <a:pt x="241" y="275"/>
                  </a:lnTo>
                  <a:lnTo>
                    <a:pt x="264" y="271"/>
                  </a:lnTo>
                  <a:lnTo>
                    <a:pt x="285" y="266"/>
                  </a:lnTo>
                  <a:lnTo>
                    <a:pt x="307" y="261"/>
                  </a:lnTo>
                  <a:lnTo>
                    <a:pt x="326" y="254"/>
                  </a:lnTo>
                  <a:lnTo>
                    <a:pt x="345" y="245"/>
                  </a:lnTo>
                  <a:lnTo>
                    <a:pt x="362" y="236"/>
                  </a:lnTo>
                  <a:lnTo>
                    <a:pt x="379" y="226"/>
                  </a:lnTo>
                  <a:lnTo>
                    <a:pt x="393" y="214"/>
                  </a:lnTo>
                  <a:lnTo>
                    <a:pt x="406" y="203"/>
                  </a:lnTo>
                  <a:lnTo>
                    <a:pt x="418" y="192"/>
                  </a:lnTo>
                  <a:lnTo>
                    <a:pt x="427" y="179"/>
                  </a:lnTo>
                  <a:lnTo>
                    <a:pt x="435" y="165"/>
                  </a:lnTo>
                  <a:lnTo>
                    <a:pt x="440" y="151"/>
                  </a:lnTo>
                  <a:lnTo>
                    <a:pt x="444" y="138"/>
                  </a:lnTo>
                  <a:lnTo>
                    <a:pt x="446" y="124"/>
                  </a:lnTo>
                  <a:lnTo>
                    <a:pt x="446" y="110"/>
                  </a:lnTo>
                  <a:lnTo>
                    <a:pt x="446" y="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2702" y="2365"/>
              <a:ext cx="61" cy="58"/>
            </a:xfrm>
            <a:custGeom>
              <a:avLst/>
              <a:gdLst>
                <a:gd name="T0" fmla="*/ 34 w 61"/>
                <a:gd name="T1" fmla="*/ 51 h 58"/>
                <a:gd name="T2" fmla="*/ 34 w 61"/>
                <a:gd name="T3" fmla="*/ 51 h 58"/>
                <a:gd name="T4" fmla="*/ 46 w 61"/>
                <a:gd name="T5" fmla="*/ 50 h 58"/>
                <a:gd name="T6" fmla="*/ 56 w 61"/>
                <a:gd name="T7" fmla="*/ 50 h 58"/>
                <a:gd name="T8" fmla="*/ 56 w 61"/>
                <a:gd name="T9" fmla="*/ 50 h 58"/>
                <a:gd name="T10" fmla="*/ 58 w 61"/>
                <a:gd name="T11" fmla="*/ 45 h 58"/>
                <a:gd name="T12" fmla="*/ 58 w 61"/>
                <a:gd name="T13" fmla="*/ 45 h 58"/>
                <a:gd name="T14" fmla="*/ 61 w 61"/>
                <a:gd name="T15" fmla="*/ 39 h 58"/>
                <a:gd name="T16" fmla="*/ 61 w 61"/>
                <a:gd name="T17" fmla="*/ 31 h 58"/>
                <a:gd name="T18" fmla="*/ 61 w 61"/>
                <a:gd name="T19" fmla="*/ 25 h 58"/>
                <a:gd name="T20" fmla="*/ 60 w 61"/>
                <a:gd name="T21" fmla="*/ 18 h 58"/>
                <a:gd name="T22" fmla="*/ 57 w 61"/>
                <a:gd name="T23" fmla="*/ 13 h 58"/>
                <a:gd name="T24" fmla="*/ 53 w 61"/>
                <a:gd name="T25" fmla="*/ 8 h 58"/>
                <a:gd name="T26" fmla="*/ 48 w 61"/>
                <a:gd name="T27" fmla="*/ 5 h 58"/>
                <a:gd name="T28" fmla="*/ 43 w 61"/>
                <a:gd name="T29" fmla="*/ 2 h 58"/>
                <a:gd name="T30" fmla="*/ 43 w 61"/>
                <a:gd name="T31" fmla="*/ 2 h 58"/>
                <a:gd name="T32" fmla="*/ 37 w 61"/>
                <a:gd name="T33" fmla="*/ 1 h 58"/>
                <a:gd name="T34" fmla="*/ 32 w 61"/>
                <a:gd name="T35" fmla="*/ 0 h 58"/>
                <a:gd name="T36" fmla="*/ 26 w 61"/>
                <a:gd name="T37" fmla="*/ 1 h 58"/>
                <a:gd name="T38" fmla="*/ 21 w 61"/>
                <a:gd name="T39" fmla="*/ 3 h 58"/>
                <a:gd name="T40" fmla="*/ 14 w 61"/>
                <a:gd name="T41" fmla="*/ 7 h 58"/>
                <a:gd name="T42" fmla="*/ 10 w 61"/>
                <a:gd name="T43" fmla="*/ 11 h 58"/>
                <a:gd name="T44" fmla="*/ 5 w 61"/>
                <a:gd name="T45" fmla="*/ 16 h 58"/>
                <a:gd name="T46" fmla="*/ 3 w 61"/>
                <a:gd name="T47" fmla="*/ 22 h 58"/>
                <a:gd name="T48" fmla="*/ 3 w 61"/>
                <a:gd name="T49" fmla="*/ 22 h 58"/>
                <a:gd name="T50" fmla="*/ 0 w 61"/>
                <a:gd name="T51" fmla="*/ 32 h 58"/>
                <a:gd name="T52" fmla="*/ 0 w 61"/>
                <a:gd name="T53" fmla="*/ 41 h 58"/>
                <a:gd name="T54" fmla="*/ 3 w 61"/>
                <a:gd name="T55" fmla="*/ 50 h 58"/>
                <a:gd name="T56" fmla="*/ 8 w 61"/>
                <a:gd name="T57" fmla="*/ 58 h 58"/>
                <a:gd name="T58" fmla="*/ 8 w 61"/>
                <a:gd name="T59" fmla="*/ 58 h 58"/>
                <a:gd name="T60" fmla="*/ 21 w 61"/>
                <a:gd name="T61" fmla="*/ 54 h 58"/>
                <a:gd name="T62" fmla="*/ 34 w 61"/>
                <a:gd name="T63" fmla="*/ 51 h 58"/>
                <a:gd name="T64" fmla="*/ 34 w 61"/>
                <a:gd name="T65" fmla="*/ 5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1" h="58">
                  <a:moveTo>
                    <a:pt x="34" y="51"/>
                  </a:moveTo>
                  <a:lnTo>
                    <a:pt x="34" y="51"/>
                  </a:lnTo>
                  <a:lnTo>
                    <a:pt x="46" y="50"/>
                  </a:lnTo>
                  <a:lnTo>
                    <a:pt x="56" y="50"/>
                  </a:lnTo>
                  <a:lnTo>
                    <a:pt x="56" y="50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61" y="39"/>
                  </a:lnTo>
                  <a:lnTo>
                    <a:pt x="61" y="31"/>
                  </a:lnTo>
                  <a:lnTo>
                    <a:pt x="61" y="25"/>
                  </a:lnTo>
                  <a:lnTo>
                    <a:pt x="60" y="18"/>
                  </a:lnTo>
                  <a:lnTo>
                    <a:pt x="57" y="13"/>
                  </a:lnTo>
                  <a:lnTo>
                    <a:pt x="53" y="8"/>
                  </a:lnTo>
                  <a:lnTo>
                    <a:pt x="48" y="5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37" y="1"/>
                  </a:lnTo>
                  <a:lnTo>
                    <a:pt x="32" y="0"/>
                  </a:lnTo>
                  <a:lnTo>
                    <a:pt x="26" y="1"/>
                  </a:lnTo>
                  <a:lnTo>
                    <a:pt x="21" y="3"/>
                  </a:lnTo>
                  <a:lnTo>
                    <a:pt x="14" y="7"/>
                  </a:lnTo>
                  <a:lnTo>
                    <a:pt x="10" y="11"/>
                  </a:lnTo>
                  <a:lnTo>
                    <a:pt x="5" y="16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21" y="54"/>
                  </a:lnTo>
                  <a:lnTo>
                    <a:pt x="34" y="51"/>
                  </a:lnTo>
                  <a:lnTo>
                    <a:pt x="34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2865" y="2344"/>
              <a:ext cx="63" cy="61"/>
            </a:xfrm>
            <a:custGeom>
              <a:avLst/>
              <a:gdLst>
                <a:gd name="T0" fmla="*/ 18 w 63"/>
                <a:gd name="T1" fmla="*/ 61 h 61"/>
                <a:gd name="T2" fmla="*/ 18 w 63"/>
                <a:gd name="T3" fmla="*/ 61 h 61"/>
                <a:gd name="T4" fmla="*/ 30 w 63"/>
                <a:gd name="T5" fmla="*/ 57 h 61"/>
                <a:gd name="T6" fmla="*/ 47 w 63"/>
                <a:gd name="T7" fmla="*/ 55 h 61"/>
                <a:gd name="T8" fmla="*/ 47 w 63"/>
                <a:gd name="T9" fmla="*/ 55 h 61"/>
                <a:gd name="T10" fmla="*/ 58 w 63"/>
                <a:gd name="T11" fmla="*/ 53 h 61"/>
                <a:gd name="T12" fmla="*/ 58 w 63"/>
                <a:gd name="T13" fmla="*/ 53 h 61"/>
                <a:gd name="T14" fmla="*/ 62 w 63"/>
                <a:gd name="T15" fmla="*/ 46 h 61"/>
                <a:gd name="T16" fmla="*/ 63 w 63"/>
                <a:gd name="T17" fmla="*/ 37 h 61"/>
                <a:gd name="T18" fmla="*/ 61 w 63"/>
                <a:gd name="T19" fmla="*/ 28 h 61"/>
                <a:gd name="T20" fmla="*/ 57 w 63"/>
                <a:gd name="T21" fmla="*/ 19 h 61"/>
                <a:gd name="T22" fmla="*/ 57 w 63"/>
                <a:gd name="T23" fmla="*/ 19 h 61"/>
                <a:gd name="T24" fmla="*/ 53 w 63"/>
                <a:gd name="T25" fmla="*/ 13 h 61"/>
                <a:gd name="T26" fmla="*/ 49 w 63"/>
                <a:gd name="T27" fmla="*/ 9 h 61"/>
                <a:gd name="T28" fmla="*/ 43 w 63"/>
                <a:gd name="T29" fmla="*/ 5 h 61"/>
                <a:gd name="T30" fmla="*/ 38 w 63"/>
                <a:gd name="T31" fmla="*/ 3 h 61"/>
                <a:gd name="T32" fmla="*/ 32 w 63"/>
                <a:gd name="T33" fmla="*/ 2 h 61"/>
                <a:gd name="T34" fmla="*/ 27 w 63"/>
                <a:gd name="T35" fmla="*/ 0 h 61"/>
                <a:gd name="T36" fmla="*/ 20 w 63"/>
                <a:gd name="T37" fmla="*/ 2 h 61"/>
                <a:gd name="T38" fmla="*/ 15 w 63"/>
                <a:gd name="T39" fmla="*/ 4 h 61"/>
                <a:gd name="T40" fmla="*/ 15 w 63"/>
                <a:gd name="T41" fmla="*/ 4 h 61"/>
                <a:gd name="T42" fmla="*/ 10 w 63"/>
                <a:gd name="T43" fmla="*/ 8 h 61"/>
                <a:gd name="T44" fmla="*/ 7 w 63"/>
                <a:gd name="T45" fmla="*/ 13 h 61"/>
                <a:gd name="T46" fmla="*/ 3 w 63"/>
                <a:gd name="T47" fmla="*/ 18 h 61"/>
                <a:gd name="T48" fmla="*/ 1 w 63"/>
                <a:gd name="T49" fmla="*/ 23 h 61"/>
                <a:gd name="T50" fmla="*/ 0 w 63"/>
                <a:gd name="T51" fmla="*/ 29 h 61"/>
                <a:gd name="T52" fmla="*/ 1 w 63"/>
                <a:gd name="T53" fmla="*/ 36 h 61"/>
                <a:gd name="T54" fmla="*/ 3 w 63"/>
                <a:gd name="T55" fmla="*/ 42 h 61"/>
                <a:gd name="T56" fmla="*/ 5 w 63"/>
                <a:gd name="T57" fmla="*/ 48 h 61"/>
                <a:gd name="T58" fmla="*/ 5 w 63"/>
                <a:gd name="T59" fmla="*/ 48 h 61"/>
                <a:gd name="T60" fmla="*/ 12 w 63"/>
                <a:gd name="T61" fmla="*/ 56 h 61"/>
                <a:gd name="T62" fmla="*/ 18 w 63"/>
                <a:gd name="T63" fmla="*/ 61 h 61"/>
                <a:gd name="T64" fmla="*/ 18 w 63"/>
                <a:gd name="T6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61">
                  <a:moveTo>
                    <a:pt x="18" y="61"/>
                  </a:moveTo>
                  <a:lnTo>
                    <a:pt x="18" y="61"/>
                  </a:lnTo>
                  <a:lnTo>
                    <a:pt x="30" y="57"/>
                  </a:lnTo>
                  <a:lnTo>
                    <a:pt x="47" y="55"/>
                  </a:lnTo>
                  <a:lnTo>
                    <a:pt x="47" y="55"/>
                  </a:lnTo>
                  <a:lnTo>
                    <a:pt x="58" y="53"/>
                  </a:lnTo>
                  <a:lnTo>
                    <a:pt x="58" y="53"/>
                  </a:lnTo>
                  <a:lnTo>
                    <a:pt x="62" y="46"/>
                  </a:lnTo>
                  <a:lnTo>
                    <a:pt x="63" y="37"/>
                  </a:lnTo>
                  <a:lnTo>
                    <a:pt x="61" y="28"/>
                  </a:lnTo>
                  <a:lnTo>
                    <a:pt x="57" y="19"/>
                  </a:lnTo>
                  <a:lnTo>
                    <a:pt x="57" y="19"/>
                  </a:lnTo>
                  <a:lnTo>
                    <a:pt x="53" y="13"/>
                  </a:lnTo>
                  <a:lnTo>
                    <a:pt x="49" y="9"/>
                  </a:lnTo>
                  <a:lnTo>
                    <a:pt x="43" y="5"/>
                  </a:lnTo>
                  <a:lnTo>
                    <a:pt x="38" y="3"/>
                  </a:lnTo>
                  <a:lnTo>
                    <a:pt x="32" y="2"/>
                  </a:lnTo>
                  <a:lnTo>
                    <a:pt x="27" y="0"/>
                  </a:lnTo>
                  <a:lnTo>
                    <a:pt x="20" y="2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0" y="8"/>
                  </a:lnTo>
                  <a:lnTo>
                    <a:pt x="7" y="13"/>
                  </a:lnTo>
                  <a:lnTo>
                    <a:pt x="3" y="18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1" y="36"/>
                  </a:lnTo>
                  <a:lnTo>
                    <a:pt x="3" y="42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12" y="56"/>
                  </a:lnTo>
                  <a:lnTo>
                    <a:pt x="18" y="61"/>
                  </a:lnTo>
                  <a:lnTo>
                    <a:pt x="18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2725" y="2404"/>
              <a:ext cx="23" cy="32"/>
            </a:xfrm>
            <a:custGeom>
              <a:avLst/>
              <a:gdLst>
                <a:gd name="T0" fmla="*/ 23 w 23"/>
                <a:gd name="T1" fmla="*/ 15 h 32"/>
                <a:gd name="T2" fmla="*/ 23 w 23"/>
                <a:gd name="T3" fmla="*/ 15 h 32"/>
                <a:gd name="T4" fmla="*/ 22 w 23"/>
                <a:gd name="T5" fmla="*/ 8 h 32"/>
                <a:gd name="T6" fmla="*/ 18 w 23"/>
                <a:gd name="T7" fmla="*/ 3 h 32"/>
                <a:gd name="T8" fmla="*/ 14 w 23"/>
                <a:gd name="T9" fmla="*/ 1 h 32"/>
                <a:gd name="T10" fmla="*/ 9 w 23"/>
                <a:gd name="T11" fmla="*/ 0 h 32"/>
                <a:gd name="T12" fmla="*/ 9 w 23"/>
                <a:gd name="T13" fmla="*/ 0 h 32"/>
                <a:gd name="T14" fmla="*/ 5 w 23"/>
                <a:gd name="T15" fmla="*/ 1 h 32"/>
                <a:gd name="T16" fmla="*/ 3 w 23"/>
                <a:gd name="T17" fmla="*/ 6 h 32"/>
                <a:gd name="T18" fmla="*/ 0 w 23"/>
                <a:gd name="T19" fmla="*/ 11 h 32"/>
                <a:gd name="T20" fmla="*/ 0 w 23"/>
                <a:gd name="T21" fmla="*/ 17 h 32"/>
                <a:gd name="T22" fmla="*/ 0 w 23"/>
                <a:gd name="T23" fmla="*/ 17 h 32"/>
                <a:gd name="T24" fmla="*/ 3 w 23"/>
                <a:gd name="T25" fmla="*/ 24 h 32"/>
                <a:gd name="T26" fmla="*/ 5 w 23"/>
                <a:gd name="T27" fmla="*/ 29 h 32"/>
                <a:gd name="T28" fmla="*/ 9 w 23"/>
                <a:gd name="T29" fmla="*/ 32 h 32"/>
                <a:gd name="T30" fmla="*/ 14 w 23"/>
                <a:gd name="T31" fmla="*/ 32 h 32"/>
                <a:gd name="T32" fmla="*/ 14 w 23"/>
                <a:gd name="T33" fmla="*/ 32 h 32"/>
                <a:gd name="T34" fmla="*/ 18 w 23"/>
                <a:gd name="T35" fmla="*/ 31 h 32"/>
                <a:gd name="T36" fmla="*/ 22 w 23"/>
                <a:gd name="T37" fmla="*/ 27 h 32"/>
                <a:gd name="T38" fmla="*/ 23 w 23"/>
                <a:gd name="T39" fmla="*/ 21 h 32"/>
                <a:gd name="T40" fmla="*/ 23 w 23"/>
                <a:gd name="T41" fmla="*/ 15 h 32"/>
                <a:gd name="T42" fmla="*/ 23 w 23"/>
                <a:gd name="T43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" h="32">
                  <a:moveTo>
                    <a:pt x="23" y="15"/>
                  </a:moveTo>
                  <a:lnTo>
                    <a:pt x="23" y="15"/>
                  </a:lnTo>
                  <a:lnTo>
                    <a:pt x="22" y="8"/>
                  </a:lnTo>
                  <a:lnTo>
                    <a:pt x="18" y="3"/>
                  </a:lnTo>
                  <a:lnTo>
                    <a:pt x="14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3" y="24"/>
                  </a:lnTo>
                  <a:lnTo>
                    <a:pt x="5" y="29"/>
                  </a:lnTo>
                  <a:lnTo>
                    <a:pt x="9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8" y="31"/>
                  </a:lnTo>
                  <a:lnTo>
                    <a:pt x="22" y="27"/>
                  </a:lnTo>
                  <a:lnTo>
                    <a:pt x="23" y="21"/>
                  </a:lnTo>
                  <a:lnTo>
                    <a:pt x="23" y="15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2884" y="2387"/>
              <a:ext cx="22" cy="33"/>
            </a:xfrm>
            <a:custGeom>
              <a:avLst/>
              <a:gdLst>
                <a:gd name="T0" fmla="*/ 22 w 22"/>
                <a:gd name="T1" fmla="*/ 15 h 33"/>
                <a:gd name="T2" fmla="*/ 22 w 22"/>
                <a:gd name="T3" fmla="*/ 15 h 33"/>
                <a:gd name="T4" fmla="*/ 20 w 22"/>
                <a:gd name="T5" fmla="*/ 9 h 33"/>
                <a:gd name="T6" fmla="*/ 18 w 22"/>
                <a:gd name="T7" fmla="*/ 4 h 33"/>
                <a:gd name="T8" fmla="*/ 13 w 22"/>
                <a:gd name="T9" fmla="*/ 0 h 33"/>
                <a:gd name="T10" fmla="*/ 9 w 22"/>
                <a:gd name="T11" fmla="*/ 0 h 33"/>
                <a:gd name="T12" fmla="*/ 9 w 22"/>
                <a:gd name="T13" fmla="*/ 0 h 33"/>
                <a:gd name="T14" fmla="*/ 5 w 22"/>
                <a:gd name="T15" fmla="*/ 2 h 33"/>
                <a:gd name="T16" fmla="*/ 1 w 22"/>
                <a:gd name="T17" fmla="*/ 5 h 33"/>
                <a:gd name="T18" fmla="*/ 0 w 22"/>
                <a:gd name="T19" fmla="*/ 12 h 33"/>
                <a:gd name="T20" fmla="*/ 0 w 22"/>
                <a:gd name="T21" fmla="*/ 18 h 33"/>
                <a:gd name="T22" fmla="*/ 0 w 22"/>
                <a:gd name="T23" fmla="*/ 18 h 33"/>
                <a:gd name="T24" fmla="*/ 1 w 22"/>
                <a:gd name="T25" fmla="*/ 24 h 33"/>
                <a:gd name="T26" fmla="*/ 5 w 22"/>
                <a:gd name="T27" fmla="*/ 29 h 33"/>
                <a:gd name="T28" fmla="*/ 9 w 22"/>
                <a:gd name="T29" fmla="*/ 33 h 33"/>
                <a:gd name="T30" fmla="*/ 13 w 22"/>
                <a:gd name="T31" fmla="*/ 33 h 33"/>
                <a:gd name="T32" fmla="*/ 13 w 22"/>
                <a:gd name="T33" fmla="*/ 33 h 33"/>
                <a:gd name="T34" fmla="*/ 18 w 22"/>
                <a:gd name="T35" fmla="*/ 32 h 33"/>
                <a:gd name="T36" fmla="*/ 20 w 22"/>
                <a:gd name="T37" fmla="*/ 28 h 33"/>
                <a:gd name="T38" fmla="*/ 22 w 22"/>
                <a:gd name="T39" fmla="*/ 22 h 33"/>
                <a:gd name="T40" fmla="*/ 22 w 22"/>
                <a:gd name="T41" fmla="*/ 15 h 33"/>
                <a:gd name="T42" fmla="*/ 22 w 22"/>
                <a:gd name="T4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33">
                  <a:moveTo>
                    <a:pt x="22" y="15"/>
                  </a:moveTo>
                  <a:lnTo>
                    <a:pt x="22" y="15"/>
                  </a:lnTo>
                  <a:lnTo>
                    <a:pt x="20" y="9"/>
                  </a:lnTo>
                  <a:lnTo>
                    <a:pt x="18" y="4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4"/>
                  </a:lnTo>
                  <a:lnTo>
                    <a:pt x="5" y="29"/>
                  </a:lnTo>
                  <a:lnTo>
                    <a:pt x="9" y="33"/>
                  </a:lnTo>
                  <a:lnTo>
                    <a:pt x="13" y="33"/>
                  </a:lnTo>
                  <a:lnTo>
                    <a:pt x="13" y="33"/>
                  </a:lnTo>
                  <a:lnTo>
                    <a:pt x="18" y="32"/>
                  </a:lnTo>
                  <a:lnTo>
                    <a:pt x="20" y="28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3104" y="2653"/>
              <a:ext cx="26" cy="27"/>
            </a:xfrm>
            <a:custGeom>
              <a:avLst/>
              <a:gdLst>
                <a:gd name="T0" fmla="*/ 26 w 26"/>
                <a:gd name="T1" fmla="*/ 16 h 27"/>
                <a:gd name="T2" fmla="*/ 26 w 26"/>
                <a:gd name="T3" fmla="*/ 16 h 27"/>
                <a:gd name="T4" fmla="*/ 25 w 26"/>
                <a:gd name="T5" fmla="*/ 16 h 27"/>
                <a:gd name="T6" fmla="*/ 20 w 26"/>
                <a:gd name="T7" fmla="*/ 17 h 27"/>
                <a:gd name="T8" fmla="*/ 12 w 26"/>
                <a:gd name="T9" fmla="*/ 21 h 27"/>
                <a:gd name="T10" fmla="*/ 9 w 26"/>
                <a:gd name="T11" fmla="*/ 23 h 27"/>
                <a:gd name="T12" fmla="*/ 5 w 26"/>
                <a:gd name="T13" fmla="*/ 27 h 27"/>
                <a:gd name="T14" fmla="*/ 5 w 26"/>
                <a:gd name="T15" fmla="*/ 27 h 27"/>
                <a:gd name="T16" fmla="*/ 4 w 26"/>
                <a:gd name="T17" fmla="*/ 27 h 27"/>
                <a:gd name="T18" fmla="*/ 2 w 26"/>
                <a:gd name="T19" fmla="*/ 27 h 27"/>
                <a:gd name="T20" fmla="*/ 1 w 26"/>
                <a:gd name="T21" fmla="*/ 26 h 27"/>
                <a:gd name="T22" fmla="*/ 0 w 26"/>
                <a:gd name="T23" fmla="*/ 24 h 27"/>
                <a:gd name="T24" fmla="*/ 1 w 26"/>
                <a:gd name="T25" fmla="*/ 22 h 27"/>
                <a:gd name="T26" fmla="*/ 4 w 26"/>
                <a:gd name="T27" fmla="*/ 17 h 27"/>
                <a:gd name="T28" fmla="*/ 9 w 26"/>
                <a:gd name="T29" fmla="*/ 12 h 27"/>
                <a:gd name="T30" fmla="*/ 17 w 26"/>
                <a:gd name="T31" fmla="*/ 0 h 27"/>
                <a:gd name="T32" fmla="*/ 26 w 26"/>
                <a:gd name="T33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7">
                  <a:moveTo>
                    <a:pt x="26" y="16"/>
                  </a:moveTo>
                  <a:lnTo>
                    <a:pt x="26" y="16"/>
                  </a:lnTo>
                  <a:lnTo>
                    <a:pt x="25" y="16"/>
                  </a:lnTo>
                  <a:lnTo>
                    <a:pt x="20" y="17"/>
                  </a:lnTo>
                  <a:lnTo>
                    <a:pt x="12" y="21"/>
                  </a:lnTo>
                  <a:lnTo>
                    <a:pt x="9" y="23"/>
                  </a:lnTo>
                  <a:lnTo>
                    <a:pt x="5" y="27"/>
                  </a:lnTo>
                  <a:lnTo>
                    <a:pt x="5" y="27"/>
                  </a:lnTo>
                  <a:lnTo>
                    <a:pt x="4" y="27"/>
                  </a:lnTo>
                  <a:lnTo>
                    <a:pt x="2" y="27"/>
                  </a:lnTo>
                  <a:lnTo>
                    <a:pt x="1" y="26"/>
                  </a:lnTo>
                  <a:lnTo>
                    <a:pt x="0" y="24"/>
                  </a:lnTo>
                  <a:lnTo>
                    <a:pt x="1" y="22"/>
                  </a:lnTo>
                  <a:lnTo>
                    <a:pt x="4" y="17"/>
                  </a:lnTo>
                  <a:lnTo>
                    <a:pt x="9" y="12"/>
                  </a:lnTo>
                  <a:lnTo>
                    <a:pt x="17" y="0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3041" y="2486"/>
              <a:ext cx="103" cy="210"/>
            </a:xfrm>
            <a:custGeom>
              <a:avLst/>
              <a:gdLst>
                <a:gd name="T0" fmla="*/ 72 w 103"/>
                <a:gd name="T1" fmla="*/ 176 h 210"/>
                <a:gd name="T2" fmla="*/ 72 w 103"/>
                <a:gd name="T3" fmla="*/ 176 h 210"/>
                <a:gd name="T4" fmla="*/ 70 w 103"/>
                <a:gd name="T5" fmla="*/ 162 h 210"/>
                <a:gd name="T6" fmla="*/ 68 w 103"/>
                <a:gd name="T7" fmla="*/ 146 h 210"/>
                <a:gd name="T8" fmla="*/ 61 w 103"/>
                <a:gd name="T9" fmla="*/ 127 h 210"/>
                <a:gd name="T10" fmla="*/ 54 w 103"/>
                <a:gd name="T11" fmla="*/ 106 h 210"/>
                <a:gd name="T12" fmla="*/ 48 w 103"/>
                <a:gd name="T13" fmla="*/ 94 h 210"/>
                <a:gd name="T14" fmla="*/ 40 w 103"/>
                <a:gd name="T15" fmla="*/ 83 h 210"/>
                <a:gd name="T16" fmla="*/ 32 w 103"/>
                <a:gd name="T17" fmla="*/ 72 h 210"/>
                <a:gd name="T18" fmla="*/ 22 w 103"/>
                <a:gd name="T19" fmla="*/ 60 h 210"/>
                <a:gd name="T20" fmla="*/ 12 w 103"/>
                <a:gd name="T21" fmla="*/ 50 h 210"/>
                <a:gd name="T22" fmla="*/ 0 w 103"/>
                <a:gd name="T23" fmla="*/ 40 h 210"/>
                <a:gd name="T24" fmla="*/ 0 w 103"/>
                <a:gd name="T25" fmla="*/ 40 h 210"/>
                <a:gd name="T26" fmla="*/ 1 w 103"/>
                <a:gd name="T27" fmla="*/ 21 h 210"/>
                <a:gd name="T28" fmla="*/ 3 w 103"/>
                <a:gd name="T29" fmla="*/ 7 h 210"/>
                <a:gd name="T30" fmla="*/ 5 w 103"/>
                <a:gd name="T31" fmla="*/ 2 h 210"/>
                <a:gd name="T32" fmla="*/ 7 w 103"/>
                <a:gd name="T33" fmla="*/ 0 h 210"/>
                <a:gd name="T34" fmla="*/ 7 w 103"/>
                <a:gd name="T35" fmla="*/ 0 h 210"/>
                <a:gd name="T36" fmla="*/ 11 w 103"/>
                <a:gd name="T37" fmla="*/ 3 h 210"/>
                <a:gd name="T38" fmla="*/ 21 w 103"/>
                <a:gd name="T39" fmla="*/ 12 h 210"/>
                <a:gd name="T40" fmla="*/ 35 w 103"/>
                <a:gd name="T41" fmla="*/ 27 h 210"/>
                <a:gd name="T42" fmla="*/ 51 w 103"/>
                <a:gd name="T43" fmla="*/ 49 h 210"/>
                <a:gd name="T44" fmla="*/ 59 w 103"/>
                <a:gd name="T45" fmla="*/ 61 h 210"/>
                <a:gd name="T46" fmla="*/ 68 w 103"/>
                <a:gd name="T47" fmla="*/ 74 h 210"/>
                <a:gd name="T48" fmla="*/ 74 w 103"/>
                <a:gd name="T49" fmla="*/ 89 h 210"/>
                <a:gd name="T50" fmla="*/ 80 w 103"/>
                <a:gd name="T51" fmla="*/ 106 h 210"/>
                <a:gd name="T52" fmla="*/ 87 w 103"/>
                <a:gd name="T53" fmla="*/ 122 h 210"/>
                <a:gd name="T54" fmla="*/ 90 w 103"/>
                <a:gd name="T55" fmla="*/ 141 h 210"/>
                <a:gd name="T56" fmla="*/ 93 w 103"/>
                <a:gd name="T57" fmla="*/ 160 h 210"/>
                <a:gd name="T58" fmla="*/ 93 w 103"/>
                <a:gd name="T59" fmla="*/ 180 h 210"/>
                <a:gd name="T60" fmla="*/ 93 w 103"/>
                <a:gd name="T61" fmla="*/ 180 h 210"/>
                <a:gd name="T62" fmla="*/ 99 w 103"/>
                <a:gd name="T63" fmla="*/ 190 h 210"/>
                <a:gd name="T64" fmla="*/ 102 w 103"/>
                <a:gd name="T65" fmla="*/ 199 h 210"/>
                <a:gd name="T66" fmla="*/ 103 w 103"/>
                <a:gd name="T67" fmla="*/ 203 h 210"/>
                <a:gd name="T68" fmla="*/ 102 w 103"/>
                <a:gd name="T69" fmla="*/ 205 h 210"/>
                <a:gd name="T70" fmla="*/ 102 w 103"/>
                <a:gd name="T71" fmla="*/ 205 h 210"/>
                <a:gd name="T72" fmla="*/ 99 w 103"/>
                <a:gd name="T73" fmla="*/ 208 h 210"/>
                <a:gd name="T74" fmla="*/ 94 w 103"/>
                <a:gd name="T75" fmla="*/ 210 h 210"/>
                <a:gd name="T76" fmla="*/ 94 w 103"/>
                <a:gd name="T77" fmla="*/ 210 h 210"/>
                <a:gd name="T78" fmla="*/ 93 w 103"/>
                <a:gd name="T79" fmla="*/ 209 h 210"/>
                <a:gd name="T80" fmla="*/ 90 w 103"/>
                <a:gd name="T81" fmla="*/ 207 h 210"/>
                <a:gd name="T82" fmla="*/ 85 w 103"/>
                <a:gd name="T83" fmla="*/ 199 h 210"/>
                <a:gd name="T84" fmla="*/ 80 w 103"/>
                <a:gd name="T85" fmla="*/ 191 h 210"/>
                <a:gd name="T86" fmla="*/ 78 w 103"/>
                <a:gd name="T87" fmla="*/ 189 h 210"/>
                <a:gd name="T88" fmla="*/ 77 w 103"/>
                <a:gd name="T89" fmla="*/ 188 h 210"/>
                <a:gd name="T90" fmla="*/ 72 w 103"/>
                <a:gd name="T91" fmla="*/ 17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3" h="210">
                  <a:moveTo>
                    <a:pt x="72" y="176"/>
                  </a:moveTo>
                  <a:lnTo>
                    <a:pt x="72" y="176"/>
                  </a:lnTo>
                  <a:lnTo>
                    <a:pt x="70" y="162"/>
                  </a:lnTo>
                  <a:lnTo>
                    <a:pt x="68" y="146"/>
                  </a:lnTo>
                  <a:lnTo>
                    <a:pt x="61" y="127"/>
                  </a:lnTo>
                  <a:lnTo>
                    <a:pt x="54" y="106"/>
                  </a:lnTo>
                  <a:lnTo>
                    <a:pt x="48" y="94"/>
                  </a:lnTo>
                  <a:lnTo>
                    <a:pt x="40" y="83"/>
                  </a:lnTo>
                  <a:lnTo>
                    <a:pt x="32" y="72"/>
                  </a:lnTo>
                  <a:lnTo>
                    <a:pt x="22" y="60"/>
                  </a:lnTo>
                  <a:lnTo>
                    <a:pt x="12" y="5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" y="21"/>
                  </a:lnTo>
                  <a:lnTo>
                    <a:pt x="3" y="7"/>
                  </a:lnTo>
                  <a:lnTo>
                    <a:pt x="5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11" y="3"/>
                  </a:lnTo>
                  <a:lnTo>
                    <a:pt x="21" y="12"/>
                  </a:lnTo>
                  <a:lnTo>
                    <a:pt x="35" y="27"/>
                  </a:lnTo>
                  <a:lnTo>
                    <a:pt x="51" y="49"/>
                  </a:lnTo>
                  <a:lnTo>
                    <a:pt x="59" y="61"/>
                  </a:lnTo>
                  <a:lnTo>
                    <a:pt x="68" y="74"/>
                  </a:lnTo>
                  <a:lnTo>
                    <a:pt x="74" y="89"/>
                  </a:lnTo>
                  <a:lnTo>
                    <a:pt x="80" y="106"/>
                  </a:lnTo>
                  <a:lnTo>
                    <a:pt x="87" y="122"/>
                  </a:lnTo>
                  <a:lnTo>
                    <a:pt x="90" y="141"/>
                  </a:lnTo>
                  <a:lnTo>
                    <a:pt x="93" y="160"/>
                  </a:lnTo>
                  <a:lnTo>
                    <a:pt x="93" y="180"/>
                  </a:lnTo>
                  <a:lnTo>
                    <a:pt x="93" y="180"/>
                  </a:lnTo>
                  <a:lnTo>
                    <a:pt x="99" y="190"/>
                  </a:lnTo>
                  <a:lnTo>
                    <a:pt x="102" y="199"/>
                  </a:lnTo>
                  <a:lnTo>
                    <a:pt x="103" y="203"/>
                  </a:lnTo>
                  <a:lnTo>
                    <a:pt x="102" y="205"/>
                  </a:lnTo>
                  <a:lnTo>
                    <a:pt x="102" y="205"/>
                  </a:lnTo>
                  <a:lnTo>
                    <a:pt x="99" y="208"/>
                  </a:lnTo>
                  <a:lnTo>
                    <a:pt x="94" y="210"/>
                  </a:lnTo>
                  <a:lnTo>
                    <a:pt x="94" y="210"/>
                  </a:lnTo>
                  <a:lnTo>
                    <a:pt x="93" y="209"/>
                  </a:lnTo>
                  <a:lnTo>
                    <a:pt x="90" y="207"/>
                  </a:lnTo>
                  <a:lnTo>
                    <a:pt x="85" y="199"/>
                  </a:lnTo>
                  <a:lnTo>
                    <a:pt x="80" y="191"/>
                  </a:lnTo>
                  <a:lnTo>
                    <a:pt x="78" y="189"/>
                  </a:lnTo>
                  <a:lnTo>
                    <a:pt x="77" y="188"/>
                  </a:lnTo>
                  <a:lnTo>
                    <a:pt x="72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3041" y="2486"/>
              <a:ext cx="103" cy="210"/>
            </a:xfrm>
            <a:custGeom>
              <a:avLst/>
              <a:gdLst>
                <a:gd name="T0" fmla="*/ 72 w 103"/>
                <a:gd name="T1" fmla="*/ 176 h 210"/>
                <a:gd name="T2" fmla="*/ 72 w 103"/>
                <a:gd name="T3" fmla="*/ 176 h 210"/>
                <a:gd name="T4" fmla="*/ 70 w 103"/>
                <a:gd name="T5" fmla="*/ 162 h 210"/>
                <a:gd name="T6" fmla="*/ 68 w 103"/>
                <a:gd name="T7" fmla="*/ 146 h 210"/>
                <a:gd name="T8" fmla="*/ 61 w 103"/>
                <a:gd name="T9" fmla="*/ 127 h 210"/>
                <a:gd name="T10" fmla="*/ 54 w 103"/>
                <a:gd name="T11" fmla="*/ 106 h 210"/>
                <a:gd name="T12" fmla="*/ 48 w 103"/>
                <a:gd name="T13" fmla="*/ 94 h 210"/>
                <a:gd name="T14" fmla="*/ 40 w 103"/>
                <a:gd name="T15" fmla="*/ 83 h 210"/>
                <a:gd name="T16" fmla="*/ 32 w 103"/>
                <a:gd name="T17" fmla="*/ 72 h 210"/>
                <a:gd name="T18" fmla="*/ 22 w 103"/>
                <a:gd name="T19" fmla="*/ 60 h 210"/>
                <a:gd name="T20" fmla="*/ 12 w 103"/>
                <a:gd name="T21" fmla="*/ 50 h 210"/>
                <a:gd name="T22" fmla="*/ 0 w 103"/>
                <a:gd name="T23" fmla="*/ 40 h 210"/>
                <a:gd name="T24" fmla="*/ 0 w 103"/>
                <a:gd name="T25" fmla="*/ 40 h 210"/>
                <a:gd name="T26" fmla="*/ 1 w 103"/>
                <a:gd name="T27" fmla="*/ 21 h 210"/>
                <a:gd name="T28" fmla="*/ 3 w 103"/>
                <a:gd name="T29" fmla="*/ 7 h 210"/>
                <a:gd name="T30" fmla="*/ 5 w 103"/>
                <a:gd name="T31" fmla="*/ 2 h 210"/>
                <a:gd name="T32" fmla="*/ 7 w 103"/>
                <a:gd name="T33" fmla="*/ 0 h 210"/>
                <a:gd name="T34" fmla="*/ 7 w 103"/>
                <a:gd name="T35" fmla="*/ 0 h 210"/>
                <a:gd name="T36" fmla="*/ 11 w 103"/>
                <a:gd name="T37" fmla="*/ 3 h 210"/>
                <a:gd name="T38" fmla="*/ 21 w 103"/>
                <a:gd name="T39" fmla="*/ 12 h 210"/>
                <a:gd name="T40" fmla="*/ 35 w 103"/>
                <a:gd name="T41" fmla="*/ 27 h 210"/>
                <a:gd name="T42" fmla="*/ 51 w 103"/>
                <a:gd name="T43" fmla="*/ 49 h 210"/>
                <a:gd name="T44" fmla="*/ 59 w 103"/>
                <a:gd name="T45" fmla="*/ 61 h 210"/>
                <a:gd name="T46" fmla="*/ 68 w 103"/>
                <a:gd name="T47" fmla="*/ 74 h 210"/>
                <a:gd name="T48" fmla="*/ 74 w 103"/>
                <a:gd name="T49" fmla="*/ 89 h 210"/>
                <a:gd name="T50" fmla="*/ 80 w 103"/>
                <a:gd name="T51" fmla="*/ 106 h 210"/>
                <a:gd name="T52" fmla="*/ 87 w 103"/>
                <a:gd name="T53" fmla="*/ 122 h 210"/>
                <a:gd name="T54" fmla="*/ 90 w 103"/>
                <a:gd name="T55" fmla="*/ 141 h 210"/>
                <a:gd name="T56" fmla="*/ 93 w 103"/>
                <a:gd name="T57" fmla="*/ 160 h 210"/>
                <a:gd name="T58" fmla="*/ 93 w 103"/>
                <a:gd name="T59" fmla="*/ 180 h 210"/>
                <a:gd name="T60" fmla="*/ 93 w 103"/>
                <a:gd name="T61" fmla="*/ 180 h 210"/>
                <a:gd name="T62" fmla="*/ 99 w 103"/>
                <a:gd name="T63" fmla="*/ 190 h 210"/>
                <a:gd name="T64" fmla="*/ 102 w 103"/>
                <a:gd name="T65" fmla="*/ 199 h 210"/>
                <a:gd name="T66" fmla="*/ 103 w 103"/>
                <a:gd name="T67" fmla="*/ 203 h 210"/>
                <a:gd name="T68" fmla="*/ 102 w 103"/>
                <a:gd name="T69" fmla="*/ 205 h 210"/>
                <a:gd name="T70" fmla="*/ 102 w 103"/>
                <a:gd name="T71" fmla="*/ 205 h 210"/>
                <a:gd name="T72" fmla="*/ 99 w 103"/>
                <a:gd name="T73" fmla="*/ 208 h 210"/>
                <a:gd name="T74" fmla="*/ 94 w 103"/>
                <a:gd name="T75" fmla="*/ 210 h 210"/>
                <a:gd name="T76" fmla="*/ 94 w 103"/>
                <a:gd name="T77" fmla="*/ 210 h 210"/>
                <a:gd name="T78" fmla="*/ 93 w 103"/>
                <a:gd name="T79" fmla="*/ 209 h 210"/>
                <a:gd name="T80" fmla="*/ 90 w 103"/>
                <a:gd name="T81" fmla="*/ 207 h 210"/>
                <a:gd name="T82" fmla="*/ 85 w 103"/>
                <a:gd name="T83" fmla="*/ 199 h 210"/>
                <a:gd name="T84" fmla="*/ 80 w 103"/>
                <a:gd name="T85" fmla="*/ 191 h 210"/>
                <a:gd name="T86" fmla="*/ 78 w 103"/>
                <a:gd name="T87" fmla="*/ 189 h 210"/>
                <a:gd name="T88" fmla="*/ 77 w 103"/>
                <a:gd name="T89" fmla="*/ 188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3" h="210">
                  <a:moveTo>
                    <a:pt x="72" y="176"/>
                  </a:moveTo>
                  <a:lnTo>
                    <a:pt x="72" y="176"/>
                  </a:lnTo>
                  <a:lnTo>
                    <a:pt x="70" y="162"/>
                  </a:lnTo>
                  <a:lnTo>
                    <a:pt x="68" y="146"/>
                  </a:lnTo>
                  <a:lnTo>
                    <a:pt x="61" y="127"/>
                  </a:lnTo>
                  <a:lnTo>
                    <a:pt x="54" y="106"/>
                  </a:lnTo>
                  <a:lnTo>
                    <a:pt x="48" y="94"/>
                  </a:lnTo>
                  <a:lnTo>
                    <a:pt x="40" y="83"/>
                  </a:lnTo>
                  <a:lnTo>
                    <a:pt x="32" y="72"/>
                  </a:lnTo>
                  <a:lnTo>
                    <a:pt x="22" y="60"/>
                  </a:lnTo>
                  <a:lnTo>
                    <a:pt x="12" y="5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" y="21"/>
                  </a:lnTo>
                  <a:lnTo>
                    <a:pt x="3" y="7"/>
                  </a:lnTo>
                  <a:lnTo>
                    <a:pt x="5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11" y="3"/>
                  </a:lnTo>
                  <a:lnTo>
                    <a:pt x="21" y="12"/>
                  </a:lnTo>
                  <a:lnTo>
                    <a:pt x="35" y="27"/>
                  </a:lnTo>
                  <a:lnTo>
                    <a:pt x="51" y="49"/>
                  </a:lnTo>
                  <a:lnTo>
                    <a:pt x="59" y="61"/>
                  </a:lnTo>
                  <a:lnTo>
                    <a:pt x="68" y="74"/>
                  </a:lnTo>
                  <a:lnTo>
                    <a:pt x="74" y="89"/>
                  </a:lnTo>
                  <a:lnTo>
                    <a:pt x="80" y="106"/>
                  </a:lnTo>
                  <a:lnTo>
                    <a:pt x="87" y="122"/>
                  </a:lnTo>
                  <a:lnTo>
                    <a:pt x="90" y="141"/>
                  </a:lnTo>
                  <a:lnTo>
                    <a:pt x="93" y="160"/>
                  </a:lnTo>
                  <a:lnTo>
                    <a:pt x="93" y="180"/>
                  </a:lnTo>
                  <a:lnTo>
                    <a:pt x="93" y="180"/>
                  </a:lnTo>
                  <a:lnTo>
                    <a:pt x="99" y="190"/>
                  </a:lnTo>
                  <a:lnTo>
                    <a:pt x="102" y="199"/>
                  </a:lnTo>
                  <a:lnTo>
                    <a:pt x="103" y="203"/>
                  </a:lnTo>
                  <a:lnTo>
                    <a:pt x="102" y="205"/>
                  </a:lnTo>
                  <a:lnTo>
                    <a:pt x="102" y="205"/>
                  </a:lnTo>
                  <a:lnTo>
                    <a:pt x="99" y="208"/>
                  </a:lnTo>
                  <a:lnTo>
                    <a:pt x="94" y="210"/>
                  </a:lnTo>
                  <a:lnTo>
                    <a:pt x="94" y="210"/>
                  </a:lnTo>
                  <a:lnTo>
                    <a:pt x="93" y="209"/>
                  </a:lnTo>
                  <a:lnTo>
                    <a:pt x="90" y="207"/>
                  </a:lnTo>
                  <a:lnTo>
                    <a:pt x="85" y="199"/>
                  </a:lnTo>
                  <a:lnTo>
                    <a:pt x="80" y="191"/>
                  </a:lnTo>
                  <a:lnTo>
                    <a:pt x="78" y="189"/>
                  </a:lnTo>
                  <a:lnTo>
                    <a:pt x="77" y="1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2730" y="2517"/>
              <a:ext cx="32" cy="9"/>
            </a:xfrm>
            <a:custGeom>
              <a:avLst/>
              <a:gdLst>
                <a:gd name="T0" fmla="*/ 15 w 32"/>
                <a:gd name="T1" fmla="*/ 0 h 9"/>
                <a:gd name="T2" fmla="*/ 32 w 32"/>
                <a:gd name="T3" fmla="*/ 5 h 9"/>
                <a:gd name="T4" fmla="*/ 14 w 32"/>
                <a:gd name="T5" fmla="*/ 9 h 9"/>
                <a:gd name="T6" fmla="*/ 0 w 32"/>
                <a:gd name="T7" fmla="*/ 4 h 9"/>
                <a:gd name="T8" fmla="*/ 15 w 32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9">
                  <a:moveTo>
                    <a:pt x="15" y="0"/>
                  </a:moveTo>
                  <a:lnTo>
                    <a:pt x="32" y="5"/>
                  </a:lnTo>
                  <a:lnTo>
                    <a:pt x="14" y="9"/>
                  </a:lnTo>
                  <a:lnTo>
                    <a:pt x="0" y="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2739" y="2444"/>
              <a:ext cx="177" cy="67"/>
            </a:xfrm>
            <a:custGeom>
              <a:avLst/>
              <a:gdLst>
                <a:gd name="T0" fmla="*/ 0 w 177"/>
                <a:gd name="T1" fmla="*/ 10 h 67"/>
                <a:gd name="T2" fmla="*/ 0 w 177"/>
                <a:gd name="T3" fmla="*/ 10 h 67"/>
                <a:gd name="T4" fmla="*/ 4 w 177"/>
                <a:gd name="T5" fmla="*/ 15 h 67"/>
                <a:gd name="T6" fmla="*/ 16 w 177"/>
                <a:gd name="T7" fmla="*/ 29 h 67"/>
                <a:gd name="T8" fmla="*/ 26 w 177"/>
                <a:gd name="T9" fmla="*/ 37 h 67"/>
                <a:gd name="T10" fmla="*/ 37 w 177"/>
                <a:gd name="T11" fmla="*/ 44 h 67"/>
                <a:gd name="T12" fmla="*/ 48 w 177"/>
                <a:gd name="T13" fmla="*/ 53 h 67"/>
                <a:gd name="T14" fmla="*/ 61 w 177"/>
                <a:gd name="T15" fmla="*/ 59 h 67"/>
                <a:gd name="T16" fmla="*/ 74 w 177"/>
                <a:gd name="T17" fmla="*/ 64 h 67"/>
                <a:gd name="T18" fmla="*/ 88 w 177"/>
                <a:gd name="T19" fmla="*/ 67 h 67"/>
                <a:gd name="T20" fmla="*/ 96 w 177"/>
                <a:gd name="T21" fmla="*/ 67 h 67"/>
                <a:gd name="T22" fmla="*/ 103 w 177"/>
                <a:gd name="T23" fmla="*/ 66 h 67"/>
                <a:gd name="T24" fmla="*/ 111 w 177"/>
                <a:gd name="T25" fmla="*/ 64 h 67"/>
                <a:gd name="T26" fmla="*/ 119 w 177"/>
                <a:gd name="T27" fmla="*/ 62 h 67"/>
                <a:gd name="T28" fmla="*/ 126 w 177"/>
                <a:gd name="T29" fmla="*/ 59 h 67"/>
                <a:gd name="T30" fmla="*/ 134 w 177"/>
                <a:gd name="T31" fmla="*/ 54 h 67"/>
                <a:gd name="T32" fmla="*/ 141 w 177"/>
                <a:gd name="T33" fmla="*/ 49 h 67"/>
                <a:gd name="T34" fmla="*/ 148 w 177"/>
                <a:gd name="T35" fmla="*/ 42 h 67"/>
                <a:gd name="T36" fmla="*/ 155 w 177"/>
                <a:gd name="T37" fmla="*/ 34 h 67"/>
                <a:gd name="T38" fmla="*/ 163 w 177"/>
                <a:gd name="T39" fmla="*/ 24 h 67"/>
                <a:gd name="T40" fmla="*/ 169 w 177"/>
                <a:gd name="T41" fmla="*/ 13 h 67"/>
                <a:gd name="T42" fmla="*/ 177 w 177"/>
                <a:gd name="T43" fmla="*/ 0 h 67"/>
                <a:gd name="T44" fmla="*/ 177 w 177"/>
                <a:gd name="T45" fmla="*/ 0 h 67"/>
                <a:gd name="T46" fmla="*/ 173 w 177"/>
                <a:gd name="T47" fmla="*/ 3 h 67"/>
                <a:gd name="T48" fmla="*/ 163 w 177"/>
                <a:gd name="T49" fmla="*/ 9 h 67"/>
                <a:gd name="T50" fmla="*/ 148 w 177"/>
                <a:gd name="T51" fmla="*/ 16 h 67"/>
                <a:gd name="T52" fmla="*/ 139 w 177"/>
                <a:gd name="T53" fmla="*/ 20 h 67"/>
                <a:gd name="T54" fmla="*/ 127 w 177"/>
                <a:gd name="T55" fmla="*/ 23 h 67"/>
                <a:gd name="T56" fmla="*/ 115 w 177"/>
                <a:gd name="T57" fmla="*/ 27 h 67"/>
                <a:gd name="T58" fmla="*/ 102 w 177"/>
                <a:gd name="T59" fmla="*/ 28 h 67"/>
                <a:gd name="T60" fmla="*/ 87 w 177"/>
                <a:gd name="T61" fmla="*/ 29 h 67"/>
                <a:gd name="T62" fmla="*/ 72 w 177"/>
                <a:gd name="T63" fmla="*/ 29 h 67"/>
                <a:gd name="T64" fmla="*/ 56 w 177"/>
                <a:gd name="T65" fmla="*/ 27 h 67"/>
                <a:gd name="T66" fmla="*/ 38 w 177"/>
                <a:gd name="T67" fmla="*/ 24 h 67"/>
                <a:gd name="T68" fmla="*/ 19 w 177"/>
                <a:gd name="T69" fmla="*/ 18 h 67"/>
                <a:gd name="T70" fmla="*/ 0 w 177"/>
                <a:gd name="T71" fmla="*/ 10 h 67"/>
                <a:gd name="T72" fmla="*/ 0 w 177"/>
                <a:gd name="T73" fmla="*/ 1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7" h="67">
                  <a:moveTo>
                    <a:pt x="0" y="10"/>
                  </a:moveTo>
                  <a:lnTo>
                    <a:pt x="0" y="10"/>
                  </a:lnTo>
                  <a:lnTo>
                    <a:pt x="4" y="15"/>
                  </a:lnTo>
                  <a:lnTo>
                    <a:pt x="16" y="29"/>
                  </a:lnTo>
                  <a:lnTo>
                    <a:pt x="26" y="37"/>
                  </a:lnTo>
                  <a:lnTo>
                    <a:pt x="37" y="44"/>
                  </a:lnTo>
                  <a:lnTo>
                    <a:pt x="48" y="53"/>
                  </a:lnTo>
                  <a:lnTo>
                    <a:pt x="61" y="59"/>
                  </a:lnTo>
                  <a:lnTo>
                    <a:pt x="74" y="64"/>
                  </a:lnTo>
                  <a:lnTo>
                    <a:pt x="88" y="67"/>
                  </a:lnTo>
                  <a:lnTo>
                    <a:pt x="96" y="67"/>
                  </a:lnTo>
                  <a:lnTo>
                    <a:pt x="103" y="66"/>
                  </a:lnTo>
                  <a:lnTo>
                    <a:pt x="111" y="64"/>
                  </a:lnTo>
                  <a:lnTo>
                    <a:pt x="119" y="62"/>
                  </a:lnTo>
                  <a:lnTo>
                    <a:pt x="126" y="59"/>
                  </a:lnTo>
                  <a:lnTo>
                    <a:pt x="134" y="54"/>
                  </a:lnTo>
                  <a:lnTo>
                    <a:pt x="141" y="49"/>
                  </a:lnTo>
                  <a:lnTo>
                    <a:pt x="148" y="42"/>
                  </a:lnTo>
                  <a:lnTo>
                    <a:pt x="155" y="34"/>
                  </a:lnTo>
                  <a:lnTo>
                    <a:pt x="163" y="24"/>
                  </a:lnTo>
                  <a:lnTo>
                    <a:pt x="169" y="13"/>
                  </a:lnTo>
                  <a:lnTo>
                    <a:pt x="177" y="0"/>
                  </a:lnTo>
                  <a:lnTo>
                    <a:pt x="177" y="0"/>
                  </a:lnTo>
                  <a:lnTo>
                    <a:pt x="173" y="3"/>
                  </a:lnTo>
                  <a:lnTo>
                    <a:pt x="163" y="9"/>
                  </a:lnTo>
                  <a:lnTo>
                    <a:pt x="148" y="16"/>
                  </a:lnTo>
                  <a:lnTo>
                    <a:pt x="139" y="20"/>
                  </a:lnTo>
                  <a:lnTo>
                    <a:pt x="127" y="23"/>
                  </a:lnTo>
                  <a:lnTo>
                    <a:pt x="115" y="27"/>
                  </a:lnTo>
                  <a:lnTo>
                    <a:pt x="102" y="28"/>
                  </a:lnTo>
                  <a:lnTo>
                    <a:pt x="87" y="29"/>
                  </a:lnTo>
                  <a:lnTo>
                    <a:pt x="72" y="29"/>
                  </a:lnTo>
                  <a:lnTo>
                    <a:pt x="56" y="27"/>
                  </a:lnTo>
                  <a:lnTo>
                    <a:pt x="38" y="24"/>
                  </a:lnTo>
                  <a:lnTo>
                    <a:pt x="19" y="18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2672" y="2512"/>
              <a:ext cx="63" cy="231"/>
            </a:xfrm>
            <a:custGeom>
              <a:avLst/>
              <a:gdLst>
                <a:gd name="T0" fmla="*/ 34 w 63"/>
                <a:gd name="T1" fmla="*/ 0 h 231"/>
                <a:gd name="T2" fmla="*/ 13 w 63"/>
                <a:gd name="T3" fmla="*/ 153 h 231"/>
                <a:gd name="T4" fmla="*/ 13 w 63"/>
                <a:gd name="T5" fmla="*/ 153 h 231"/>
                <a:gd name="T6" fmla="*/ 9 w 63"/>
                <a:gd name="T7" fmla="*/ 164 h 231"/>
                <a:gd name="T8" fmla="*/ 4 w 63"/>
                <a:gd name="T9" fmla="*/ 188 h 231"/>
                <a:gd name="T10" fmla="*/ 1 w 63"/>
                <a:gd name="T11" fmla="*/ 202 h 231"/>
                <a:gd name="T12" fmla="*/ 0 w 63"/>
                <a:gd name="T13" fmla="*/ 215 h 231"/>
                <a:gd name="T14" fmla="*/ 0 w 63"/>
                <a:gd name="T15" fmla="*/ 225 h 231"/>
                <a:gd name="T16" fmla="*/ 1 w 63"/>
                <a:gd name="T17" fmla="*/ 229 h 231"/>
                <a:gd name="T18" fmla="*/ 3 w 63"/>
                <a:gd name="T19" fmla="*/ 231 h 231"/>
                <a:gd name="T20" fmla="*/ 3 w 63"/>
                <a:gd name="T21" fmla="*/ 231 h 231"/>
                <a:gd name="T22" fmla="*/ 10 w 63"/>
                <a:gd name="T23" fmla="*/ 221 h 231"/>
                <a:gd name="T24" fmla="*/ 17 w 63"/>
                <a:gd name="T25" fmla="*/ 211 h 231"/>
                <a:gd name="T26" fmla="*/ 23 w 63"/>
                <a:gd name="T27" fmla="*/ 198 h 231"/>
                <a:gd name="T28" fmla="*/ 23 w 63"/>
                <a:gd name="T29" fmla="*/ 198 h 231"/>
                <a:gd name="T30" fmla="*/ 27 w 63"/>
                <a:gd name="T31" fmla="*/ 197 h 231"/>
                <a:gd name="T32" fmla="*/ 34 w 63"/>
                <a:gd name="T33" fmla="*/ 193 h 231"/>
                <a:gd name="T34" fmla="*/ 37 w 63"/>
                <a:gd name="T35" fmla="*/ 191 h 231"/>
                <a:gd name="T36" fmla="*/ 39 w 63"/>
                <a:gd name="T37" fmla="*/ 187 h 231"/>
                <a:gd name="T38" fmla="*/ 40 w 63"/>
                <a:gd name="T39" fmla="*/ 182 h 231"/>
                <a:gd name="T40" fmla="*/ 38 w 63"/>
                <a:gd name="T41" fmla="*/ 176 h 231"/>
                <a:gd name="T42" fmla="*/ 38 w 63"/>
                <a:gd name="T43" fmla="*/ 176 h 231"/>
                <a:gd name="T44" fmla="*/ 38 w 63"/>
                <a:gd name="T45" fmla="*/ 158 h 231"/>
                <a:gd name="T46" fmla="*/ 38 w 63"/>
                <a:gd name="T47" fmla="*/ 116 h 231"/>
                <a:gd name="T48" fmla="*/ 39 w 63"/>
                <a:gd name="T49" fmla="*/ 94 h 231"/>
                <a:gd name="T50" fmla="*/ 42 w 63"/>
                <a:gd name="T51" fmla="*/ 72 h 231"/>
                <a:gd name="T52" fmla="*/ 46 w 63"/>
                <a:gd name="T53" fmla="*/ 56 h 231"/>
                <a:gd name="T54" fmla="*/ 48 w 63"/>
                <a:gd name="T55" fmla="*/ 49 h 231"/>
                <a:gd name="T56" fmla="*/ 52 w 63"/>
                <a:gd name="T57" fmla="*/ 44 h 231"/>
                <a:gd name="T58" fmla="*/ 52 w 63"/>
                <a:gd name="T59" fmla="*/ 44 h 231"/>
                <a:gd name="T60" fmla="*/ 57 w 63"/>
                <a:gd name="T61" fmla="*/ 41 h 231"/>
                <a:gd name="T62" fmla="*/ 59 w 63"/>
                <a:gd name="T63" fmla="*/ 39 h 231"/>
                <a:gd name="T64" fmla="*/ 62 w 63"/>
                <a:gd name="T65" fmla="*/ 39 h 231"/>
                <a:gd name="T66" fmla="*/ 63 w 63"/>
                <a:gd name="T67" fmla="*/ 42 h 231"/>
                <a:gd name="T68" fmla="*/ 63 w 63"/>
                <a:gd name="T69" fmla="*/ 47 h 231"/>
                <a:gd name="T70" fmla="*/ 62 w 63"/>
                <a:gd name="T71" fmla="*/ 51 h 231"/>
                <a:gd name="T72" fmla="*/ 34 w 63"/>
                <a:gd name="T73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3" h="231">
                  <a:moveTo>
                    <a:pt x="34" y="0"/>
                  </a:moveTo>
                  <a:lnTo>
                    <a:pt x="13" y="153"/>
                  </a:lnTo>
                  <a:lnTo>
                    <a:pt x="13" y="153"/>
                  </a:lnTo>
                  <a:lnTo>
                    <a:pt x="9" y="164"/>
                  </a:lnTo>
                  <a:lnTo>
                    <a:pt x="4" y="188"/>
                  </a:lnTo>
                  <a:lnTo>
                    <a:pt x="1" y="202"/>
                  </a:lnTo>
                  <a:lnTo>
                    <a:pt x="0" y="215"/>
                  </a:lnTo>
                  <a:lnTo>
                    <a:pt x="0" y="225"/>
                  </a:lnTo>
                  <a:lnTo>
                    <a:pt x="1" y="229"/>
                  </a:lnTo>
                  <a:lnTo>
                    <a:pt x="3" y="231"/>
                  </a:lnTo>
                  <a:lnTo>
                    <a:pt x="3" y="231"/>
                  </a:lnTo>
                  <a:lnTo>
                    <a:pt x="10" y="221"/>
                  </a:lnTo>
                  <a:lnTo>
                    <a:pt x="17" y="211"/>
                  </a:lnTo>
                  <a:lnTo>
                    <a:pt x="23" y="198"/>
                  </a:lnTo>
                  <a:lnTo>
                    <a:pt x="23" y="198"/>
                  </a:lnTo>
                  <a:lnTo>
                    <a:pt x="27" y="197"/>
                  </a:lnTo>
                  <a:lnTo>
                    <a:pt x="34" y="193"/>
                  </a:lnTo>
                  <a:lnTo>
                    <a:pt x="37" y="191"/>
                  </a:lnTo>
                  <a:lnTo>
                    <a:pt x="39" y="187"/>
                  </a:lnTo>
                  <a:lnTo>
                    <a:pt x="40" y="182"/>
                  </a:lnTo>
                  <a:lnTo>
                    <a:pt x="38" y="176"/>
                  </a:lnTo>
                  <a:lnTo>
                    <a:pt x="38" y="176"/>
                  </a:lnTo>
                  <a:lnTo>
                    <a:pt x="38" y="158"/>
                  </a:lnTo>
                  <a:lnTo>
                    <a:pt x="38" y="116"/>
                  </a:lnTo>
                  <a:lnTo>
                    <a:pt x="39" y="94"/>
                  </a:lnTo>
                  <a:lnTo>
                    <a:pt x="42" y="72"/>
                  </a:lnTo>
                  <a:lnTo>
                    <a:pt x="46" y="56"/>
                  </a:lnTo>
                  <a:lnTo>
                    <a:pt x="48" y="49"/>
                  </a:lnTo>
                  <a:lnTo>
                    <a:pt x="52" y="44"/>
                  </a:lnTo>
                  <a:lnTo>
                    <a:pt x="52" y="44"/>
                  </a:lnTo>
                  <a:lnTo>
                    <a:pt x="57" y="41"/>
                  </a:lnTo>
                  <a:lnTo>
                    <a:pt x="59" y="39"/>
                  </a:lnTo>
                  <a:lnTo>
                    <a:pt x="62" y="39"/>
                  </a:lnTo>
                  <a:lnTo>
                    <a:pt x="63" y="42"/>
                  </a:lnTo>
                  <a:lnTo>
                    <a:pt x="63" y="47"/>
                  </a:lnTo>
                  <a:lnTo>
                    <a:pt x="62" y="5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2426" y="2415"/>
              <a:ext cx="207" cy="341"/>
            </a:xfrm>
            <a:custGeom>
              <a:avLst/>
              <a:gdLst>
                <a:gd name="T0" fmla="*/ 151 w 207"/>
                <a:gd name="T1" fmla="*/ 0 h 341"/>
                <a:gd name="T2" fmla="*/ 151 w 207"/>
                <a:gd name="T3" fmla="*/ 155 h 341"/>
                <a:gd name="T4" fmla="*/ 207 w 207"/>
                <a:gd name="T5" fmla="*/ 155 h 341"/>
                <a:gd name="T6" fmla="*/ 107 w 207"/>
                <a:gd name="T7" fmla="*/ 341 h 341"/>
                <a:gd name="T8" fmla="*/ 0 w 207"/>
                <a:gd name="T9" fmla="*/ 158 h 341"/>
                <a:gd name="T10" fmla="*/ 57 w 207"/>
                <a:gd name="T11" fmla="*/ 156 h 341"/>
                <a:gd name="T12" fmla="*/ 57 w 207"/>
                <a:gd name="T13" fmla="*/ 0 h 341"/>
                <a:gd name="T14" fmla="*/ 151 w 207"/>
                <a:gd name="T15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7" h="341">
                  <a:moveTo>
                    <a:pt x="151" y="0"/>
                  </a:moveTo>
                  <a:lnTo>
                    <a:pt x="151" y="155"/>
                  </a:lnTo>
                  <a:lnTo>
                    <a:pt x="207" y="155"/>
                  </a:lnTo>
                  <a:lnTo>
                    <a:pt x="107" y="341"/>
                  </a:lnTo>
                  <a:lnTo>
                    <a:pt x="0" y="158"/>
                  </a:lnTo>
                  <a:lnTo>
                    <a:pt x="57" y="156"/>
                  </a:lnTo>
                  <a:lnTo>
                    <a:pt x="57" y="0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5031074" y="3365668"/>
            <a:ext cx="3136385" cy="1260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Arial" pitchFamily="34" charset="0"/>
              <a:buNone/>
            </a:pPr>
            <a:r>
              <a:rPr lang="tr-TR" sz="1800" dirty="0" smtClean="0"/>
              <a:t>Sonsuz döngüyü kırmak için CTRL-C'e basın</a:t>
            </a:r>
            <a:endParaRPr lang="tr-TR" sz="1800" dirty="0">
              <a:solidFill>
                <a:srgbClr val="00B05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827588" y="1484784"/>
            <a:ext cx="370485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Sonsuz döngü iyi bir şey değildir; kaçınmak gerekir.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25" grpId="0" build="p"/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Kontrollü Sonsuz </a:t>
            </a:r>
            <a:r>
              <a:rPr lang="tr-TR" dirty="0" smtClean="0"/>
              <a:t>Döngü</a:t>
            </a:r>
            <a:br>
              <a:rPr lang="tr-TR" dirty="0" smtClean="0"/>
            </a:br>
            <a:r>
              <a:rPr lang="tr-TR" sz="2700" dirty="0" smtClean="0"/>
              <a:t>Teknik olarak sonsuza gidebilir ama bu kullanıcının elinde</a:t>
            </a:r>
            <a:endParaRPr lang="tr-TR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Geldiniz</a:t>
            </a:r>
            <a:r>
              <a:rPr lang="tr-TR" dirty="0" smtClean="0">
                <a:solidFill>
                  <a:srgbClr val="00B050"/>
                </a:solidFill>
              </a:rPr>
              <a:t>!"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devam = </a:t>
            </a:r>
            <a:r>
              <a:rPr lang="tr-TR" dirty="0">
                <a:solidFill>
                  <a:srgbClr val="00B050"/>
                </a:solidFill>
              </a:rPr>
              <a:t>'E'</a:t>
            </a:r>
          </a:p>
          <a:p>
            <a:pPr>
              <a:buNone/>
            </a:pPr>
            <a:r>
              <a:rPr lang="tr-TR" dirty="0" err="1"/>
              <a:t>sayac</a:t>
            </a:r>
            <a:r>
              <a:rPr lang="tr-TR" dirty="0"/>
              <a:t> = 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smtClean="0"/>
              <a:t>print(</a:t>
            </a:r>
            <a:r>
              <a:rPr lang="tr-TR" dirty="0" smtClean="0">
                <a:solidFill>
                  <a:srgbClr val="00B050"/>
                </a:solidFill>
              </a:rPr>
              <a:t>"%</a:t>
            </a:r>
            <a:r>
              <a:rPr lang="tr-TR" dirty="0">
                <a:solidFill>
                  <a:srgbClr val="00B050"/>
                </a:solidFill>
              </a:rPr>
              <a:t>d. kez merhaba dunyali"</a:t>
            </a:r>
            <a:r>
              <a:rPr lang="tr-TR" dirty="0"/>
              <a:t> %</a:t>
            </a:r>
            <a:r>
              <a:rPr lang="tr-TR" dirty="0" smtClean="0"/>
              <a:t>sayac)</a:t>
            </a:r>
            <a:endParaRPr lang="tr-TR" dirty="0"/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sayac</a:t>
            </a:r>
            <a:r>
              <a:rPr lang="tr-TR" dirty="0"/>
              <a:t> = </a:t>
            </a:r>
            <a:r>
              <a:rPr lang="tr-TR" dirty="0" err="1"/>
              <a:t>sayac</a:t>
            </a:r>
            <a:r>
              <a:rPr lang="tr-TR" dirty="0"/>
              <a:t> + 1</a:t>
            </a:r>
          </a:p>
          <a:p>
            <a:pPr>
              <a:buNone/>
            </a:pPr>
            <a:r>
              <a:rPr lang="tr-TR" dirty="0"/>
              <a:t>    devam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>
                <a:solidFill>
                  <a:srgbClr val="00B050"/>
                </a:solidFill>
              </a:rPr>
              <a:t>("Devam etmek icin E giriniz: 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Gule Gule</a:t>
            </a:r>
            <a:r>
              <a:rPr lang="tr-TR" dirty="0" smtClean="0">
                <a:solidFill>
                  <a:srgbClr val="00B050"/>
                </a:solidFill>
              </a:rPr>
              <a:t>:):)"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Biraz Esnek Olalım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Hos Geldiniz</a:t>
            </a:r>
            <a:r>
              <a:rPr lang="tr-TR" dirty="0" smtClean="0">
                <a:solidFill>
                  <a:srgbClr val="00B050"/>
                </a:solidFill>
              </a:rPr>
              <a:t>!"</a:t>
            </a:r>
            <a:r>
              <a:rPr lang="tr-TR" dirty="0" smtClean="0"/>
              <a:t>)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devam = </a:t>
            </a:r>
            <a:r>
              <a:rPr lang="tr-TR" dirty="0">
                <a:solidFill>
                  <a:srgbClr val="00B050"/>
                </a:solidFill>
              </a:rPr>
              <a:t>'E'</a:t>
            </a:r>
          </a:p>
          <a:p>
            <a:pPr>
              <a:buNone/>
            </a:pPr>
            <a:r>
              <a:rPr lang="tr-TR" dirty="0" err="1"/>
              <a:t>sayac</a:t>
            </a:r>
            <a:r>
              <a:rPr lang="tr-TR" dirty="0"/>
              <a:t> = 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/>
              <a:t>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smtClean="0"/>
              <a:t>print(</a:t>
            </a:r>
            <a:r>
              <a:rPr lang="tr-TR" dirty="0" smtClean="0">
                <a:solidFill>
                  <a:srgbClr val="00B050"/>
                </a:solidFill>
              </a:rPr>
              <a:t>"%</a:t>
            </a:r>
            <a:r>
              <a:rPr lang="tr-TR" dirty="0">
                <a:solidFill>
                  <a:srgbClr val="00B050"/>
                </a:solidFill>
              </a:rPr>
              <a:t>d. kez merhaba dunyali"</a:t>
            </a:r>
            <a:r>
              <a:rPr lang="tr-TR" dirty="0"/>
              <a:t> %</a:t>
            </a:r>
            <a:r>
              <a:rPr lang="tr-TR" dirty="0" smtClean="0"/>
              <a:t>sayac)</a:t>
            </a:r>
            <a:endParaRPr lang="tr-TR" dirty="0"/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sayac</a:t>
            </a:r>
            <a:r>
              <a:rPr lang="tr-TR" dirty="0"/>
              <a:t> = </a:t>
            </a:r>
            <a:r>
              <a:rPr lang="tr-TR" dirty="0" err="1"/>
              <a:t>sayac</a:t>
            </a:r>
            <a:r>
              <a:rPr lang="tr-TR" dirty="0"/>
              <a:t> + 1</a:t>
            </a:r>
          </a:p>
          <a:p>
            <a:pPr>
              <a:buNone/>
            </a:pPr>
            <a:r>
              <a:rPr lang="tr-TR" dirty="0"/>
              <a:t>    devam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>
                <a:solidFill>
                  <a:srgbClr val="00B050"/>
                </a:solidFill>
              </a:rPr>
              <a:t>("Devam etmek icin E </a:t>
            </a:r>
            <a:r>
              <a:rPr lang="tr-TR" dirty="0" smtClean="0">
                <a:solidFill>
                  <a:srgbClr val="00B050"/>
                </a:solidFill>
              </a:rPr>
              <a:t>veya e giriniz</a:t>
            </a:r>
            <a:r>
              <a:rPr lang="tr-TR" dirty="0">
                <a:solidFill>
                  <a:srgbClr val="00B050"/>
                </a:solidFill>
              </a:rPr>
              <a:t>: 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Gule Gule</a:t>
            </a:r>
            <a:r>
              <a:rPr lang="tr-TR" dirty="0" smtClean="0">
                <a:solidFill>
                  <a:srgbClr val="00B050"/>
                </a:solidFill>
              </a:rPr>
              <a:t>:):)"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Bir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Program kullanıcıdan bir sayı girmesini istesin</a:t>
            </a:r>
          </a:p>
          <a:p>
            <a:pPr>
              <a:lnSpc>
                <a:spcPct val="130000"/>
              </a:lnSpc>
            </a:pPr>
            <a:r>
              <a:rPr lang="tr-TR" dirty="0"/>
              <a:t>Bu sayıyı </a:t>
            </a:r>
            <a:r>
              <a:rPr lang="en-US" b="1" dirty="0"/>
              <a:t>N</a:t>
            </a:r>
            <a:r>
              <a:rPr lang="tr-TR" dirty="0"/>
              <a:t> isimli bir değişkene tamsayı olarak </a:t>
            </a:r>
            <a:r>
              <a:rPr lang="tr-TR" b="1" dirty="0"/>
              <a:t>atasın</a:t>
            </a:r>
          </a:p>
          <a:p>
            <a:pPr>
              <a:lnSpc>
                <a:spcPct val="130000"/>
              </a:lnSpc>
            </a:pPr>
            <a:r>
              <a:rPr lang="tr-TR" dirty="0"/>
              <a:t>Bundan sonra 1’den </a:t>
            </a:r>
            <a:r>
              <a:rPr lang="en-US" dirty="0"/>
              <a:t>N</a:t>
            </a:r>
            <a:r>
              <a:rPr lang="tr-TR" dirty="0"/>
              <a:t>’e kadar olan tüm </a:t>
            </a:r>
            <a:r>
              <a:rPr lang="tr-TR" dirty="0">
                <a:solidFill>
                  <a:srgbClr val="C00000"/>
                </a:solidFill>
              </a:rPr>
              <a:t>çift</a:t>
            </a:r>
            <a:r>
              <a:rPr lang="tr-TR" dirty="0"/>
              <a:t> sayıların toplamını hesaplasın.</a:t>
            </a:r>
          </a:p>
          <a:p>
            <a:pPr lvl="1">
              <a:lnSpc>
                <a:spcPct val="130000"/>
              </a:lnSpc>
            </a:pPr>
            <a:r>
              <a:rPr lang="tr-TR" dirty="0" smtClean="0"/>
              <a:t>Toplama </a:t>
            </a:r>
            <a:r>
              <a:rPr lang="en-US" dirty="0" smtClean="0"/>
              <a:t>N</a:t>
            </a:r>
            <a:r>
              <a:rPr lang="tr-TR" dirty="0" smtClean="0"/>
              <a:t> sayısı dahil olmasın</a:t>
            </a:r>
          </a:p>
          <a:p>
            <a:pPr lvl="1">
              <a:lnSpc>
                <a:spcPct val="130000"/>
              </a:lnSpc>
            </a:pPr>
            <a:r>
              <a:rPr lang="tr-TR" dirty="0" smtClean="0"/>
              <a:t>Sonucu ekrana bastırsın</a:t>
            </a:r>
          </a:p>
          <a:p>
            <a:pPr>
              <a:lnSpc>
                <a:spcPct val="130000"/>
              </a:lnSpc>
            </a:pPr>
            <a:r>
              <a:rPr lang="tr-TR" dirty="0" smtClean="0"/>
              <a:t>Formül kullanmamıza gerek yok. </a:t>
            </a:r>
          </a:p>
          <a:p>
            <a:pPr>
              <a:lnSpc>
                <a:spcPct val="130000"/>
              </a:lnSpc>
            </a:pPr>
            <a:r>
              <a:rPr lang="tr-TR" dirty="0" smtClean="0"/>
              <a:t>Bilgisayar </a:t>
            </a:r>
            <a:r>
              <a:rPr lang="tr-TR" dirty="0"/>
              <a:t>bizim için yapar.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Sayılar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29128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dirty="0"/>
              <a:t>Gerçek sayılar</a:t>
            </a:r>
          </a:p>
          <a:p>
            <a:pPr>
              <a:lnSpc>
                <a:spcPct val="130000"/>
              </a:lnSpc>
            </a:pPr>
            <a:r>
              <a:rPr lang="tr-TR" dirty="0"/>
              <a:t>Örnek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2708920"/>
            <a:ext cx="4464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sayi = </a:t>
            </a:r>
            <a:r>
              <a:rPr lang="tr-TR" sz="2400" dirty="0" smtClean="0">
                <a:solidFill>
                  <a:srgbClr val="7030A0"/>
                </a:solidFill>
              </a:rPr>
              <a:t>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sayi giriniz: 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 smtClean="0"/>
              <a:t>))</a:t>
            </a:r>
            <a:endParaRPr lang="tr-TR" sz="2400" dirty="0"/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Bu sayinin yarisi: "</a:t>
            </a:r>
            <a:r>
              <a:rPr lang="tr-TR" sz="2400" dirty="0"/>
              <a:t>, </a:t>
            </a:r>
            <a:r>
              <a:rPr lang="tr-TR" sz="2400" dirty="0" smtClean="0"/>
              <a:t>sayi/2)</a:t>
            </a:r>
            <a:endParaRPr lang="tr-TR" sz="2400" dirty="0"/>
          </a:p>
        </p:txBody>
      </p:sp>
      <p:sp>
        <p:nvSpPr>
          <p:cNvPr id="5" name="Rectangle 4"/>
          <p:cNvSpPr/>
          <p:nvPr/>
        </p:nvSpPr>
        <p:spPr>
          <a:xfrm>
            <a:off x="611560" y="4005064"/>
            <a:ext cx="5408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sayi = </a:t>
            </a:r>
            <a:r>
              <a:rPr lang="tr-TR" sz="2400" dirty="0" smtClean="0">
                <a:solidFill>
                  <a:srgbClr val="7030A0"/>
                </a:solidFill>
              </a:rPr>
              <a:t>float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sayi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</a:t>
            </a:r>
            <a:r>
              <a:rPr lang="tr-TR" sz="2400" dirty="0">
                <a:solidFill>
                  <a:srgbClr val="00B050"/>
                </a:solidFill>
              </a:rPr>
              <a:t>Bu sayinin yarisi: "</a:t>
            </a:r>
            <a:r>
              <a:rPr lang="tr-TR" sz="2400" dirty="0"/>
              <a:t>, </a:t>
            </a:r>
            <a:r>
              <a:rPr lang="tr-TR" sz="2400" dirty="0" smtClean="0"/>
              <a:t>sayi/2)</a:t>
            </a:r>
            <a:endParaRPr lang="tr-TR" sz="2400" dirty="0"/>
          </a:p>
        </p:txBody>
      </p:sp>
      <p:sp>
        <p:nvSpPr>
          <p:cNvPr id="6" name="Rectangle 5"/>
          <p:cNvSpPr/>
          <p:nvPr/>
        </p:nvSpPr>
        <p:spPr>
          <a:xfrm>
            <a:off x="6019800" y="2348880"/>
            <a:ext cx="2872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Bu sayinin yarisi:  </a:t>
            </a:r>
            <a:r>
              <a:rPr lang="tr-TR" sz="2400" dirty="0" smtClean="0">
                <a:solidFill>
                  <a:srgbClr val="3146DF"/>
                </a:solidFill>
              </a:rPr>
              <a:t>2.5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1672" y="4091588"/>
            <a:ext cx="2916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Bu </a:t>
            </a:r>
            <a:r>
              <a:rPr lang="tr-TR" sz="2400" dirty="0" err="1">
                <a:solidFill>
                  <a:srgbClr val="3146DF"/>
                </a:solidFill>
              </a:rPr>
              <a:t>sayinin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yarisi</a:t>
            </a:r>
            <a:r>
              <a:rPr lang="tr-TR" sz="2400" dirty="0">
                <a:solidFill>
                  <a:srgbClr val="3146DF"/>
                </a:solidFill>
              </a:rPr>
              <a:t>:  2.5</a:t>
            </a:r>
          </a:p>
          <a:p>
            <a:r>
              <a:rPr lang="tr-TR" sz="2400" dirty="0"/>
              <a:t>&gt;&gt;&gt;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Peki Biraz Kolaylaştıralım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37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 err="1"/>
              <a:t>Prog</a:t>
            </a:r>
            <a:r>
              <a:rPr lang="en-US" dirty="0"/>
              <a:t>r</a:t>
            </a:r>
            <a:r>
              <a:rPr lang="tr-TR" dirty="0"/>
              <a:t>am 1’den </a:t>
            </a:r>
            <a:r>
              <a:rPr lang="en-US" dirty="0"/>
              <a:t>N</a:t>
            </a:r>
            <a:r>
              <a:rPr lang="tr-TR" dirty="0"/>
              <a:t>-1’e kadar </a:t>
            </a:r>
            <a:r>
              <a:rPr lang="tr-TR" dirty="0" smtClean="0"/>
              <a:t>(N-1 dahil) olan </a:t>
            </a:r>
            <a:r>
              <a:rPr lang="tr-TR" dirty="0"/>
              <a:t>pozitif tamsayıları toplasın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1 + 2 + 3 + … + </a:t>
            </a:r>
            <a:r>
              <a:rPr lang="en-US" dirty="0"/>
              <a:t>N</a:t>
            </a:r>
            <a:r>
              <a:rPr lang="tr-TR" dirty="0"/>
              <a:t>-1</a:t>
            </a:r>
          </a:p>
          <a:p>
            <a:pPr>
              <a:lnSpc>
                <a:spcPct val="120000"/>
              </a:lnSpc>
            </a:pPr>
            <a:r>
              <a:rPr lang="tr-TR" dirty="0"/>
              <a:t>Bunu bilgisayarımızda nasıl yaparız?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Bir anda iki sayıyı toplayabiliriz; örneğin a + b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İki değişken kullanmalıyız.</a:t>
            </a:r>
          </a:p>
          <a:p>
            <a:pPr>
              <a:lnSpc>
                <a:spcPct val="120000"/>
              </a:lnSpc>
            </a:pPr>
            <a:r>
              <a:rPr lang="tr-TR" dirty="0"/>
              <a:t>O zaman yöntem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1 + 2 = 3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3 + 3 = 6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6 + 4 = 10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…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Tamsayıları Topluyoruz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dirty="0"/>
              <a:t>İki değişken</a:t>
            </a:r>
          </a:p>
          <a:p>
            <a:pPr lvl="1"/>
            <a:r>
              <a:rPr lang="tr-TR" b="1" dirty="0">
                <a:solidFill>
                  <a:srgbClr val="C00000"/>
                </a:solidFill>
              </a:rPr>
              <a:t>i</a:t>
            </a:r>
            <a:r>
              <a:rPr lang="tr-TR" dirty="0"/>
              <a:t>: 1’den </a:t>
            </a:r>
            <a:r>
              <a:rPr lang="en-US" dirty="0"/>
              <a:t>N</a:t>
            </a:r>
            <a:r>
              <a:rPr lang="tr-TR" dirty="0"/>
              <a:t>’e kadar olan sayılar için</a:t>
            </a:r>
          </a:p>
          <a:p>
            <a:pPr lvl="1"/>
            <a:r>
              <a:rPr lang="tr-TR" b="1" dirty="0">
                <a:solidFill>
                  <a:srgbClr val="C00000"/>
                </a:solidFill>
              </a:rPr>
              <a:t>toplam</a:t>
            </a:r>
            <a:r>
              <a:rPr lang="tr-TR" dirty="0"/>
              <a:t>: toplam için</a:t>
            </a:r>
          </a:p>
          <a:p>
            <a:r>
              <a:rPr lang="tr-TR" dirty="0"/>
              <a:t>Başlangıçta</a:t>
            </a:r>
          </a:p>
          <a:p>
            <a:pPr lvl="1"/>
            <a:r>
              <a:rPr lang="tr-TR" dirty="0"/>
              <a:t>Henüz hiç toplama yapmadık</a:t>
            </a:r>
          </a:p>
          <a:p>
            <a:pPr lvl="1"/>
            <a:r>
              <a:rPr lang="tr-TR" dirty="0"/>
              <a:t>i = 1</a:t>
            </a:r>
          </a:p>
          <a:p>
            <a:pPr lvl="1"/>
            <a:r>
              <a:rPr lang="tr-TR" dirty="0"/>
              <a:t>toplam = 0</a:t>
            </a:r>
          </a:p>
          <a:p>
            <a:r>
              <a:rPr lang="tr-TR" dirty="0"/>
              <a:t>İlk adım</a:t>
            </a:r>
          </a:p>
          <a:p>
            <a:pPr lvl="1"/>
            <a:r>
              <a:rPr lang="tr-TR" dirty="0"/>
              <a:t>Koşul </a:t>
            </a:r>
            <a:r>
              <a:rPr lang="tr-TR" dirty="0" smtClean="0"/>
              <a:t>ne olacak?</a:t>
            </a:r>
            <a:endParaRPr lang="tr-TR" dirty="0"/>
          </a:p>
          <a:p>
            <a:pPr marL="457200" lvl="1" indent="0">
              <a:buNone/>
            </a:pPr>
            <a:r>
              <a:rPr lang="tr-TR" dirty="0" smtClean="0"/>
              <a:t>        </a:t>
            </a:r>
            <a:r>
              <a:rPr lang="tr-TR" sz="3600" dirty="0" smtClean="0"/>
              <a:t> i </a:t>
            </a:r>
            <a:r>
              <a:rPr lang="tr-TR" sz="3600" dirty="0"/>
              <a:t>&lt; </a:t>
            </a:r>
            <a:r>
              <a:rPr lang="en-US" sz="3600" dirty="0" smtClean="0"/>
              <a:t>N</a:t>
            </a:r>
            <a:r>
              <a:rPr lang="tr-TR" sz="3600" dirty="0" smtClean="0"/>
              <a:t>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3425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/>
              <a:t>Tamsayıları Topluyoruz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" y="1417638"/>
            <a:ext cx="4510844" cy="226084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Eğer i &lt; </a:t>
            </a:r>
            <a:r>
              <a:rPr lang="en-US" dirty="0"/>
              <a:t>N</a:t>
            </a:r>
            <a:endParaRPr lang="tr-TR" dirty="0"/>
          </a:p>
          <a:p>
            <a:pPr lvl="1"/>
            <a:r>
              <a:rPr lang="tr-TR" dirty="0"/>
              <a:t>toplam = toplam + i</a:t>
            </a:r>
          </a:p>
          <a:p>
            <a:pPr lvl="1"/>
            <a:r>
              <a:rPr lang="tr-TR" dirty="0"/>
              <a:t> i = i +1</a:t>
            </a:r>
          </a:p>
          <a:p>
            <a:r>
              <a:rPr lang="tr-TR" dirty="0"/>
              <a:t>Aksi takdirde</a:t>
            </a:r>
          </a:p>
          <a:p>
            <a:pPr lvl="1"/>
            <a:r>
              <a:rPr lang="tr-TR" dirty="0"/>
              <a:t>Bitti, toplam değişkenini bas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7" name="Flowchart: Decision 6"/>
          <p:cNvSpPr/>
          <p:nvPr/>
        </p:nvSpPr>
        <p:spPr>
          <a:xfrm>
            <a:off x="5940152" y="1700808"/>
            <a:ext cx="1512168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/>
              <a:t>i &lt; </a:t>
            </a:r>
            <a:r>
              <a:rPr lang="en-US" sz="2200" dirty="0"/>
              <a:t>N</a:t>
            </a:r>
            <a:endParaRPr lang="tr-TR" sz="2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695256" y="1168153"/>
            <a:ext cx="980" cy="53265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8"/>
          <p:cNvCxnSpPr>
            <a:stCxn id="7" idx="3"/>
          </p:cNvCxnSpPr>
          <p:nvPr/>
        </p:nvCxnSpPr>
        <p:spPr>
          <a:xfrm>
            <a:off x="7452320" y="2204864"/>
            <a:ext cx="1017974" cy="3096344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20" idx="0"/>
          </p:cNvCxnSpPr>
          <p:nvPr/>
        </p:nvCxnSpPr>
        <p:spPr>
          <a:xfrm flipH="1">
            <a:off x="6695256" y="2708920"/>
            <a:ext cx="98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596336" y="1835532"/>
            <a:ext cx="873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err="1">
                <a:latin typeface="Courier New" pitchFamily="49" charset="0"/>
                <a:cs typeface="Courier New" pitchFamily="49" charset="0"/>
              </a:rPr>
              <a:t>False</a:t>
            </a:r>
            <a:endParaRPr lang="tr-TR" dirty="0"/>
          </a:p>
        </p:txBody>
      </p:sp>
      <p:sp>
        <p:nvSpPr>
          <p:cNvPr id="13" name="Rectangle 12"/>
          <p:cNvSpPr/>
          <p:nvPr/>
        </p:nvSpPr>
        <p:spPr>
          <a:xfrm>
            <a:off x="5868144" y="2996952"/>
            <a:ext cx="736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err="1">
                <a:latin typeface="Courier New" pitchFamily="49" charset="0"/>
                <a:cs typeface="Courier New" pitchFamily="49" charset="0"/>
              </a:rPr>
              <a:t>True</a:t>
            </a:r>
            <a:endParaRPr lang="tr-T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696236" y="4509120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148064" y="5085184"/>
            <a:ext cx="15481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endCxn id="7" idx="1"/>
          </p:cNvCxnSpPr>
          <p:nvPr/>
        </p:nvCxnSpPr>
        <p:spPr>
          <a:xfrm rot="5400000" flipH="1" flipV="1">
            <a:off x="4103948" y="3248980"/>
            <a:ext cx="2880320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695256" y="5301208"/>
            <a:ext cx="17750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696236" y="5301208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5874804" y="520081"/>
            <a:ext cx="172153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>
                <a:cs typeface="Courier New" pitchFamily="49" charset="0"/>
              </a:rPr>
              <a:t>i = 1</a:t>
            </a:r>
          </a:p>
          <a:p>
            <a:pPr algn="ctr"/>
            <a:r>
              <a:rPr lang="tr-TR" sz="2200" dirty="0">
                <a:cs typeface="Courier New" pitchFamily="49" charset="0"/>
              </a:rPr>
              <a:t>toplam = 0</a:t>
            </a:r>
            <a:endParaRPr lang="tr-TR" sz="2200" dirty="0"/>
          </a:p>
        </p:txBody>
      </p:sp>
      <p:sp>
        <p:nvSpPr>
          <p:cNvPr id="20" name="Flowchart: Process 19"/>
          <p:cNvSpPr/>
          <p:nvPr/>
        </p:nvSpPr>
        <p:spPr>
          <a:xfrm>
            <a:off x="5401952" y="3861048"/>
            <a:ext cx="2586608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>
                <a:cs typeface="Courier New" pitchFamily="49" charset="0"/>
              </a:rPr>
              <a:t>toplam = toplam + i</a:t>
            </a:r>
          </a:p>
          <a:p>
            <a:pPr algn="ctr"/>
            <a:r>
              <a:rPr lang="tr-TR" sz="2200" dirty="0">
                <a:cs typeface="Courier New" pitchFamily="49" charset="0"/>
              </a:rPr>
              <a:t>i = i + 1</a:t>
            </a:r>
            <a:endParaRPr lang="tr-TR" sz="2200" dirty="0"/>
          </a:p>
        </p:txBody>
      </p:sp>
      <p:sp>
        <p:nvSpPr>
          <p:cNvPr id="44" name="Flowchart: Process 43"/>
          <p:cNvSpPr/>
          <p:nvPr/>
        </p:nvSpPr>
        <p:spPr>
          <a:xfrm>
            <a:off x="5834490" y="5877272"/>
            <a:ext cx="172153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cs typeface="Courier New" pitchFamily="49" charset="0"/>
              </a:rPr>
              <a:t>toplam’ı  ekrana bas</a:t>
            </a:r>
            <a:endParaRPr lang="tr-TR" sz="200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177552" y="3678486"/>
            <a:ext cx="4510844" cy="2846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600" dirty="0"/>
              <a:t>i 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600" dirty="0"/>
              <a:t>toplam = 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6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600" dirty="0"/>
              <a:t> i &lt; </a:t>
            </a:r>
            <a:r>
              <a:rPr lang="en-US" sz="2600" dirty="0"/>
              <a:t>N</a:t>
            </a:r>
            <a:r>
              <a:rPr lang="tr-TR" sz="2600" dirty="0"/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kumimoji="0" lang="tr-TR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</a:t>
            </a:r>
            <a:r>
              <a:rPr lang="tr-TR" sz="2600" dirty="0"/>
              <a:t>toplam = toplam + i</a:t>
            </a:r>
          </a:p>
          <a:p>
            <a:pPr marL="342900" indent="-342900">
              <a:spcBef>
                <a:spcPct val="20000"/>
              </a:spcBef>
            </a:pPr>
            <a:r>
              <a:rPr lang="tr-TR" sz="2600" dirty="0"/>
              <a:t>	i = i +1</a:t>
            </a:r>
          </a:p>
          <a:p>
            <a:pPr marL="342900" indent="-342900">
              <a:spcBef>
                <a:spcPct val="20000"/>
              </a:spcBef>
            </a:pPr>
            <a:r>
              <a:rPr lang="tr-TR" sz="26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600" dirty="0"/>
              <a:t> </a:t>
            </a:r>
            <a:r>
              <a:rPr lang="tr-TR" sz="2600" dirty="0" smtClean="0"/>
              <a:t>(toplam)</a:t>
            </a:r>
            <a:endParaRPr lang="tr-TR" sz="2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/>
      <p:bldP spid="13" grpId="0"/>
      <p:bldP spid="19" grpId="0" animBg="1"/>
      <p:bldP spid="20" grpId="0" animBg="1"/>
      <p:bldP spid="44" grpId="0" animBg="1"/>
      <p:bldP spid="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Kısımlar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860495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smtClean="0">
                <a:solidFill>
                  <a:srgbClr val="7030A0"/>
                </a:solidFill>
              </a:rPr>
              <a:t>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"Bir sayi giriniz: "</a:t>
            </a:r>
            <a:r>
              <a:rPr lang="tr-TR" dirty="0"/>
              <a:t>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i = 1</a:t>
            </a:r>
          </a:p>
          <a:p>
            <a:pPr>
              <a:buNone/>
            </a:pPr>
            <a:r>
              <a:rPr lang="tr-TR" dirty="0"/>
              <a:t>toplam = 0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i &lt; </a:t>
            </a:r>
            <a:r>
              <a:rPr lang="en-US" dirty="0"/>
              <a:t>N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toplam = toplam + i</a:t>
            </a:r>
          </a:p>
          <a:p>
            <a:pPr>
              <a:buNone/>
            </a:pPr>
            <a:r>
              <a:rPr lang="tr-TR" dirty="0"/>
              <a:t>    i = i+1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1'den %d'e kadar olan pozitif tam sayilarin toplami: %d"</a:t>
            </a:r>
            <a:r>
              <a:rPr lang="tr-TR" dirty="0"/>
              <a:t> %(</a:t>
            </a:r>
            <a:r>
              <a:rPr lang="en-US" dirty="0"/>
              <a:t>N</a:t>
            </a:r>
            <a:r>
              <a:rPr lang="tr-TR" dirty="0"/>
              <a:t>-1, toplam</a:t>
            </a:r>
            <a:r>
              <a:rPr lang="tr-TR" dirty="0" smtClean="0"/>
              <a:t>))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Kullanıcıyı Pozitif Sayı Girmesi için Zorlayalım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N</a:t>
            </a:r>
            <a:r>
              <a:rPr lang="tr-TR" dirty="0"/>
              <a:t> = 0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(</a:t>
            </a:r>
            <a:r>
              <a:rPr lang="en-US" dirty="0"/>
              <a:t>N</a:t>
            </a:r>
            <a:r>
              <a:rPr lang="tr-TR" dirty="0"/>
              <a:t> &lt; 1):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smtClean="0">
                <a:solidFill>
                  <a:srgbClr val="7030A0"/>
                </a:solidFill>
              </a:rPr>
              <a:t>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"Pozitif </a:t>
            </a:r>
            <a:r>
              <a:rPr lang="tr-TR" dirty="0">
                <a:solidFill>
                  <a:srgbClr val="00B050"/>
                </a:solidFill>
              </a:rPr>
              <a:t>bir tamsayi giriniz: "</a:t>
            </a:r>
            <a:r>
              <a:rPr lang="tr-TR" dirty="0"/>
              <a:t>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i = 1</a:t>
            </a:r>
          </a:p>
          <a:p>
            <a:pPr>
              <a:buNone/>
            </a:pPr>
            <a:r>
              <a:rPr lang="tr-TR" dirty="0"/>
              <a:t>toplam = 0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i &lt; </a:t>
            </a:r>
            <a:r>
              <a:rPr lang="en-US" dirty="0"/>
              <a:t>N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toplam = toplam + i</a:t>
            </a:r>
          </a:p>
          <a:p>
            <a:pPr>
              <a:buNone/>
            </a:pPr>
            <a:r>
              <a:rPr lang="tr-TR" dirty="0"/>
              <a:t>    i = i+1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1'den %d'e kadar olan pozitif tam sayilarin toplami: %d"</a:t>
            </a:r>
            <a:r>
              <a:rPr lang="tr-TR" dirty="0"/>
              <a:t> %(</a:t>
            </a:r>
            <a:r>
              <a:rPr lang="en-US" dirty="0"/>
              <a:t>N</a:t>
            </a:r>
            <a:r>
              <a:rPr lang="tr-TR" dirty="0"/>
              <a:t>-1, toplam</a:t>
            </a:r>
            <a:r>
              <a:rPr lang="tr-TR" dirty="0" smtClean="0"/>
              <a:t>))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Kullanıcı Ya Sayıdan Başka Bir Şey Girerse?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&gt;&gt;&gt; 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Pozitif bir </a:t>
            </a:r>
            <a:r>
              <a:rPr lang="tr-TR" dirty="0" err="1">
                <a:solidFill>
                  <a:srgbClr val="3146DF"/>
                </a:solidFill>
              </a:rPr>
              <a:t>tamsayi</a:t>
            </a:r>
            <a:r>
              <a:rPr lang="tr-TR" dirty="0">
                <a:solidFill>
                  <a:srgbClr val="3146DF"/>
                </a:solidFill>
              </a:rPr>
              <a:t> giriniz: </a:t>
            </a:r>
            <a:r>
              <a:rPr lang="tr-TR" dirty="0" smtClean="0"/>
              <a:t>r</a:t>
            </a:r>
            <a:endParaRPr lang="tr-TR" dirty="0"/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Traceback (most recent call last):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  File "C:\Users\erkays\AppData\Local\Programs\Python\Python36\sil.py", line 3, in &lt;module&gt;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    N = int(input("Pozitif bir tamsayi giriniz: "))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ValueError: invalid literal for int() with base 10: 'r'</a:t>
            </a:r>
          </a:p>
          <a:p>
            <a:pPr>
              <a:buNone/>
            </a:pPr>
            <a:r>
              <a:rPr lang="tr-TR" dirty="0" smtClean="0"/>
              <a:t>&gt;&gt;&gt; 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Şöyle Yapmak Gerekir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None/>
            </a:pPr>
            <a:r>
              <a:rPr lang="tr-TR" dirty="0" smtClean="0"/>
              <a:t>N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"Bir sayi giriniz: "</a:t>
            </a:r>
            <a:r>
              <a:rPr lang="tr-TR" dirty="0" smtClean="0"/>
              <a:t>)</a:t>
            </a:r>
            <a:endParaRPr lang="tr-T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40000"/>
              </a:lnSpc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while </a:t>
            </a:r>
            <a:r>
              <a:rPr lang="tr-TR" dirty="0" smtClean="0"/>
              <a:t>N.isdigit() ==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tr-TR" dirty="0" smtClean="0">
                <a:solidFill>
                  <a:srgbClr val="7030A0"/>
                </a:solidFill>
              </a:rPr>
              <a:t>False</a:t>
            </a:r>
            <a:r>
              <a:rPr lang="tr-TR" dirty="0" smtClean="0"/>
              <a:t>:</a:t>
            </a:r>
          </a:p>
          <a:p>
            <a:pPr>
              <a:lnSpc>
                <a:spcPct val="140000"/>
              </a:lnSpc>
              <a:buNone/>
            </a:pPr>
            <a:r>
              <a:rPr lang="tr-TR" dirty="0" smtClean="0"/>
              <a:t>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"Girdiginiz bir tam sayi degil!"</a:t>
            </a:r>
            <a:r>
              <a:rPr lang="tr-TR" dirty="0" smtClean="0"/>
              <a:t>)</a:t>
            </a:r>
          </a:p>
          <a:p>
            <a:pPr>
              <a:lnSpc>
                <a:spcPct val="140000"/>
              </a:lnSpc>
              <a:buNone/>
            </a:pPr>
            <a:r>
              <a:rPr lang="tr-TR" dirty="0" smtClean="0">
                <a:solidFill>
                  <a:srgbClr val="00B050"/>
                </a:solidFill>
              </a:rPr>
              <a:t>    </a:t>
            </a:r>
            <a:r>
              <a:rPr lang="tr-TR" dirty="0" smtClean="0"/>
              <a:t>N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"Bir sayi giriniz: "</a:t>
            </a:r>
            <a:r>
              <a:rPr lang="tr-TR" dirty="0" smtClean="0"/>
              <a:t>)</a:t>
            </a:r>
          </a:p>
          <a:p>
            <a:pPr>
              <a:lnSpc>
                <a:spcPct val="140000"/>
              </a:lnSpc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pt-BR" dirty="0" smtClean="0">
                <a:solidFill>
                  <a:srgbClr val="00B050"/>
                </a:solidFill>
              </a:rPr>
              <a:t>"Aferin tam sayi girdiniz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endParaRPr lang="pt-BR" dirty="0" smtClean="0">
              <a:solidFill>
                <a:srgbClr val="00B050"/>
              </a:solidFill>
            </a:endParaRPr>
          </a:p>
          <a:p>
            <a:pPr>
              <a:lnSpc>
                <a:spcPct val="140000"/>
              </a:lnSpc>
              <a:buNone/>
            </a:pPr>
            <a:r>
              <a:rPr lang="tr-TR" dirty="0" smtClean="0"/>
              <a:t>N</a:t>
            </a:r>
            <a:r>
              <a:rPr lang="pt-BR" dirty="0" smtClean="0"/>
              <a:t> = </a:t>
            </a:r>
            <a:r>
              <a:rPr lang="pt-BR" dirty="0" smtClean="0">
                <a:solidFill>
                  <a:srgbClr val="7030A0"/>
                </a:solidFill>
              </a:rPr>
              <a:t>int</a:t>
            </a:r>
            <a:r>
              <a:rPr lang="pt-BR" dirty="0" smtClean="0"/>
              <a:t>(</a:t>
            </a:r>
            <a:r>
              <a:rPr lang="tr-TR" dirty="0" smtClean="0"/>
              <a:t>N</a:t>
            </a:r>
            <a:r>
              <a:rPr lang="pt-BR" dirty="0" smtClean="0"/>
              <a:t>)</a:t>
            </a:r>
          </a:p>
          <a:p>
            <a:pPr>
              <a:lnSpc>
                <a:spcPct val="140000"/>
              </a:lnSpc>
              <a:buNone/>
            </a:pP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pt-BR" dirty="0" smtClean="0">
                <a:solidFill>
                  <a:srgbClr val="00B050"/>
                </a:solidFill>
              </a:rPr>
              <a:t>"</a:t>
            </a:r>
            <a:r>
              <a:rPr lang="tr-TR" dirty="0" smtClean="0">
                <a:solidFill>
                  <a:srgbClr val="00B050"/>
                </a:solidFill>
              </a:rPr>
              <a:t>N</a:t>
            </a:r>
            <a:r>
              <a:rPr lang="pt-BR" dirty="0" smtClean="0">
                <a:solidFill>
                  <a:srgbClr val="00B050"/>
                </a:solidFill>
              </a:rPr>
              <a:t>: "</a:t>
            </a:r>
            <a:r>
              <a:rPr lang="pt-BR" dirty="0" smtClean="0"/>
              <a:t>, </a:t>
            </a:r>
            <a:r>
              <a:rPr lang="tr-TR" dirty="0" smtClean="0"/>
              <a:t>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788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Program kullanıcıdan bir sayı girmesini istesin</a:t>
            </a:r>
          </a:p>
          <a:p>
            <a:pPr>
              <a:lnSpc>
                <a:spcPct val="130000"/>
              </a:lnSpc>
            </a:pPr>
            <a:r>
              <a:rPr lang="tr-TR" dirty="0"/>
              <a:t>Bu sayıyı </a:t>
            </a:r>
            <a:r>
              <a:rPr lang="en-US" b="1" dirty="0"/>
              <a:t>N</a:t>
            </a:r>
            <a:r>
              <a:rPr lang="tr-TR" dirty="0"/>
              <a:t> isimli bir değişkene tamsayı olarak </a:t>
            </a:r>
            <a:r>
              <a:rPr lang="tr-TR" b="1" dirty="0"/>
              <a:t>atasın</a:t>
            </a:r>
          </a:p>
          <a:p>
            <a:pPr>
              <a:lnSpc>
                <a:spcPct val="130000"/>
              </a:lnSpc>
            </a:pPr>
            <a:r>
              <a:rPr lang="tr-TR" dirty="0"/>
              <a:t>Bundan sonra 1’den </a:t>
            </a:r>
            <a:r>
              <a:rPr lang="en-US" dirty="0"/>
              <a:t>N</a:t>
            </a:r>
            <a:r>
              <a:rPr lang="tr-TR" dirty="0"/>
              <a:t>’e kadar olan </a:t>
            </a:r>
            <a:r>
              <a:rPr lang="tr-TR" dirty="0" smtClean="0"/>
              <a:t>tüm </a:t>
            </a:r>
            <a:r>
              <a:rPr lang="tr-TR" dirty="0"/>
              <a:t>çift sayıların toplamını hesaplasın.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Toplama </a:t>
            </a:r>
            <a:r>
              <a:rPr lang="en-US" dirty="0"/>
              <a:t>N</a:t>
            </a:r>
            <a:r>
              <a:rPr lang="tr-TR" dirty="0"/>
              <a:t> sayısı dahil olmasın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Sonucu ekrana bastırsın</a:t>
            </a:r>
          </a:p>
          <a:p>
            <a:pPr>
              <a:lnSpc>
                <a:spcPct val="130000"/>
              </a:lnSpc>
            </a:pPr>
            <a:r>
              <a:rPr lang="tr-TR" dirty="0"/>
              <a:t>Formül kullanmamıza gerek yok. </a:t>
            </a:r>
          </a:p>
          <a:p>
            <a:pPr>
              <a:lnSpc>
                <a:spcPct val="130000"/>
              </a:lnSpc>
            </a:pPr>
            <a:r>
              <a:rPr lang="tr-TR" dirty="0"/>
              <a:t>Bilgisayar bizim için yapar.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3412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N</a:t>
            </a:r>
            <a:r>
              <a:rPr lang="tr-TR" sz="2000" dirty="0"/>
              <a:t> = </a:t>
            </a:r>
            <a:r>
              <a:rPr lang="tr-TR" sz="2000" dirty="0" smtClean="0">
                <a:solidFill>
                  <a:srgbClr val="7030A0"/>
                </a:solidFill>
              </a:rPr>
              <a:t>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7030A0"/>
                </a:solidFill>
              </a:rPr>
              <a:t>input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"Pozitif </a:t>
            </a:r>
            <a:r>
              <a:rPr lang="tr-TR" sz="2000" dirty="0">
                <a:solidFill>
                  <a:srgbClr val="00B050"/>
                </a:solidFill>
              </a:rPr>
              <a:t>bir </a:t>
            </a:r>
            <a:r>
              <a:rPr lang="en-US" sz="2000" dirty="0">
                <a:solidFill>
                  <a:srgbClr val="00B050"/>
                </a:solidFill>
              </a:rPr>
              <a:t>tam </a:t>
            </a:r>
            <a:r>
              <a:rPr lang="tr-TR" sz="2000" dirty="0" err="1">
                <a:solidFill>
                  <a:srgbClr val="00B050"/>
                </a:solidFill>
              </a:rPr>
              <a:t>sayi</a:t>
            </a:r>
            <a:r>
              <a:rPr lang="tr-TR" sz="2000" dirty="0">
                <a:solidFill>
                  <a:srgbClr val="00B050"/>
                </a:solidFill>
              </a:rPr>
              <a:t> giriniz: "</a:t>
            </a:r>
            <a:r>
              <a:rPr lang="tr-TR" sz="2000" dirty="0"/>
              <a:t>))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/>
              <a:t>i = 2</a:t>
            </a:r>
          </a:p>
          <a:p>
            <a:pPr>
              <a:buNone/>
            </a:pPr>
            <a:r>
              <a:rPr lang="tr-TR" sz="2000" dirty="0"/>
              <a:t>toplam = 0</a:t>
            </a:r>
          </a:p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000" dirty="0"/>
              <a:t> i &lt; </a:t>
            </a:r>
            <a:r>
              <a:rPr lang="en-US" sz="2000" dirty="0"/>
              <a:t>N</a:t>
            </a:r>
            <a:r>
              <a:rPr lang="tr-TR" sz="2000" dirty="0"/>
              <a:t>:</a:t>
            </a:r>
          </a:p>
          <a:p>
            <a:pPr>
              <a:buNone/>
            </a:pPr>
            <a:r>
              <a:rPr lang="tr-TR" sz="2000" dirty="0"/>
              <a:t>    toplam = toplam + i</a:t>
            </a:r>
          </a:p>
          <a:p>
            <a:pPr>
              <a:buNone/>
            </a:pPr>
            <a:r>
              <a:rPr lang="tr-TR" sz="2000" dirty="0"/>
              <a:t>    i = i+2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>
                <a:solidFill>
                  <a:srgbClr val="00B050"/>
                </a:solidFill>
              </a:rPr>
              <a:t>1'den %d'e kadar olan cift sayilarin toplami: %d"</a:t>
            </a:r>
            <a:r>
              <a:rPr lang="tr-TR" sz="2000" dirty="0"/>
              <a:t> %(</a:t>
            </a:r>
            <a:r>
              <a:rPr lang="en-US" sz="2000" dirty="0"/>
              <a:t>N</a:t>
            </a:r>
            <a:r>
              <a:rPr lang="tr-TR" sz="2000" dirty="0"/>
              <a:t>, toplam</a:t>
            </a:r>
            <a:r>
              <a:rPr lang="tr-TR" sz="2000" dirty="0" smtClean="0"/>
              <a:t>))</a:t>
            </a:r>
            <a:endParaRPr lang="tr-T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Ödev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Program “</a:t>
            </a:r>
            <a:r>
              <a:rPr lang="tr-TR" dirty="0" err="1"/>
              <a:t>Cift</a:t>
            </a:r>
            <a:r>
              <a:rPr lang="tr-TR" dirty="0"/>
              <a:t> </a:t>
            </a:r>
            <a:r>
              <a:rPr lang="tr-TR" dirty="0" err="1"/>
              <a:t>Sayilari</a:t>
            </a:r>
            <a:r>
              <a:rPr lang="tr-TR" dirty="0"/>
              <a:t> Toplama </a:t>
            </a:r>
            <a:r>
              <a:rPr lang="tr-TR" dirty="0" err="1"/>
              <a:t>Programina</a:t>
            </a:r>
            <a:r>
              <a:rPr lang="tr-TR" dirty="0"/>
              <a:t> </a:t>
            </a:r>
            <a:r>
              <a:rPr lang="tr-TR" dirty="0" err="1"/>
              <a:t>Hos</a:t>
            </a:r>
            <a:r>
              <a:rPr lang="tr-TR" dirty="0"/>
              <a:t> Geldiniz” desin</a:t>
            </a:r>
          </a:p>
          <a:p>
            <a:r>
              <a:rPr lang="tr-TR" dirty="0"/>
              <a:t>Sonra program kullanıcıdan bir sayı girmesini istesin</a:t>
            </a:r>
          </a:p>
          <a:p>
            <a:r>
              <a:rPr lang="tr-TR" dirty="0"/>
              <a:t>Bu sayıyı </a:t>
            </a:r>
            <a:r>
              <a:rPr lang="en-US" b="1" dirty="0"/>
              <a:t>N</a:t>
            </a:r>
            <a:r>
              <a:rPr lang="tr-TR" dirty="0"/>
              <a:t> isimli bir değişkene tamsayı olarak </a:t>
            </a:r>
            <a:r>
              <a:rPr lang="tr-TR" b="1" dirty="0"/>
              <a:t>atasın</a:t>
            </a:r>
          </a:p>
          <a:p>
            <a:r>
              <a:rPr lang="tr-TR" dirty="0"/>
              <a:t>Bundan sonra 1’den </a:t>
            </a:r>
            <a:r>
              <a:rPr lang="en-US" dirty="0"/>
              <a:t>N</a:t>
            </a:r>
            <a:r>
              <a:rPr lang="tr-TR" dirty="0"/>
              <a:t>’e kadar olan tüm çift sayıların toplamını hesaplasın.</a:t>
            </a:r>
          </a:p>
          <a:p>
            <a:pPr lvl="1"/>
            <a:r>
              <a:rPr lang="tr-TR" dirty="0"/>
              <a:t>Toplama </a:t>
            </a:r>
            <a:r>
              <a:rPr lang="en-US" dirty="0"/>
              <a:t>N</a:t>
            </a:r>
            <a:r>
              <a:rPr lang="tr-TR" dirty="0"/>
              <a:t> sayısı dahil olmasın</a:t>
            </a:r>
          </a:p>
          <a:p>
            <a:pPr lvl="1"/>
            <a:r>
              <a:rPr lang="tr-TR" dirty="0"/>
              <a:t>Sonucu ekrana bastırsın</a:t>
            </a:r>
          </a:p>
          <a:p>
            <a:r>
              <a:rPr lang="tr-TR" dirty="0"/>
              <a:t>Kullanıcıya devam etmek isteyip istemediğini sorsun</a:t>
            </a:r>
          </a:p>
          <a:p>
            <a:pPr lvl="1"/>
            <a:r>
              <a:rPr lang="tr-TR" dirty="0"/>
              <a:t>Devam etmek istiyorsa kullanıcıdan bir sayı girerek aynı şeyleri yapsın</a:t>
            </a:r>
          </a:p>
          <a:p>
            <a:pPr lvl="1"/>
            <a:r>
              <a:rPr lang="tr-TR" dirty="0"/>
              <a:t>Aksi takdirde, program sonlansın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Tipleri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184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str</a:t>
            </a:r>
            <a:r>
              <a:rPr lang="tr-TR" dirty="0" smtClean="0">
                <a:solidFill>
                  <a:srgbClr val="FF0000"/>
                </a:solidFill>
              </a:rPr>
              <a:t>(       )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Karakter dizisine </a:t>
            </a:r>
            <a:r>
              <a:rPr lang="tr-TR" dirty="0" smtClean="0"/>
              <a:t>dönüştürür</a:t>
            </a:r>
            <a:endParaRPr lang="tr-TR" dirty="0"/>
          </a:p>
          <a:p>
            <a:r>
              <a:rPr lang="tr-TR" dirty="0" err="1">
                <a:solidFill>
                  <a:srgbClr val="FF0000"/>
                </a:solidFill>
              </a:rPr>
              <a:t>int</a:t>
            </a:r>
            <a:r>
              <a:rPr lang="tr-TR" dirty="0" smtClean="0">
                <a:solidFill>
                  <a:srgbClr val="FF0000"/>
                </a:solidFill>
              </a:rPr>
              <a:t>(       )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Tam sayıya dönüştürür</a:t>
            </a:r>
          </a:p>
          <a:p>
            <a:r>
              <a:rPr lang="tr-TR" dirty="0" err="1">
                <a:solidFill>
                  <a:srgbClr val="FF0000"/>
                </a:solidFill>
              </a:rPr>
              <a:t>float</a:t>
            </a:r>
            <a:r>
              <a:rPr lang="tr-TR" dirty="0" smtClean="0">
                <a:solidFill>
                  <a:srgbClr val="FF0000"/>
                </a:solidFill>
              </a:rPr>
              <a:t>(       )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Gerçek sayıya dönüştürür</a:t>
            </a:r>
          </a:p>
          <a:p>
            <a:r>
              <a:rPr lang="tr-TR" dirty="0" err="1"/>
              <a:t>complex</a:t>
            </a:r>
            <a:r>
              <a:rPr lang="tr-TR" dirty="0"/>
              <a:t>()</a:t>
            </a:r>
          </a:p>
          <a:p>
            <a:pPr lvl="1"/>
            <a:r>
              <a:rPr lang="tr-TR" dirty="0"/>
              <a:t>Karmaşık sayıya dönüştürür</a:t>
            </a:r>
          </a:p>
          <a:p>
            <a:r>
              <a:rPr lang="tr-TR" dirty="0" err="1"/>
              <a:t>eval</a:t>
            </a:r>
            <a:r>
              <a:rPr lang="tr-TR" dirty="0"/>
              <a:t>()</a:t>
            </a:r>
          </a:p>
          <a:p>
            <a:pPr lvl="1"/>
            <a:r>
              <a:rPr lang="tr-TR" dirty="0"/>
              <a:t>Girdinin değerini hesaplar</a:t>
            </a:r>
          </a:p>
        </p:txBody>
      </p:sp>
      <p:pic>
        <p:nvPicPr>
          <p:cNvPr id="4" name="Picture 3" descr="C:\Users\SUUSER\AppData\Local\Microsoft\Windows\Temporary Internet Files\Content.IE5\6017E50A\MM90030981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04664"/>
            <a:ext cx="1066800" cy="10287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1439652" y="1592796"/>
            <a:ext cx="4680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439652" y="2528900"/>
            <a:ext cx="4680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727684" y="3501008"/>
            <a:ext cx="4680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399276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Cift Sayilari Toplama Programina Hos </a:t>
            </a:r>
            <a:r>
              <a:rPr lang="tr-TR" dirty="0" smtClean="0">
                <a:solidFill>
                  <a:srgbClr val="00B050"/>
                </a:solidFill>
              </a:rPr>
              <a:t>Geldiniz"</a:t>
            </a:r>
            <a:r>
              <a:rPr lang="tr-TR" dirty="0" smtClean="0"/>
              <a:t>)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/>
              <a:t>devam = 'E'</a:t>
            </a:r>
          </a:p>
          <a:p>
            <a:pPr>
              <a:lnSpc>
                <a:spcPct val="13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tr-TR" dirty="0"/>
              <a:t> devam == </a:t>
            </a:r>
            <a:r>
              <a:rPr lang="tr-TR" dirty="0">
                <a:solidFill>
                  <a:srgbClr val="00B050"/>
                </a:solidFill>
              </a:rPr>
              <a:t>'e'</a:t>
            </a:r>
            <a:r>
              <a:rPr lang="tr-TR" dirty="0"/>
              <a:t>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en-US" dirty="0"/>
              <a:t>N</a:t>
            </a:r>
            <a:r>
              <a:rPr lang="tr-TR" dirty="0"/>
              <a:t> = </a:t>
            </a:r>
            <a:r>
              <a:rPr lang="tr-TR" dirty="0" smtClean="0">
                <a:solidFill>
                  <a:srgbClr val="7030A0"/>
                </a:solidFill>
              </a:rPr>
              <a:t>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Pozitif</a:t>
            </a:r>
            <a:r>
              <a:rPr lang="en-US" dirty="0">
                <a:solidFill>
                  <a:srgbClr val="00B050"/>
                </a:solidFill>
              </a:rPr>
              <a:t> b</a:t>
            </a:r>
            <a:r>
              <a:rPr lang="tr-TR" dirty="0">
                <a:solidFill>
                  <a:srgbClr val="00B050"/>
                </a:solidFill>
              </a:rPr>
              <a:t>ir </a:t>
            </a:r>
            <a:r>
              <a:rPr lang="en-US" dirty="0">
                <a:solidFill>
                  <a:srgbClr val="00B050"/>
                </a:solidFill>
              </a:rPr>
              <a:t>tam </a:t>
            </a:r>
            <a:r>
              <a:rPr lang="tr-TR" dirty="0" err="1">
                <a:solidFill>
                  <a:srgbClr val="00B050"/>
                </a:solidFill>
              </a:rPr>
              <a:t>sayi</a:t>
            </a:r>
            <a:r>
              <a:rPr lang="tr-TR" dirty="0">
                <a:solidFill>
                  <a:srgbClr val="00B050"/>
                </a:solidFill>
              </a:rPr>
              <a:t> giriniz: "))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i=2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toplam = 0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dirty="0"/>
              <a:t> i &lt; </a:t>
            </a:r>
            <a:r>
              <a:rPr lang="en-US" dirty="0"/>
              <a:t>N</a:t>
            </a:r>
            <a:r>
              <a:rPr lang="tr-TR" dirty="0"/>
              <a:t>: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    toplam = toplam + i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    i = i+2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   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1'den %d'e kadar olan cift sayilarin toplami: %d"</a:t>
            </a:r>
            <a:r>
              <a:rPr lang="tr-TR" dirty="0"/>
              <a:t> %(</a:t>
            </a:r>
            <a:r>
              <a:rPr lang="en-US" dirty="0"/>
              <a:t>N</a:t>
            </a:r>
            <a:r>
              <a:rPr lang="tr-TR" dirty="0"/>
              <a:t>, toplam</a:t>
            </a:r>
            <a:r>
              <a:rPr lang="tr-TR" dirty="0" smtClean="0"/>
              <a:t>) )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/>
              <a:t>    devam = </a:t>
            </a:r>
            <a:r>
              <a:rPr lang="tr-TR" dirty="0" smtClean="0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"Devam etmek icin 'E' ya da 'e' tusuna basiniz: 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 </a:t>
            </a:r>
            <a:endParaRPr lang="tr-TR" dirty="0"/>
          </a:p>
          <a:p>
            <a:pPr>
              <a:lnSpc>
                <a:spcPct val="13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Program Sonlaniyor, Gule Gule</a:t>
            </a:r>
            <a:r>
              <a:rPr lang="tr-TR" dirty="0" smtClean="0">
                <a:solidFill>
                  <a:srgbClr val="00B050"/>
                </a:solidFill>
              </a:rPr>
              <a:t>"</a:t>
            </a:r>
            <a:r>
              <a:rPr lang="tr-TR" dirty="0" smtClean="0"/>
              <a:t>)</a:t>
            </a:r>
            <a:r>
              <a:rPr lang="tr-TR" dirty="0" smtClean="0">
                <a:solidFill>
                  <a:srgbClr val="00B050"/>
                </a:solidFill>
              </a:rPr>
              <a:t> 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 içi Çalışma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tr-TR" dirty="0" smtClean="0"/>
              <a:t>Asal sayı: Birden büyük bir doğal sayının 1 ve kendisi dışında başka bir böleni yoksa o sayı asal sayıdır.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Girilen bir sayının (</a:t>
            </a:r>
            <a:r>
              <a:rPr lang="tr-TR" b="1" dirty="0" smtClean="0"/>
              <a:t>1'den büyük bir tamsayı olması şart</a:t>
            </a:r>
            <a:r>
              <a:rPr lang="tr-TR" dirty="0" smtClean="0"/>
              <a:t>) asal olup olmadığını ekrana yazdıran bir program yazın</a:t>
            </a:r>
          </a:p>
          <a:p>
            <a:pPr>
              <a:lnSpc>
                <a:spcPct val="110000"/>
              </a:lnSpc>
            </a:pPr>
            <a:r>
              <a:rPr lang="tr-TR" dirty="0" smtClean="0"/>
              <a:t>Yöntem ipucu:</a:t>
            </a:r>
          </a:p>
          <a:p>
            <a:pPr lvl="1">
              <a:lnSpc>
                <a:spcPct val="110000"/>
              </a:lnSpc>
            </a:pPr>
            <a:r>
              <a:rPr lang="tr-TR" dirty="0" smtClean="0"/>
              <a:t>Olası tüm bölenleri deneyin, eğer bölüyorsa asal değildir; bu noktada döngüden çıkabilirsiniz. Tüm seçenekleri denediğinizde hiçbir bölen bulamadıysanız o zaman asaldır.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Sabancı Üniversitesi Lise Yaz Okulu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10"/>
            <a:ext cx="8229600" cy="814102"/>
          </a:xfrm>
        </p:spPr>
        <p:txBody>
          <a:bodyPr/>
          <a:lstStyle/>
          <a:p>
            <a:r>
              <a:rPr lang="tr-TR" dirty="0" smtClean="0"/>
              <a:t>Çözüm 1/2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40"/>
            <a:ext cx="8229600" cy="5267610"/>
          </a:xfrm>
        </p:spPr>
        <p:txBody>
          <a:bodyPr>
            <a:normAutofit fontScale="62500" lnSpcReduction="20000"/>
          </a:bodyPr>
          <a:lstStyle/>
          <a:p>
            <a:r>
              <a:rPr lang="tr-TR" sz="3800" dirty="0" smtClean="0"/>
              <a:t>1. aşama: doğru girdi </a:t>
            </a:r>
          </a:p>
          <a:p>
            <a:pPr marL="400050" lvl="1" indent="0">
              <a:buNone/>
            </a:pPr>
            <a:endParaRPr lang="tr-TR" sz="3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sz="38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3800" dirty="0" smtClean="0"/>
              <a:t> (</a:t>
            </a:r>
            <a:r>
              <a:rPr lang="tr-TR" sz="3800" dirty="0" smtClean="0">
                <a:solidFill>
                  <a:srgbClr val="00B050"/>
                </a:solidFill>
              </a:rPr>
              <a:t>"</a:t>
            </a:r>
            <a:r>
              <a:rPr lang="tr-TR" sz="3800" dirty="0">
                <a:solidFill>
                  <a:srgbClr val="00B050"/>
                </a:solidFill>
              </a:rPr>
              <a:t>Asal sayi testi programina hos geldiniz</a:t>
            </a:r>
            <a:r>
              <a:rPr lang="tr-TR" sz="3800" dirty="0" smtClean="0">
                <a:solidFill>
                  <a:srgbClr val="00B050"/>
                </a:solidFill>
              </a:rPr>
              <a:t>!"</a:t>
            </a:r>
            <a:r>
              <a:rPr lang="tr-TR" sz="3800" dirty="0" smtClean="0"/>
              <a:t>)</a:t>
            </a:r>
            <a:endParaRPr lang="tr-TR" sz="3800" dirty="0"/>
          </a:p>
          <a:p>
            <a:pPr marL="400050" lvl="1" indent="0">
              <a:buNone/>
            </a:pP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dogru_giris = </a:t>
            </a:r>
            <a:r>
              <a:rPr lang="tr-TR" sz="3800" dirty="0" smtClean="0">
                <a:solidFill>
                  <a:srgbClr val="7030A0"/>
                </a:solidFill>
              </a:rPr>
              <a:t>False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3800" dirty="0" smtClean="0"/>
              <a:t> dogru_giris == </a:t>
            </a:r>
            <a:r>
              <a:rPr lang="tr-TR" sz="3800" dirty="0" smtClean="0">
                <a:solidFill>
                  <a:srgbClr val="7030A0"/>
                </a:solidFill>
              </a:rPr>
              <a:t>False</a:t>
            </a:r>
            <a:r>
              <a:rPr lang="tr-TR" sz="38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    input_str = </a:t>
            </a:r>
            <a:r>
              <a:rPr lang="tr-TR" sz="3800" dirty="0" smtClean="0">
                <a:solidFill>
                  <a:srgbClr val="7030A0"/>
                </a:solidFill>
              </a:rPr>
              <a:t>input</a:t>
            </a:r>
            <a:r>
              <a:rPr lang="tr-TR" sz="3800" dirty="0" smtClean="0"/>
              <a:t>(</a:t>
            </a:r>
            <a:r>
              <a:rPr lang="tr-TR" sz="3800" dirty="0" smtClean="0">
                <a:solidFill>
                  <a:srgbClr val="00B050"/>
                </a:solidFill>
              </a:rPr>
              <a:t>"Pozitif bir tamsayi giriniz:"</a:t>
            </a:r>
            <a:r>
              <a:rPr lang="tr-TR" sz="3800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    </a:t>
            </a:r>
            <a:r>
              <a:rPr lang="tr-TR" sz="3800" dirty="0" smtClean="0">
                <a:solidFill>
                  <a:schemeClr val="accent6">
                    <a:lumMod val="75000"/>
                  </a:schemeClr>
                </a:solidFill>
              </a:rPr>
              <a:t>if </a:t>
            </a:r>
            <a:r>
              <a:rPr lang="tr-TR" sz="3800" dirty="0" smtClean="0"/>
              <a:t>input_str.isdigit():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        N = </a:t>
            </a:r>
            <a:r>
              <a:rPr lang="tr-TR" sz="3800" dirty="0" smtClean="0">
                <a:solidFill>
                  <a:srgbClr val="7030A0"/>
                </a:solidFill>
              </a:rPr>
              <a:t>int</a:t>
            </a:r>
            <a:r>
              <a:rPr lang="tr-TR" sz="3800" dirty="0" smtClean="0"/>
              <a:t>(input_str)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        </a:t>
            </a:r>
            <a:r>
              <a:rPr lang="tr-TR" sz="38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3800" dirty="0" smtClean="0"/>
              <a:t>(</a:t>
            </a:r>
            <a:r>
              <a:rPr lang="tr-TR" sz="3800" dirty="0" smtClean="0">
                <a:solidFill>
                  <a:srgbClr val="00B050"/>
                </a:solidFill>
              </a:rPr>
              <a:t>"Aferin! Pozitif sayi girdiniz: %d" %N</a:t>
            </a:r>
            <a:r>
              <a:rPr lang="tr-TR" sz="3800" dirty="0" smtClean="0"/>
              <a:t>)</a:t>
            </a:r>
            <a:endParaRPr lang="tr-TR" sz="3800" dirty="0" smtClean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        dogru_giris = </a:t>
            </a:r>
            <a:r>
              <a:rPr lang="tr-TR" sz="3800" dirty="0" smtClean="0">
                <a:solidFill>
                  <a:srgbClr val="7030A0"/>
                </a:solidFill>
              </a:rPr>
              <a:t>True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>
                <a:solidFill>
                  <a:schemeClr val="accent6">
                    <a:lumMod val="75000"/>
                  </a:schemeClr>
                </a:solidFill>
              </a:rPr>
              <a:t>    else</a:t>
            </a:r>
            <a:r>
              <a:rPr lang="tr-TR" sz="38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tr-TR" sz="3800" dirty="0" smtClean="0"/>
              <a:t>        </a:t>
            </a:r>
            <a:r>
              <a:rPr lang="tr-TR" sz="38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3800" dirty="0" smtClean="0"/>
              <a:t>(</a:t>
            </a:r>
            <a:r>
              <a:rPr lang="tr-TR" sz="3800" dirty="0" smtClean="0">
                <a:solidFill>
                  <a:srgbClr val="00B050"/>
                </a:solidFill>
              </a:rPr>
              <a:t>"Malesef! Girdiginiz pozitif bir sayi degil"</a:t>
            </a:r>
            <a:r>
              <a:rPr lang="tr-TR" sz="3800" dirty="0" smtClean="0"/>
              <a:t>)</a:t>
            </a:r>
            <a:endParaRPr lang="tr-TR" sz="38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8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 2/2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tr-TR" dirty="0" smtClean="0"/>
              <a:t>2. aşama: asal sayı kontrolü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83568" y="2082328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carpan</a:t>
            </a:r>
            <a:r>
              <a:rPr lang="tr-TR" sz="2400" dirty="0"/>
              <a:t> = 2</a:t>
            </a:r>
          </a:p>
          <a:p>
            <a:r>
              <a:rPr lang="tr-TR" sz="2400" dirty="0"/>
              <a:t>asal = </a:t>
            </a:r>
            <a:r>
              <a:rPr lang="tr-TR" sz="2400" dirty="0">
                <a:solidFill>
                  <a:srgbClr val="7030A0"/>
                </a:solidFill>
              </a:rPr>
              <a:t>True</a:t>
            </a:r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400" dirty="0"/>
              <a:t> carpan &lt; </a:t>
            </a:r>
            <a:r>
              <a:rPr lang="tr-TR" sz="2400" dirty="0" smtClean="0"/>
              <a:t>N:</a:t>
            </a:r>
            <a:endParaRPr lang="tr-TR" sz="2400" dirty="0"/>
          </a:p>
          <a:p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smtClean="0"/>
              <a:t>N%carpan </a:t>
            </a:r>
            <a:r>
              <a:rPr lang="tr-TR" sz="2400" dirty="0"/>
              <a:t>== </a:t>
            </a:r>
            <a:r>
              <a:rPr lang="tr-TR" sz="2400" dirty="0" smtClean="0"/>
              <a:t>0:</a:t>
            </a:r>
            <a:endParaRPr lang="tr-TR" sz="2400" dirty="0"/>
          </a:p>
          <a:p>
            <a:r>
              <a:rPr lang="tr-TR" sz="2400" dirty="0"/>
              <a:t>        asal=</a:t>
            </a:r>
            <a:r>
              <a:rPr lang="tr-TR" sz="2400" dirty="0" err="1">
                <a:solidFill>
                  <a:srgbClr val="7030A0"/>
                </a:solidFill>
              </a:rPr>
              <a:t>False</a:t>
            </a:r>
            <a:endParaRPr lang="tr-TR" sz="2400" dirty="0">
              <a:solidFill>
                <a:srgbClr val="7030A0"/>
              </a:solidFill>
            </a:endParaRPr>
          </a:p>
          <a:p>
            <a:r>
              <a:rPr lang="tr-TR" sz="2400" dirty="0"/>
              <a:t>    </a:t>
            </a:r>
            <a:r>
              <a:rPr lang="tr-TR" sz="2400" dirty="0" err="1"/>
              <a:t>carpan</a:t>
            </a:r>
            <a:r>
              <a:rPr lang="tr-TR" sz="2400" dirty="0"/>
              <a:t> = </a:t>
            </a:r>
            <a:r>
              <a:rPr lang="tr-TR" sz="2400" dirty="0" err="1"/>
              <a:t>carpan</a:t>
            </a:r>
            <a:r>
              <a:rPr lang="tr-TR" sz="2400" dirty="0"/>
              <a:t> + 1</a:t>
            </a:r>
          </a:p>
          <a:p>
            <a:endParaRPr lang="tr-TR" sz="2400" dirty="0"/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asal == </a:t>
            </a:r>
            <a:r>
              <a:rPr lang="tr-TR" sz="2400" dirty="0">
                <a:solidFill>
                  <a:srgbClr val="7030A0"/>
                </a:solidFill>
              </a:rPr>
              <a:t>True</a:t>
            </a:r>
            <a:r>
              <a:rPr lang="tr-TR" sz="2400" dirty="0"/>
              <a:t>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"%</a:t>
            </a:r>
            <a:r>
              <a:rPr lang="tr-TR" sz="2400" dirty="0">
                <a:solidFill>
                  <a:srgbClr val="00B050"/>
                </a:solidFill>
              </a:rPr>
              <a:t>d bir asal sayidir"</a:t>
            </a:r>
            <a:r>
              <a:rPr lang="tr-TR" sz="2400" dirty="0"/>
              <a:t> </a:t>
            </a:r>
            <a:r>
              <a:rPr lang="tr-TR" sz="2400" dirty="0" smtClean="0"/>
              <a:t>%(N))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400" dirty="0"/>
              <a:t>:</a:t>
            </a:r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"%</a:t>
            </a:r>
            <a:r>
              <a:rPr lang="tr-TR" sz="2400" dirty="0">
                <a:solidFill>
                  <a:srgbClr val="00B050"/>
                </a:solidFill>
              </a:rPr>
              <a:t>d bir asal sayi degildir"</a:t>
            </a:r>
            <a:r>
              <a:rPr lang="tr-TR" sz="2400" dirty="0"/>
              <a:t> </a:t>
            </a:r>
            <a:r>
              <a:rPr lang="tr-TR" sz="2400" dirty="0" smtClean="0"/>
              <a:t>%(N))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6393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Daha verimli bir çözüm nasıl olurdu?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756"/>
            <a:ext cx="8229600" cy="5123594"/>
          </a:xfr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</a:pPr>
            <a:r>
              <a:rPr lang="tr-TR" dirty="0" smtClean="0"/>
              <a:t>Önceki çözüm asal olmadığını anlasa bile tüm olasılıkları deniyor.</a:t>
            </a:r>
          </a:p>
          <a:p>
            <a:pPr lvl="1">
              <a:lnSpc>
                <a:spcPct val="140000"/>
              </a:lnSpc>
            </a:pPr>
            <a:r>
              <a:rPr lang="tr-TR" dirty="0" smtClean="0"/>
              <a:t>Bu iyi değil, asal olmadığını anladıktan sonra devam etmesine gerek yok</a:t>
            </a:r>
          </a:p>
          <a:p>
            <a:pPr>
              <a:lnSpc>
                <a:spcPct val="140000"/>
              </a:lnSpc>
            </a:pPr>
            <a:r>
              <a:rPr lang="tr-TR" dirty="0" smtClean="0"/>
              <a:t>N'nin karekökünden sonrasına da bakıyor</a:t>
            </a:r>
          </a:p>
          <a:p>
            <a:pPr lvl="1">
              <a:lnSpc>
                <a:spcPct val="140000"/>
              </a:lnSpc>
            </a:pPr>
            <a:r>
              <a:rPr lang="tr-TR" dirty="0" smtClean="0"/>
              <a:t>Buna gerek yok; eğer karekökten önce çarpanı yoksa karekökünden sonra da olamaz</a:t>
            </a:r>
          </a:p>
          <a:p>
            <a:pPr>
              <a:lnSpc>
                <a:spcPct val="140000"/>
              </a:lnSpc>
            </a:pPr>
            <a:r>
              <a:rPr lang="tr-TR" dirty="0" smtClean="0"/>
              <a:t>Şimdi bunları da göz önüne alarak daha verimli bir 2. aşama kodu yazalım.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37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 2/2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642"/>
            <a:ext cx="8229600" cy="4525963"/>
          </a:xfrm>
        </p:spPr>
        <p:txBody>
          <a:bodyPr/>
          <a:lstStyle/>
          <a:p>
            <a:r>
              <a:rPr lang="tr-TR" dirty="0" smtClean="0"/>
              <a:t>2. aşama: asal sayı kontrolü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007C-CEBC-41CD-94CA-EE020803FE2A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Sabancı Üniversitesi Lise Yaz Okulu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00505" y="2096852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carpan</a:t>
            </a:r>
            <a:r>
              <a:rPr lang="tr-TR" sz="2400" dirty="0"/>
              <a:t> = 2</a:t>
            </a:r>
          </a:p>
          <a:p>
            <a:r>
              <a:rPr lang="tr-TR" sz="2400" dirty="0"/>
              <a:t>asal = </a:t>
            </a:r>
            <a:r>
              <a:rPr lang="tr-TR" sz="2400" dirty="0">
                <a:solidFill>
                  <a:srgbClr val="7030A0"/>
                </a:solidFill>
              </a:rPr>
              <a:t>True</a:t>
            </a:r>
          </a:p>
          <a:p>
            <a:r>
              <a:rPr lang="tr-TR" sz="2400" dirty="0" err="1" smtClean="0">
                <a:solidFill>
                  <a:schemeClr val="accent6">
                    <a:lumMod val="75000"/>
                  </a:schemeClr>
                </a:solidFill>
              </a:rPr>
              <a:t>while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/>
              <a:t>asal</a:t>
            </a:r>
            <a:r>
              <a:rPr lang="en-US" sz="2400" dirty="0"/>
              <a:t>==</a:t>
            </a:r>
            <a:r>
              <a:rPr lang="en-US" sz="2400" dirty="0">
                <a:solidFill>
                  <a:srgbClr val="7030A0"/>
                </a:solidFill>
              </a:rPr>
              <a:t>True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en-US" sz="2400" dirty="0"/>
              <a:t> </a:t>
            </a:r>
            <a:r>
              <a:rPr lang="en-US" sz="2400" dirty="0" err="1"/>
              <a:t>carpan</a:t>
            </a:r>
            <a:r>
              <a:rPr lang="en-US" sz="2400" dirty="0"/>
              <a:t> &lt;= </a:t>
            </a:r>
            <a:r>
              <a:rPr lang="tr-TR" sz="2400" dirty="0" smtClean="0"/>
              <a:t>N</a:t>
            </a:r>
            <a:r>
              <a:rPr lang="en-US" sz="2400" dirty="0" smtClean="0"/>
              <a:t>**(</a:t>
            </a:r>
            <a:r>
              <a:rPr lang="en-US" sz="2400" dirty="0"/>
              <a:t>0.5):</a:t>
            </a:r>
            <a:endParaRPr lang="tr-TR" sz="2400" dirty="0"/>
          </a:p>
          <a:p>
            <a:r>
              <a:rPr lang="tr-TR" sz="2400" dirty="0"/>
              <a:t>    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smtClean="0"/>
              <a:t>N </a:t>
            </a:r>
            <a:r>
              <a:rPr lang="tr-TR" sz="2400" dirty="0"/>
              <a:t>% carpan == </a:t>
            </a:r>
            <a:r>
              <a:rPr lang="tr-TR" sz="2400" dirty="0" smtClean="0"/>
              <a:t>0:</a:t>
            </a:r>
            <a:endParaRPr lang="tr-TR" sz="2400" dirty="0"/>
          </a:p>
          <a:p>
            <a:r>
              <a:rPr lang="tr-TR" sz="2400" dirty="0"/>
              <a:t>        asal=</a:t>
            </a:r>
            <a:r>
              <a:rPr lang="tr-TR" sz="2400" dirty="0" err="1">
                <a:solidFill>
                  <a:srgbClr val="7030A0"/>
                </a:solidFill>
              </a:rPr>
              <a:t>False</a:t>
            </a:r>
            <a:endParaRPr lang="tr-TR" sz="2400" dirty="0">
              <a:solidFill>
                <a:srgbClr val="7030A0"/>
              </a:solidFill>
            </a:endParaRPr>
          </a:p>
          <a:p>
            <a:r>
              <a:rPr lang="tr-TR" sz="2400" dirty="0"/>
              <a:t>    </a:t>
            </a:r>
            <a:r>
              <a:rPr lang="tr-TR" sz="2400" dirty="0" err="1"/>
              <a:t>carpan</a:t>
            </a:r>
            <a:r>
              <a:rPr lang="tr-TR" sz="2400" dirty="0"/>
              <a:t> = </a:t>
            </a:r>
            <a:r>
              <a:rPr lang="tr-TR" sz="2400" dirty="0" err="1"/>
              <a:t>carpan</a:t>
            </a:r>
            <a:r>
              <a:rPr lang="tr-TR" sz="2400" dirty="0"/>
              <a:t> + 1</a:t>
            </a:r>
          </a:p>
          <a:p>
            <a:endParaRPr lang="tr-TR" sz="2400" dirty="0"/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asal == </a:t>
            </a:r>
            <a:r>
              <a:rPr lang="tr-TR" sz="2400" dirty="0">
                <a:solidFill>
                  <a:srgbClr val="7030A0"/>
                </a:solidFill>
              </a:rPr>
              <a:t>True</a:t>
            </a:r>
            <a:r>
              <a:rPr lang="tr-TR" sz="2400" dirty="0"/>
              <a:t>:</a:t>
            </a:r>
          </a:p>
          <a:p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"%</a:t>
            </a:r>
            <a:r>
              <a:rPr lang="tr-TR" sz="2400" dirty="0">
                <a:solidFill>
                  <a:srgbClr val="00B050"/>
                </a:solidFill>
              </a:rPr>
              <a:t>d bir asal sayidir"</a:t>
            </a:r>
            <a:r>
              <a:rPr lang="tr-TR" sz="2400" dirty="0"/>
              <a:t> </a:t>
            </a:r>
            <a:r>
              <a:rPr lang="tr-TR" sz="2400" dirty="0" smtClean="0"/>
              <a:t>%(N))</a:t>
            </a:r>
            <a:endParaRPr lang="tr-TR" sz="2400" dirty="0"/>
          </a:p>
          <a:p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400" dirty="0"/>
              <a:t>:</a:t>
            </a:r>
          </a:p>
          <a:p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rgbClr val="00B050"/>
                </a:solidFill>
              </a:rPr>
              <a:t>"%</a:t>
            </a:r>
            <a:r>
              <a:rPr lang="tr-TR" sz="2400" dirty="0">
                <a:solidFill>
                  <a:srgbClr val="00B050"/>
                </a:solidFill>
              </a:rPr>
              <a:t>d bir asal sayi degildir"</a:t>
            </a:r>
            <a:r>
              <a:rPr lang="tr-TR" sz="2400" dirty="0"/>
              <a:t> </a:t>
            </a:r>
            <a:r>
              <a:rPr lang="tr-TR" sz="2400" dirty="0" smtClean="0"/>
              <a:t>%(N))</a:t>
            </a:r>
            <a:endParaRPr lang="tr-TR" sz="2400" dirty="0"/>
          </a:p>
        </p:txBody>
      </p:sp>
      <p:sp>
        <p:nvSpPr>
          <p:cNvPr id="9" name="Rectangle 8"/>
          <p:cNvSpPr/>
          <p:nvPr/>
        </p:nvSpPr>
        <p:spPr>
          <a:xfrm>
            <a:off x="1511660" y="2960948"/>
            <a:ext cx="4508140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Cloud Callout 9"/>
          <p:cNvSpPr/>
          <p:nvPr/>
        </p:nvSpPr>
        <p:spPr>
          <a:xfrm>
            <a:off x="6019800" y="1736812"/>
            <a:ext cx="2260612" cy="1080120"/>
          </a:xfrm>
          <a:prstGeom prst="cloudCallout">
            <a:avLst>
              <a:gd name="adj1" fmla="val -67061"/>
              <a:gd name="adj2" fmla="val 590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&lt;= yerine &lt; olur muydu?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15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tr-TR" dirty="0"/>
              <a:t> Döngüsü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tr-TR" dirty="0"/>
              <a:t>Belirli bir </a:t>
            </a:r>
            <a:r>
              <a:rPr lang="tr-TR" dirty="0">
                <a:solidFill>
                  <a:srgbClr val="C00000"/>
                </a:solidFill>
              </a:rPr>
              <a:t>aralıkta</a:t>
            </a:r>
            <a:r>
              <a:rPr lang="tr-TR" dirty="0"/>
              <a:t> tekrar yapmak için kullanılır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2768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800" dirty="0"/>
              <a:t> i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7030A0"/>
                </a:solidFill>
              </a:rPr>
              <a:t>range</a:t>
            </a:r>
            <a:r>
              <a:rPr lang="tr-TR" sz="2800" dirty="0"/>
              <a:t>(1, 5):</a:t>
            </a:r>
          </a:p>
          <a:p>
            <a:r>
              <a:rPr lang="tr-TR" sz="2800" dirty="0"/>
              <a:t>   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</a:t>
            </a:r>
            <a:r>
              <a:rPr lang="tr-TR" sz="2800" dirty="0" smtClean="0"/>
              <a:t>(i)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4690864" y="2276873"/>
            <a:ext cx="1393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/>
              <a:t>&gt;&gt;&gt;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2015716" y="499633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dirty="0" err="1"/>
              <a:t>universite</a:t>
            </a:r>
            <a:r>
              <a:rPr lang="de-DE" sz="2800" dirty="0"/>
              <a:t> = </a:t>
            </a:r>
            <a:r>
              <a:rPr lang="de-DE" sz="2800" dirty="0">
                <a:solidFill>
                  <a:srgbClr val="00B050"/>
                </a:solidFill>
              </a:rPr>
              <a:t>"</a:t>
            </a:r>
            <a:r>
              <a:rPr lang="de-DE" sz="2800" dirty="0" err="1">
                <a:solidFill>
                  <a:srgbClr val="00B050"/>
                </a:solidFill>
              </a:rPr>
              <a:t>Sabanci</a:t>
            </a:r>
            <a:r>
              <a:rPr lang="de-DE" sz="2800" dirty="0">
                <a:solidFill>
                  <a:srgbClr val="00B050"/>
                </a:solidFill>
              </a:rPr>
              <a:t>"</a:t>
            </a:r>
          </a:p>
          <a:p>
            <a:r>
              <a:rPr lang="de-DE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800" dirty="0"/>
              <a:t> harf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de-DE" sz="2800" dirty="0"/>
              <a:t> </a:t>
            </a:r>
            <a:r>
              <a:rPr lang="de-DE" sz="2800" dirty="0" err="1"/>
              <a:t>universite</a:t>
            </a:r>
            <a:r>
              <a:rPr lang="de-DE" sz="2800" dirty="0"/>
              <a:t>:</a:t>
            </a:r>
          </a:p>
          <a:p>
            <a:r>
              <a:rPr lang="de-DE" sz="2800" dirty="0"/>
              <a:t>    </a:t>
            </a:r>
            <a:r>
              <a:rPr lang="de-DE" sz="28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 smtClean="0"/>
              <a:t>(</a:t>
            </a:r>
            <a:r>
              <a:rPr lang="de-DE" sz="2800" dirty="0" smtClean="0"/>
              <a:t>harf</a:t>
            </a:r>
            <a:r>
              <a:rPr lang="tr-TR" sz="2800" dirty="0" smtClean="0"/>
              <a:t>)</a:t>
            </a:r>
            <a:endParaRPr lang="tr-TR" sz="2800" dirty="0"/>
          </a:p>
        </p:txBody>
      </p:sp>
      <p:sp>
        <p:nvSpPr>
          <p:cNvPr id="7" name="Rectangle 6"/>
          <p:cNvSpPr/>
          <p:nvPr/>
        </p:nvSpPr>
        <p:spPr>
          <a:xfrm>
            <a:off x="7092788" y="3298336"/>
            <a:ext cx="17636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&gt;&gt;&gt; </a:t>
            </a:r>
          </a:p>
          <a:p>
            <a:r>
              <a:rPr lang="pt-BR" sz="2400" dirty="0">
                <a:solidFill>
                  <a:srgbClr val="3146DF"/>
                </a:solidFill>
              </a:rPr>
              <a:t>S</a:t>
            </a:r>
          </a:p>
          <a:p>
            <a:r>
              <a:rPr lang="pt-BR" sz="2400" dirty="0">
                <a:solidFill>
                  <a:srgbClr val="3146DF"/>
                </a:solidFill>
              </a:rPr>
              <a:t>a</a:t>
            </a:r>
          </a:p>
          <a:p>
            <a:r>
              <a:rPr lang="pt-BR" sz="2400" dirty="0">
                <a:solidFill>
                  <a:srgbClr val="3146DF"/>
                </a:solidFill>
              </a:rPr>
              <a:t>b</a:t>
            </a:r>
          </a:p>
          <a:p>
            <a:r>
              <a:rPr lang="pt-BR" sz="2400" dirty="0">
                <a:solidFill>
                  <a:srgbClr val="3146DF"/>
                </a:solidFill>
              </a:rPr>
              <a:t>a</a:t>
            </a:r>
          </a:p>
          <a:p>
            <a:r>
              <a:rPr lang="pt-BR" sz="2400" dirty="0">
                <a:solidFill>
                  <a:srgbClr val="3146DF"/>
                </a:solidFill>
              </a:rPr>
              <a:t>n</a:t>
            </a:r>
          </a:p>
          <a:p>
            <a:r>
              <a:rPr lang="pt-BR" sz="2400" dirty="0">
                <a:solidFill>
                  <a:srgbClr val="3146DF"/>
                </a:solidFill>
              </a:rPr>
              <a:t>c</a:t>
            </a:r>
          </a:p>
          <a:p>
            <a:r>
              <a:rPr lang="pt-BR" sz="2400" dirty="0">
                <a:solidFill>
                  <a:srgbClr val="3146DF"/>
                </a:solidFill>
              </a:rPr>
              <a:t>i</a:t>
            </a:r>
          </a:p>
          <a:p>
            <a:r>
              <a:rPr lang="pt-BR" sz="2400" dirty="0"/>
              <a:t>&gt;&gt;&gt;</a:t>
            </a:r>
            <a:endParaRPr lang="pt-BR" sz="2400" dirty="0">
              <a:solidFill>
                <a:srgbClr val="3146DF"/>
              </a:solidFill>
            </a:endParaRPr>
          </a:p>
        </p:txBody>
      </p:sp>
      <p:pic>
        <p:nvPicPr>
          <p:cNvPr id="8" name="Picture 7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309925" y="2531607"/>
            <a:ext cx="1262075" cy="1152525"/>
          </a:xfrm>
          <a:prstGeom prst="rect">
            <a:avLst/>
          </a:prstGeom>
          <a:noFill/>
        </p:spPr>
      </p:pic>
      <p:pic>
        <p:nvPicPr>
          <p:cNvPr id="9" name="Picture 8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578177" y="4797152"/>
            <a:ext cx="1262075" cy="1152525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402"/>
            <a:ext cx="8229600" cy="1143000"/>
          </a:xfrm>
        </p:spPr>
        <p:txBody>
          <a:bodyPr/>
          <a:lstStyle/>
          <a:p>
            <a:pPr algn="l"/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tr-TR" dirty="0"/>
              <a:t> Döngüsü</a:t>
            </a:r>
          </a:p>
        </p:txBody>
      </p:sp>
      <p:sp>
        <p:nvSpPr>
          <p:cNvPr id="4" name="Rectangle 3"/>
          <p:cNvSpPr/>
          <p:nvPr/>
        </p:nvSpPr>
        <p:spPr>
          <a:xfrm>
            <a:off x="6069360" y="1724615"/>
            <a:ext cx="2967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universite</a:t>
            </a:r>
            <a:r>
              <a:rPr lang="de-DE" sz="2400" dirty="0"/>
              <a:t> = </a:t>
            </a:r>
            <a:r>
              <a:rPr lang="de-DE" sz="2400" dirty="0">
                <a:solidFill>
                  <a:srgbClr val="00B050"/>
                </a:solidFill>
              </a:rPr>
              <a:t>"</a:t>
            </a:r>
            <a:r>
              <a:rPr lang="de-DE" sz="2400" dirty="0" err="1">
                <a:solidFill>
                  <a:srgbClr val="00B050"/>
                </a:solidFill>
              </a:rPr>
              <a:t>Sabanci</a:t>
            </a:r>
            <a:r>
              <a:rPr lang="de-DE" sz="2400" dirty="0">
                <a:solidFill>
                  <a:srgbClr val="00B050"/>
                </a:solidFill>
              </a:rPr>
              <a:t>"</a:t>
            </a:r>
          </a:p>
          <a:p>
            <a:r>
              <a:rPr lang="de-DE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400" dirty="0"/>
              <a:t> harf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de-DE" sz="2400" dirty="0"/>
              <a:t> </a:t>
            </a:r>
            <a:r>
              <a:rPr lang="de-DE" sz="2400" dirty="0" err="1"/>
              <a:t>universite</a:t>
            </a:r>
            <a:r>
              <a:rPr lang="de-DE" sz="2400" dirty="0"/>
              <a:t>:</a:t>
            </a:r>
          </a:p>
          <a:p>
            <a:r>
              <a:rPr lang="de-DE" sz="2400" dirty="0"/>
              <a:t>   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de-DE" sz="2400" dirty="0"/>
              <a:t> </a:t>
            </a:r>
            <a:r>
              <a:rPr lang="tr-TR" sz="2400" dirty="0" smtClean="0"/>
              <a:t>(</a:t>
            </a:r>
            <a:r>
              <a:rPr lang="de-DE" sz="2400" dirty="0" smtClean="0"/>
              <a:t>harf</a:t>
            </a:r>
            <a:r>
              <a:rPr lang="tr-TR" sz="2400" dirty="0" smtClean="0"/>
              <a:t>)</a:t>
            </a:r>
            <a:endParaRPr lang="tr-TR" sz="2400" dirty="0"/>
          </a:p>
        </p:txBody>
      </p:sp>
      <p:sp>
        <p:nvSpPr>
          <p:cNvPr id="5" name="Rectangle 4"/>
          <p:cNvSpPr/>
          <p:nvPr/>
        </p:nvSpPr>
        <p:spPr>
          <a:xfrm>
            <a:off x="5868144" y="1716221"/>
            <a:ext cx="154817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TextBox 14"/>
          <p:cNvSpPr txBox="1"/>
          <p:nvPr/>
        </p:nvSpPr>
        <p:spPr>
          <a:xfrm>
            <a:off x="5364088" y="610902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Karakter dizisi (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56176" y="1134122"/>
            <a:ext cx="0" cy="56628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524600" y="2076938"/>
            <a:ext cx="639688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Straight Arrow Connector 8"/>
          <p:cNvCxnSpPr>
            <a:endCxn id="13" idx="0"/>
          </p:cNvCxnSpPr>
          <p:nvPr/>
        </p:nvCxnSpPr>
        <p:spPr>
          <a:xfrm>
            <a:off x="7164288" y="2493573"/>
            <a:ext cx="1054460" cy="385785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4"/>
          <p:cNvSpPr txBox="1"/>
          <p:nvPr/>
        </p:nvSpPr>
        <p:spPr>
          <a:xfrm>
            <a:off x="7293496" y="2879358"/>
            <a:ext cx="1850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Döngü Değişkeni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owchart: Decision 14"/>
          <p:cNvSpPr/>
          <p:nvPr/>
        </p:nvSpPr>
        <p:spPr>
          <a:xfrm>
            <a:off x="971599" y="1916832"/>
            <a:ext cx="2434697" cy="15841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Dizide eleman var mı?</a:t>
            </a:r>
          </a:p>
        </p:txBody>
      </p:sp>
      <p:cxnSp>
        <p:nvCxnSpPr>
          <p:cNvPr id="16" name="Straight Arrow Connector 15"/>
          <p:cNvCxnSpPr>
            <a:endCxn id="15" idx="0"/>
          </p:cNvCxnSpPr>
          <p:nvPr/>
        </p:nvCxnSpPr>
        <p:spPr>
          <a:xfrm>
            <a:off x="2188948" y="1417638"/>
            <a:ext cx="0" cy="4991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5" idx="3"/>
          </p:cNvCxnSpPr>
          <p:nvPr/>
        </p:nvCxnSpPr>
        <p:spPr>
          <a:xfrm>
            <a:off x="3406296" y="2708920"/>
            <a:ext cx="1093696" cy="3456384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Process 17"/>
          <p:cNvSpPr/>
          <p:nvPr/>
        </p:nvSpPr>
        <p:spPr>
          <a:xfrm>
            <a:off x="1000816" y="4365104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cs typeface="Courier New" pitchFamily="49" charset="0"/>
              </a:rPr>
              <a:t>döngü</a:t>
            </a:r>
            <a:r>
              <a:rPr lang="tr-TR" sz="2400" dirty="0" smtClean="0"/>
              <a:t> kodu</a:t>
            </a:r>
            <a:endParaRPr lang="tr-TR" sz="2400" dirty="0"/>
          </a:p>
        </p:txBody>
      </p:sp>
      <p:cxnSp>
        <p:nvCxnSpPr>
          <p:cNvPr id="19" name="Straight Arrow Connector 18"/>
          <p:cNvCxnSpPr>
            <a:stCxn id="15" idx="2"/>
            <a:endCxn id="18" idx="0"/>
          </p:cNvCxnSpPr>
          <p:nvPr/>
        </p:nvCxnSpPr>
        <p:spPr>
          <a:xfrm>
            <a:off x="2188948" y="3501008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419872" y="2422629"/>
            <a:ext cx="26661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dizide başka </a:t>
            </a:r>
          </a:p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eleman kalmamışsa</a:t>
            </a:r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827584" y="3610763"/>
            <a:ext cx="32175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Dizideki  bir sonraki </a:t>
            </a:r>
            <a:endParaRPr lang="tr-TR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elemanı kullanarak</a:t>
            </a:r>
            <a:endParaRPr lang="tr-TR" dirty="0"/>
          </a:p>
        </p:txBody>
      </p:sp>
      <p:cxnSp>
        <p:nvCxnSpPr>
          <p:cNvPr id="22" name="Straight Connector 21"/>
          <p:cNvCxnSpPr>
            <a:stCxn id="18" idx="2"/>
          </p:cNvCxnSpPr>
          <p:nvPr/>
        </p:nvCxnSpPr>
        <p:spPr>
          <a:xfrm>
            <a:off x="2188948" y="5229200"/>
            <a:ext cx="0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179512" y="5805264"/>
            <a:ext cx="2009436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endCxn id="15" idx="1"/>
          </p:cNvCxnSpPr>
          <p:nvPr/>
        </p:nvCxnSpPr>
        <p:spPr>
          <a:xfrm rot="5400000" flipH="1" flipV="1">
            <a:off x="-972618" y="3861050"/>
            <a:ext cx="3096347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188948" y="6165304"/>
            <a:ext cx="23110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188948" y="6165304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644008" y="4455113"/>
            <a:ext cx="4392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sz="2800" dirty="0"/>
              <a:t> </a:t>
            </a:r>
            <a:r>
              <a:rPr lang="tr-TR" sz="2800" dirty="0" err="1"/>
              <a:t>dongu</a:t>
            </a:r>
            <a:r>
              <a:rPr lang="tr-TR" sz="2800" dirty="0"/>
              <a:t>_</a:t>
            </a:r>
            <a:r>
              <a:rPr lang="tr-TR" sz="2800" dirty="0" err="1"/>
              <a:t>degiskeni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de-DE" sz="2800" dirty="0"/>
              <a:t> </a:t>
            </a:r>
            <a:r>
              <a:rPr lang="tr-TR" sz="2800" dirty="0"/>
              <a:t>dizi</a:t>
            </a:r>
            <a:r>
              <a:rPr lang="de-DE" sz="2800" dirty="0"/>
              <a:t>:</a:t>
            </a:r>
          </a:p>
          <a:p>
            <a:r>
              <a:rPr lang="tr-TR" sz="2800" dirty="0"/>
              <a:t>	</a:t>
            </a:r>
            <a:r>
              <a:rPr lang="tr-TR" sz="2800" dirty="0" err="1" smtClean="0"/>
              <a:t>dongu</a:t>
            </a:r>
            <a:r>
              <a:rPr lang="tr-TR" sz="2800" dirty="0" smtClean="0"/>
              <a:t> kodu</a:t>
            </a:r>
            <a:endParaRPr lang="tr-TR" sz="280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 animBg="1"/>
      <p:bldP spid="13" grpId="0"/>
      <p:bldP spid="15" grpId="0" animBg="1"/>
      <p:bldP spid="18" grpId="0" animBg="1"/>
      <p:bldP spid="20" grpId="0"/>
      <p:bldP spid="21" grpId="0"/>
      <p:bldP spid="4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6110"/>
          </a:xfrm>
        </p:spPr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764"/>
            <a:ext cx="8229600" cy="1260140"/>
          </a:xfrm>
        </p:spPr>
        <p:txBody>
          <a:bodyPr>
            <a:normAutofit fontScale="70000" lnSpcReduction="20000"/>
          </a:bodyPr>
          <a:lstStyle/>
          <a:p>
            <a:r>
              <a:rPr lang="tr-TR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ilk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son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,fark)</a:t>
            </a:r>
            <a:r>
              <a:rPr lang="tr-TR" dirty="0"/>
              <a:t> bize bir aralıktaki değerleri veren bir </a:t>
            </a:r>
            <a:r>
              <a:rPr lang="tr-TR" dirty="0" smtClean="0">
                <a:solidFill>
                  <a:srgbClr val="FF0000"/>
                </a:solidFill>
              </a:rPr>
              <a:t>fonksiyondur</a:t>
            </a:r>
          </a:p>
          <a:p>
            <a:pPr lvl="1"/>
            <a:r>
              <a:rPr lang="tr-TR" sz="2900" dirty="0"/>
              <a:t>Sürekli</a:t>
            </a:r>
            <a:r>
              <a:rPr lang="tr-TR" sz="2800" b="1" dirty="0" smtClean="0">
                <a:latin typeface="Courier New" pitchFamily="49" charset="0"/>
                <a:cs typeface="Courier New" pitchFamily="49" charset="0"/>
              </a:rPr>
              <a:t> fark </a:t>
            </a:r>
            <a:r>
              <a:rPr lang="tr-TR" sz="2900" dirty="0"/>
              <a:t>ekleyerek</a:t>
            </a:r>
          </a:p>
          <a:p>
            <a:pPr lvl="1"/>
            <a:r>
              <a:rPr lang="tr-TR" sz="2800" b="1" dirty="0" smtClean="0">
                <a:latin typeface="Courier New" pitchFamily="49" charset="0"/>
                <a:cs typeface="Courier New" pitchFamily="49" charset="0"/>
              </a:rPr>
              <a:t>ilk</a:t>
            </a:r>
            <a:r>
              <a:rPr lang="tr-TR" dirty="0" smtClean="0">
                <a:solidFill>
                  <a:srgbClr val="FF0000"/>
                </a:solidFill>
              </a:rPr>
              <a:t> da</a:t>
            </a:r>
            <a:r>
              <a:rPr lang="tr-TR" sz="2900" dirty="0" smtClean="0">
                <a:solidFill>
                  <a:srgbClr val="FF0000"/>
                </a:solidFill>
              </a:rPr>
              <a:t>hil, </a:t>
            </a:r>
            <a:r>
              <a:rPr lang="tr-TR" sz="2800" b="1" dirty="0">
                <a:latin typeface="Courier New" pitchFamily="49" charset="0"/>
                <a:cs typeface="Courier New" pitchFamily="49" charset="0"/>
              </a:rPr>
              <a:t>son</a:t>
            </a:r>
            <a:r>
              <a:rPr lang="tr-TR" sz="2900" dirty="0" smtClean="0">
                <a:solidFill>
                  <a:srgbClr val="FF0000"/>
                </a:solidFill>
              </a:rPr>
              <a:t> dahil değil</a:t>
            </a:r>
            <a:endParaRPr lang="tr-TR" sz="29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24136" y="277686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800" dirty="0"/>
              <a:t> i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7030A0"/>
                </a:solidFill>
              </a:rPr>
              <a:t>range</a:t>
            </a:r>
            <a:r>
              <a:rPr lang="tr-TR" sz="2800" dirty="0"/>
              <a:t>(1, 10, 2):</a:t>
            </a:r>
          </a:p>
          <a:p>
            <a:r>
              <a:rPr lang="tr-TR" sz="2800" dirty="0"/>
              <a:t>   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</a:t>
            </a:r>
            <a:r>
              <a:rPr lang="tr-TR" sz="2800" dirty="0" smtClean="0"/>
              <a:t>(i)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7571184" y="2269029"/>
            <a:ext cx="1393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7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</a:t>
            </a:r>
          </a:p>
          <a:p>
            <a:r>
              <a:rPr lang="tr-TR" sz="2400" dirty="0"/>
              <a:t>&gt;&gt;&gt;</a:t>
            </a:r>
          </a:p>
        </p:txBody>
      </p:sp>
      <p:pic>
        <p:nvPicPr>
          <p:cNvPr id="6" name="Picture 5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716010" y="2776860"/>
            <a:ext cx="1262075" cy="11525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1500" y="494668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800" dirty="0"/>
              <a:t> i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800" dirty="0"/>
              <a:t> </a:t>
            </a:r>
            <a:r>
              <a:rPr lang="tr-TR" sz="2800" dirty="0" err="1">
                <a:solidFill>
                  <a:srgbClr val="7030A0"/>
                </a:solidFill>
              </a:rPr>
              <a:t>range</a:t>
            </a:r>
            <a:r>
              <a:rPr lang="tr-TR" sz="2800" dirty="0"/>
              <a:t>(10, 1, -2):</a:t>
            </a:r>
          </a:p>
          <a:p>
            <a:r>
              <a:rPr lang="tr-TR" sz="2800" dirty="0"/>
              <a:t>   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</a:t>
            </a:r>
            <a:r>
              <a:rPr lang="tr-TR" sz="2800" dirty="0" smtClean="0"/>
              <a:t>(i)</a:t>
            </a:r>
            <a:endParaRPr lang="tr-TR" sz="2800" dirty="0"/>
          </a:p>
        </p:txBody>
      </p:sp>
      <p:sp>
        <p:nvSpPr>
          <p:cNvPr id="9" name="Rectangle 8"/>
          <p:cNvSpPr/>
          <p:nvPr/>
        </p:nvSpPr>
        <p:spPr>
          <a:xfrm>
            <a:off x="5194920" y="3919696"/>
            <a:ext cx="1393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10</a:t>
            </a:r>
          </a:p>
          <a:p>
            <a:r>
              <a:rPr lang="tr-TR" sz="2400" dirty="0">
                <a:solidFill>
                  <a:srgbClr val="3146DF"/>
                </a:solidFill>
              </a:rPr>
              <a:t>8</a:t>
            </a:r>
          </a:p>
          <a:p>
            <a:r>
              <a:rPr lang="tr-TR" sz="2400" dirty="0">
                <a:solidFill>
                  <a:srgbClr val="3146DF"/>
                </a:solidFill>
              </a:rPr>
              <a:t>6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</a:t>
            </a:r>
          </a:p>
          <a:p>
            <a:r>
              <a:rPr lang="tr-TR" sz="2400" dirty="0"/>
              <a:t>&gt;&gt;&gt;</a:t>
            </a:r>
          </a:p>
        </p:txBody>
      </p:sp>
      <p:pic>
        <p:nvPicPr>
          <p:cNvPr id="10" name="Picture 9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623375" y="4437216"/>
            <a:ext cx="1262075" cy="1152525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i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(10, 1, -1):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(i)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114800" y="1600201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10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</a:t>
            </a:r>
          </a:p>
          <a:p>
            <a:r>
              <a:rPr lang="tr-TR" sz="2400" dirty="0">
                <a:solidFill>
                  <a:srgbClr val="3146DF"/>
                </a:solidFill>
              </a:rPr>
              <a:t>8</a:t>
            </a:r>
          </a:p>
          <a:p>
            <a:r>
              <a:rPr lang="tr-TR" sz="2400" dirty="0">
                <a:solidFill>
                  <a:srgbClr val="3146DF"/>
                </a:solidFill>
              </a:rPr>
              <a:t>7</a:t>
            </a:r>
          </a:p>
          <a:p>
            <a:r>
              <a:rPr lang="tr-TR" sz="2400" dirty="0">
                <a:solidFill>
                  <a:srgbClr val="3146DF"/>
                </a:solidFill>
              </a:rPr>
              <a:t>6</a:t>
            </a:r>
          </a:p>
          <a:p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>
                <a:solidFill>
                  <a:srgbClr val="3146DF"/>
                </a:solidFill>
              </a:rPr>
              <a:t>3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Koşullu İfadeler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Programın hangi yönde ilerleyeceğini belirlemek için </a:t>
            </a:r>
            <a:r>
              <a:rPr lang="tr-TR" b="1" i="1" dirty="0"/>
              <a:t>bir koşul test edilir</a:t>
            </a:r>
            <a:r>
              <a:rPr lang="tr-TR" dirty="0"/>
              <a:t>.</a:t>
            </a:r>
          </a:p>
          <a:p>
            <a:pPr>
              <a:lnSpc>
                <a:spcPct val="130000"/>
              </a:lnSpc>
            </a:pPr>
            <a:r>
              <a:rPr lang="tr-TR" dirty="0"/>
              <a:t>Koşul gerçekleşiyorsa program bir yöne;</a:t>
            </a:r>
          </a:p>
          <a:p>
            <a:pPr>
              <a:lnSpc>
                <a:spcPct val="130000"/>
              </a:lnSpc>
            </a:pPr>
            <a:r>
              <a:rPr lang="tr-TR" dirty="0"/>
              <a:t>Geçekleşmiyorsa başka bir yöne doğru ilerler.</a:t>
            </a:r>
          </a:p>
          <a:p>
            <a:pPr>
              <a:lnSpc>
                <a:spcPct val="130000"/>
              </a:lnSpc>
            </a:pPr>
            <a:r>
              <a:rPr lang="tr-TR" dirty="0"/>
              <a:t>Bunun için </a:t>
            </a:r>
            <a:r>
              <a:rPr lang="tr-TR" b="1" dirty="0" err="1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tr-TR" dirty="0"/>
              <a:t> </a:t>
            </a:r>
            <a:r>
              <a:rPr lang="tr-TR" dirty="0" smtClean="0"/>
              <a:t>komutunu kullanırız</a:t>
            </a:r>
            <a:r>
              <a:rPr lang="tr-TR" dirty="0"/>
              <a:t>.</a:t>
            </a:r>
          </a:p>
          <a:p>
            <a:pPr>
              <a:lnSpc>
                <a:spcPct val="130000"/>
              </a:lnSpc>
            </a:pPr>
            <a:r>
              <a:rPr lang="tr-TR" dirty="0"/>
              <a:t>Kelime anlamı </a:t>
            </a:r>
            <a:r>
              <a:rPr lang="tr-TR" dirty="0" smtClean="0"/>
              <a:t>"</a:t>
            </a:r>
            <a:r>
              <a:rPr lang="tr-TR" dirty="0" smtClean="0">
                <a:solidFill>
                  <a:srgbClr val="3146DF"/>
                </a:solidFill>
              </a:rPr>
              <a:t>eğer</a:t>
            </a:r>
            <a:r>
              <a:rPr lang="tr-TR" dirty="0" smtClean="0"/>
              <a:t>"</a:t>
            </a:r>
            <a:endParaRPr lang="tr-TR" dirty="0"/>
          </a:p>
          <a:p>
            <a:pPr>
              <a:lnSpc>
                <a:spcPct val="130000"/>
              </a:lnSpc>
            </a:pPr>
            <a:r>
              <a:rPr lang="tr-TR" dirty="0"/>
              <a:t>Eğer (</a:t>
            </a:r>
            <a:r>
              <a:rPr lang="tr-TR" b="1" dirty="0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tr-TR" dirty="0"/>
              <a:t>) bir koşul gerçekleşiyorsa/doğruysa program bir işi yapar</a:t>
            </a:r>
          </a:p>
          <a:p>
            <a:pPr>
              <a:lnSpc>
                <a:spcPct val="130000"/>
              </a:lnSpc>
            </a:pPr>
            <a:r>
              <a:rPr lang="tr-TR" dirty="0"/>
              <a:t>Aksi takdirde (</a:t>
            </a:r>
            <a:r>
              <a:rPr lang="tr-TR" b="1" dirty="0">
                <a:solidFill>
                  <a:srgbClr val="3146D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tr-TR" dirty="0"/>
              <a:t>) </a:t>
            </a:r>
            <a:r>
              <a:rPr lang="tr-TR" dirty="0" smtClean="0"/>
              <a:t>başka bir işi yapar veya bir şey yapmaz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Başka Bir 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i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(1, 10, -1):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smtClean="0"/>
              <a:t>(i)</a:t>
            </a:r>
            <a:endParaRPr lang="tr-TR" dirty="0"/>
          </a:p>
          <a:p>
            <a:r>
              <a:rPr lang="tr-TR" dirty="0"/>
              <a:t>Sonuç ne olurdu</a:t>
            </a:r>
            <a:r>
              <a:rPr lang="tr-TR" dirty="0" smtClean="0"/>
              <a:t>?</a:t>
            </a:r>
          </a:p>
          <a:p>
            <a:r>
              <a:rPr lang="tr-TR" dirty="0" smtClean="0"/>
              <a:t>Deneyelim görelim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2094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  <a:r>
              <a:rPr lang="tr-TR" dirty="0"/>
              <a:t> komutu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28" y="1031885"/>
            <a:ext cx="8444955" cy="1396606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Döngüleri zamanından önce </a:t>
            </a:r>
            <a:r>
              <a:rPr lang="en-US" dirty="0"/>
              <a:t>(d</a:t>
            </a:r>
            <a:r>
              <a:rPr lang="tr-TR" dirty="0" err="1"/>
              <a:t>öngü</a:t>
            </a:r>
            <a:r>
              <a:rPr lang="tr-TR" dirty="0"/>
              <a:t> koşulu yanlış olmadan) sonlandırmaya </a:t>
            </a:r>
            <a:r>
              <a:rPr lang="tr-TR" dirty="0" smtClean="0"/>
              <a:t>yarar</a:t>
            </a:r>
          </a:p>
          <a:p>
            <a:r>
              <a:rPr lang="tr-TR" dirty="0" smtClean="0"/>
              <a:t>Döngü kontrolünü zorlaştırdığından iyi programcılar break kullanmaz; ancak </a:t>
            </a:r>
            <a:r>
              <a:rPr lang="tr-TR" dirty="0" err="1" smtClean="0"/>
              <a:t>Python'da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döngülerinde bazen mecbur kalıyoruz.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179512" y="2413338"/>
            <a:ext cx="64910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isim = </a:t>
            </a:r>
            <a:r>
              <a:rPr lang="tr-TR" sz="2400" dirty="0" smtClean="0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"Sadece isminizi giriniz: ")</a:t>
            </a:r>
          </a:p>
          <a:p>
            <a:endParaRPr lang="tr-TR" sz="2400" dirty="0"/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karakter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isim: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/>
              <a:t>karakter == " ":</a:t>
            </a:r>
          </a:p>
          <a:p>
            <a:r>
              <a:rPr lang="tr-TR" sz="2400" dirty="0"/>
              <a:t>    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</a:p>
          <a:p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(karakter)</a:t>
            </a:r>
            <a:endParaRPr lang="tr-TR" sz="2400" dirty="0"/>
          </a:p>
        </p:txBody>
      </p:sp>
      <p:pic>
        <p:nvPicPr>
          <p:cNvPr id="5" name="Picture 4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915816" y="3353122"/>
            <a:ext cx="1262075" cy="11525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266933" y="3212976"/>
            <a:ext cx="48770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Sadece isminizi giriniz: </a:t>
            </a:r>
            <a:r>
              <a:rPr lang="tr-TR" sz="2400" dirty="0" smtClean="0"/>
              <a:t>Erkay Savas</a:t>
            </a:r>
            <a:endParaRPr lang="tr-TR" sz="2400" dirty="0"/>
          </a:p>
          <a:p>
            <a:r>
              <a:rPr lang="tr-TR" sz="2400" dirty="0" smtClean="0">
                <a:solidFill>
                  <a:srgbClr val="3146DF"/>
                </a:solidFill>
              </a:rPr>
              <a:t>E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 smtClean="0">
                <a:solidFill>
                  <a:srgbClr val="3146DF"/>
                </a:solidFill>
              </a:rPr>
              <a:t>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>
                <a:solidFill>
                  <a:srgbClr val="3146DF"/>
                </a:solidFill>
              </a:rPr>
              <a:t>k</a:t>
            </a:r>
          </a:p>
          <a:p>
            <a:r>
              <a:rPr lang="tr-TR" sz="2400" dirty="0">
                <a:solidFill>
                  <a:srgbClr val="3146DF"/>
                </a:solidFill>
              </a:rPr>
              <a:t>a</a:t>
            </a:r>
          </a:p>
          <a:p>
            <a:r>
              <a:rPr lang="tr-TR" sz="2400" dirty="0" smtClean="0">
                <a:solidFill>
                  <a:srgbClr val="3146DF"/>
                </a:solidFill>
              </a:rPr>
              <a:t>y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break </a:t>
            </a:r>
            <a:r>
              <a:rPr lang="tr-TR" dirty="0" smtClean="0"/>
              <a:t>Komutu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5543600" y="1628800"/>
            <a:ext cx="3143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karakter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isim: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/>
              <a:t>karakter == " ":</a:t>
            </a:r>
          </a:p>
          <a:p>
            <a:r>
              <a:rPr lang="tr-TR" sz="2400" dirty="0"/>
              <a:t>    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break</a:t>
            </a:r>
          </a:p>
          <a:p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(karakter)</a:t>
            </a:r>
            <a:endParaRPr lang="tr-TR" sz="2400" dirty="0"/>
          </a:p>
        </p:txBody>
      </p:sp>
      <p:sp>
        <p:nvSpPr>
          <p:cNvPr id="6" name="Rectangle 5"/>
          <p:cNvSpPr/>
          <p:nvPr/>
        </p:nvSpPr>
        <p:spPr>
          <a:xfrm>
            <a:off x="6084168" y="2004253"/>
            <a:ext cx="208823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14"/>
          <p:cNvSpPr txBox="1"/>
          <p:nvPr/>
        </p:nvSpPr>
        <p:spPr>
          <a:xfrm>
            <a:off x="6732240" y="88955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Koşul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092280" y="1395732"/>
            <a:ext cx="0" cy="566282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84168" y="2420888"/>
            <a:ext cx="1008112" cy="416635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732240" y="2837523"/>
            <a:ext cx="0" cy="735493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4"/>
          <p:cNvSpPr txBox="1"/>
          <p:nvPr/>
        </p:nvSpPr>
        <p:spPr>
          <a:xfrm>
            <a:off x="6884640" y="3311406"/>
            <a:ext cx="22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Döngüden çık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lowchart: Decision 12"/>
          <p:cNvSpPr/>
          <p:nvPr/>
        </p:nvSpPr>
        <p:spPr>
          <a:xfrm>
            <a:off x="971600" y="1484784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</a:t>
            </a: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>
          <a:xfrm>
            <a:off x="1943708" y="90872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3" idx="3"/>
          </p:cNvCxnSpPr>
          <p:nvPr/>
        </p:nvCxnSpPr>
        <p:spPr>
          <a:xfrm>
            <a:off x="2915816" y="2168860"/>
            <a:ext cx="1584176" cy="4068452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755576" y="4869160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döngü</a:t>
            </a:r>
            <a:r>
              <a:rPr lang="tr-TR" sz="2400" dirty="0"/>
              <a:t> kodu</a:t>
            </a:r>
          </a:p>
        </p:txBody>
      </p:sp>
      <p:cxnSp>
        <p:nvCxnSpPr>
          <p:cNvPr id="17" name="Straight Arrow Connector 16"/>
          <p:cNvCxnSpPr>
            <a:stCxn id="13" idx="2"/>
            <a:endCxn id="29" idx="0"/>
          </p:cNvCxnSpPr>
          <p:nvPr/>
        </p:nvCxnSpPr>
        <p:spPr>
          <a:xfrm>
            <a:off x="1943708" y="28529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60461" y="1846565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19" name="Rectangle 18"/>
          <p:cNvSpPr/>
          <p:nvPr/>
        </p:nvSpPr>
        <p:spPr>
          <a:xfrm>
            <a:off x="971600" y="278092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cxnSp>
        <p:nvCxnSpPr>
          <p:cNvPr id="20" name="Straight Connector 19"/>
          <p:cNvCxnSpPr>
            <a:stCxn id="16" idx="2"/>
          </p:cNvCxnSpPr>
          <p:nvPr/>
        </p:nvCxnSpPr>
        <p:spPr>
          <a:xfrm>
            <a:off x="1943708" y="5733256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9512" y="6093296"/>
            <a:ext cx="1764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endCxn id="13" idx="1"/>
          </p:cNvCxnSpPr>
          <p:nvPr/>
        </p:nvCxnSpPr>
        <p:spPr>
          <a:xfrm rot="5400000" flipH="1" flipV="1">
            <a:off x="-1377661" y="3726033"/>
            <a:ext cx="3906434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943708" y="6237312"/>
            <a:ext cx="255628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cision 28"/>
          <p:cNvSpPr/>
          <p:nvPr/>
        </p:nvSpPr>
        <p:spPr>
          <a:xfrm>
            <a:off x="971600" y="3140968"/>
            <a:ext cx="1944216" cy="136815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tr-TR" sz="2400" dirty="0"/>
              <a:t>Break</a:t>
            </a:r>
          </a:p>
          <a:p>
            <a:pPr algn="ctr"/>
            <a:r>
              <a:rPr lang="tr-TR" sz="2400" dirty="0"/>
              <a:t>koşulu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943708" y="623731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9" idx="3"/>
          </p:cNvCxnSpPr>
          <p:nvPr/>
        </p:nvCxnSpPr>
        <p:spPr>
          <a:xfrm>
            <a:off x="2915816" y="3825044"/>
            <a:ext cx="1584176" cy="95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131840" y="338835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sp>
        <p:nvSpPr>
          <p:cNvPr id="37" name="Rectangle 36"/>
          <p:cNvSpPr/>
          <p:nvPr/>
        </p:nvSpPr>
        <p:spPr>
          <a:xfrm>
            <a:off x="931893" y="4427820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38" name="Rectangle 37"/>
          <p:cNvSpPr/>
          <p:nvPr/>
        </p:nvSpPr>
        <p:spPr>
          <a:xfrm>
            <a:off x="2012955" y="638132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Döngüden çık</a:t>
            </a:r>
            <a:endParaRPr lang="tr-TR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  <p:cxnSp>
        <p:nvCxnSpPr>
          <p:cNvPr id="32" name="Straight Arrow Connector 31"/>
          <p:cNvCxnSpPr>
            <a:endCxn id="16" idx="0"/>
          </p:cNvCxnSpPr>
          <p:nvPr/>
        </p:nvCxnSpPr>
        <p:spPr>
          <a:xfrm>
            <a:off x="1943708" y="4509120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2" grpId="0"/>
      <p:bldP spid="13" grpId="0" animBg="1"/>
      <p:bldP spid="16" grpId="0" animBg="1"/>
      <p:bldP spid="18" grpId="0"/>
      <p:bldP spid="19" grpId="0"/>
      <p:bldP spid="29" grpId="0" animBg="1"/>
      <p:bldP spid="36" grpId="0"/>
      <p:bldP spid="37" grpId="0"/>
      <p:bldP spid="3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continue</a:t>
            </a:r>
            <a:r>
              <a:rPr lang="tr-TR" dirty="0"/>
              <a:t> </a:t>
            </a:r>
            <a:r>
              <a:rPr lang="tr-TR" dirty="0" smtClean="0"/>
              <a:t>Komutu</a:t>
            </a:r>
            <a:endParaRPr lang="tr-TR" dirty="0"/>
          </a:p>
        </p:txBody>
      </p:sp>
      <p:sp>
        <p:nvSpPr>
          <p:cNvPr id="4" name="Flowchart: Decision 3"/>
          <p:cNvSpPr/>
          <p:nvPr/>
        </p:nvSpPr>
        <p:spPr>
          <a:xfrm>
            <a:off x="971600" y="1484784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</a:t>
            </a:r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1943708" y="90872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4" idx="3"/>
          </p:cNvCxnSpPr>
          <p:nvPr/>
        </p:nvCxnSpPr>
        <p:spPr>
          <a:xfrm>
            <a:off x="2915816" y="2168860"/>
            <a:ext cx="1584176" cy="4068452"/>
          </a:xfrm>
          <a:prstGeom prst="bentConnector2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755576" y="4869160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cs typeface="Courier New" pitchFamily="49" charset="0"/>
              </a:rPr>
              <a:t>döngü</a:t>
            </a:r>
            <a:r>
              <a:rPr lang="tr-TR" sz="2400" dirty="0"/>
              <a:t> kodu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43708" y="2852936"/>
            <a:ext cx="0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260461" y="1846565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10" name="Rectangle 9"/>
          <p:cNvSpPr/>
          <p:nvPr/>
        </p:nvSpPr>
        <p:spPr>
          <a:xfrm>
            <a:off x="971600" y="278092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cxnSp>
        <p:nvCxnSpPr>
          <p:cNvPr id="11" name="Straight Connector 10"/>
          <p:cNvCxnSpPr>
            <a:stCxn id="7" idx="2"/>
          </p:cNvCxnSpPr>
          <p:nvPr/>
        </p:nvCxnSpPr>
        <p:spPr>
          <a:xfrm>
            <a:off x="1943708" y="5733256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9512" y="6093296"/>
            <a:ext cx="176419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endCxn id="4" idx="1"/>
          </p:cNvCxnSpPr>
          <p:nvPr/>
        </p:nvCxnSpPr>
        <p:spPr>
          <a:xfrm rot="5400000" flipH="1" flipV="1">
            <a:off x="-1377661" y="3726033"/>
            <a:ext cx="3906434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943708" y="6237312"/>
            <a:ext cx="255628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ecision 14"/>
          <p:cNvSpPr/>
          <p:nvPr/>
        </p:nvSpPr>
        <p:spPr>
          <a:xfrm>
            <a:off x="734967" y="3140968"/>
            <a:ext cx="2396873" cy="136815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tr-TR" sz="2400" dirty="0" err="1"/>
              <a:t>continue</a:t>
            </a:r>
            <a:endParaRPr lang="tr-TR" sz="2400" dirty="0"/>
          </a:p>
          <a:p>
            <a:pPr algn="ctr"/>
            <a:r>
              <a:rPr lang="tr-TR" sz="2400" dirty="0"/>
              <a:t>koşulu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43708" y="623731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1520" y="338835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doğru</a:t>
            </a:r>
            <a:endParaRPr lang="tr-TR" dirty="0"/>
          </a:p>
        </p:txBody>
      </p:sp>
      <p:sp>
        <p:nvSpPr>
          <p:cNvPr id="19" name="Rectangle 18"/>
          <p:cNvSpPr/>
          <p:nvPr/>
        </p:nvSpPr>
        <p:spPr>
          <a:xfrm>
            <a:off x="931893" y="4427820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yanlış</a:t>
            </a:r>
            <a:endParaRPr lang="tr-TR" dirty="0"/>
          </a:p>
        </p:txBody>
      </p:sp>
      <p:sp>
        <p:nvSpPr>
          <p:cNvPr id="20" name="Rectangle 19"/>
          <p:cNvSpPr/>
          <p:nvPr/>
        </p:nvSpPr>
        <p:spPr>
          <a:xfrm>
            <a:off x="2012955" y="638132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Döngüden çık</a:t>
            </a:r>
            <a:endParaRPr lang="tr-TR" dirty="0"/>
          </a:p>
        </p:txBody>
      </p:sp>
      <p:cxnSp>
        <p:nvCxnSpPr>
          <p:cNvPr id="23" name="Straight Arrow Connector 22"/>
          <p:cNvCxnSpPr>
            <a:stCxn id="15" idx="1"/>
          </p:cNvCxnSpPr>
          <p:nvPr/>
        </p:nvCxnSpPr>
        <p:spPr>
          <a:xfrm flipH="1">
            <a:off x="158903" y="3825044"/>
            <a:ext cx="57606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84852" y="1418000"/>
            <a:ext cx="2747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</a:t>
            </a:r>
            <a:r>
              <a:rPr lang="en-US" sz="2400" dirty="0" err="1"/>
              <a:t>x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range(-</a:t>
            </a:r>
            <a:r>
              <a:rPr lang="en-US" sz="2400" dirty="0"/>
              <a:t>2,3)</a:t>
            </a:r>
            <a:r>
              <a:rPr lang="tr-TR" sz="2400" dirty="0"/>
              <a:t>:</a:t>
            </a:r>
          </a:p>
          <a:p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en-US" sz="2400" dirty="0" err="1"/>
              <a:t>x</a:t>
            </a:r>
            <a:r>
              <a:rPr lang="tr-TR" sz="2400" dirty="0"/>
              <a:t> == </a:t>
            </a:r>
            <a:r>
              <a:rPr lang="en-US" sz="2400" dirty="0"/>
              <a:t>0</a:t>
            </a:r>
            <a:r>
              <a:rPr lang="tr-TR" sz="2400" dirty="0"/>
              <a:t>:</a:t>
            </a:r>
          </a:p>
          <a:p>
            <a:r>
              <a:rPr lang="tr-TR" sz="2400" dirty="0"/>
              <a:t>    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continue</a:t>
            </a:r>
            <a:endParaRPr lang="tr-TR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en-US" sz="2400" dirty="0" smtClean="0"/>
              <a:t>1.0/x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/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244916" y="3262834"/>
            <a:ext cx="8280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&gt;&gt;&gt; </a:t>
            </a:r>
          </a:p>
          <a:p>
            <a:r>
              <a:rPr lang="it-IT" sz="2400" dirty="0"/>
              <a:t>-0.5</a:t>
            </a:r>
          </a:p>
          <a:p>
            <a:r>
              <a:rPr lang="it-IT" sz="2400" dirty="0"/>
              <a:t>-1.0</a:t>
            </a:r>
          </a:p>
          <a:p>
            <a:r>
              <a:rPr lang="it-IT" sz="2400" dirty="0"/>
              <a:t>1.0</a:t>
            </a:r>
          </a:p>
          <a:p>
            <a:r>
              <a:rPr lang="it-IT" sz="2400" dirty="0"/>
              <a:t>0.5</a:t>
            </a:r>
          </a:p>
          <a:p>
            <a:r>
              <a:rPr lang="it-IT" sz="2400" dirty="0"/>
              <a:t>&gt;&gt;&gt;</a:t>
            </a:r>
            <a:endParaRPr lang="tr-TR" sz="24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  <p:cxnSp>
        <p:nvCxnSpPr>
          <p:cNvPr id="30" name="Straight Arrow Connector 29"/>
          <p:cNvCxnSpPr>
            <a:endCxn id="7" idx="0"/>
          </p:cNvCxnSpPr>
          <p:nvPr/>
        </p:nvCxnSpPr>
        <p:spPr>
          <a:xfrm>
            <a:off x="1943708" y="4509120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676553" y="3644627"/>
            <a:ext cx="1262075" cy="11525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851593" y="3164681"/>
            <a:ext cx="31790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&gt;&gt;&gt; </a:t>
            </a:r>
          </a:p>
          <a:p>
            <a:r>
              <a:rPr lang="en-US" dirty="0"/>
              <a:t>-0.5</a:t>
            </a:r>
          </a:p>
          <a:p>
            <a:r>
              <a:rPr lang="en-US" dirty="0"/>
              <a:t>-1.0</a:t>
            </a:r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Traceback</a:t>
            </a:r>
            <a:r>
              <a:rPr lang="en-US" dirty="0">
                <a:solidFill>
                  <a:srgbClr val="FF0000"/>
                </a:solidFill>
              </a:rPr>
              <a:t> (most recent call last):</a:t>
            </a:r>
          </a:p>
          <a:p>
            <a:r>
              <a:rPr lang="en-US" dirty="0">
                <a:solidFill>
                  <a:srgbClr val="FF0000"/>
                </a:solidFill>
              </a:rPr>
              <a:t>  File "&lt;pyshell#3&gt;", line 2, in &lt;module&gt;</a:t>
            </a:r>
          </a:p>
          <a:p>
            <a:r>
              <a:rPr lang="en-US" dirty="0">
                <a:solidFill>
                  <a:srgbClr val="FF0000"/>
                </a:solidFill>
              </a:rPr>
              <a:t>    print 1.0/x</a:t>
            </a:r>
          </a:p>
          <a:p>
            <a:r>
              <a:rPr lang="en-US" dirty="0" err="1">
                <a:solidFill>
                  <a:srgbClr val="FF0000"/>
                </a:solidFill>
              </a:rPr>
              <a:t>ZeroDivisionError</a:t>
            </a:r>
            <a:r>
              <a:rPr lang="en-US" dirty="0">
                <a:solidFill>
                  <a:srgbClr val="FF0000"/>
                </a:solidFill>
              </a:rPr>
              <a:t>: float division by zero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&gt;&gt;&gt;</a:t>
            </a:r>
            <a:endParaRPr lang="en-US" dirty="0"/>
          </a:p>
        </p:txBody>
      </p:sp>
      <p:pic>
        <p:nvPicPr>
          <p:cNvPr id="29" name="Picture 28" descr="C:\Users\SUUSER\AppData\Local\Microsoft\Windows\Temporary Internet Files\Content.IE5\6017E50A\MM900356753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671101" y="3573016"/>
            <a:ext cx="12620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/>
      <p:bldP spid="10" grpId="0"/>
      <p:bldP spid="15" grpId="0" animBg="1"/>
      <p:bldP spid="18" grpId="0"/>
      <p:bldP spid="19" grpId="0"/>
      <p:bldP spid="20" grpId="0"/>
      <p:bldP spid="26" grpId="0"/>
      <p:bldP spid="3" grpId="0"/>
      <p:bldP spid="3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766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Sayı bulma </a:t>
            </a:r>
            <a:r>
              <a:rPr lang="tr-TR" dirty="0" smtClean="0"/>
              <a:t>maçı</a:t>
            </a:r>
            <a:endParaRPr lang="tr-TR" dirty="0"/>
          </a:p>
          <a:p>
            <a:r>
              <a:rPr lang="tr-TR" dirty="0"/>
              <a:t>Her set için </a:t>
            </a:r>
          </a:p>
          <a:p>
            <a:pPr lvl="1"/>
            <a:r>
              <a:rPr lang="tr-TR" dirty="0"/>
              <a:t>Bilgisayar 1 ile 16 ([1,16]) arasında rasgele bir sayı seçer ve programda saklar</a:t>
            </a:r>
          </a:p>
          <a:p>
            <a:pPr lvl="1"/>
            <a:r>
              <a:rPr lang="tr-TR" dirty="0"/>
              <a:t>Oyuncu bu sayıyı dört tahminde bulmaya çalışır</a:t>
            </a:r>
          </a:p>
          <a:p>
            <a:pPr lvl="1"/>
            <a:r>
              <a:rPr lang="tr-TR" dirty="0"/>
              <a:t>Birinci, ikinci ve üçüncü tahminlerinde bulamazsa program sayının tahminden büyük mü yoksa küçük mü olduğunu söyler. 4. tahminde de bilemezse program tutmuş olduğu sayıyı söyler.</a:t>
            </a:r>
          </a:p>
          <a:p>
            <a:pPr lvl="1"/>
            <a:r>
              <a:rPr lang="tr-TR" dirty="0"/>
              <a:t>Oyuncu dört hakkında da bilemezse </a:t>
            </a:r>
            <a:r>
              <a:rPr lang="tr-TR" dirty="0" smtClean="0"/>
              <a:t>oyunu </a:t>
            </a:r>
            <a:r>
              <a:rPr lang="tr-TR" dirty="0"/>
              <a:t>kaybeder. Dört tahminden birinde doğru tahmin ederse, </a:t>
            </a:r>
            <a:r>
              <a:rPr lang="tr-TR" dirty="0" smtClean="0"/>
              <a:t>oyuncu </a:t>
            </a:r>
            <a:r>
              <a:rPr lang="tr-TR" dirty="0"/>
              <a:t>kazanır.</a:t>
            </a:r>
          </a:p>
          <a:p>
            <a:r>
              <a:rPr lang="tr-TR" dirty="0" smtClean="0"/>
              <a:t>Rasgele </a:t>
            </a:r>
            <a:r>
              <a:rPr lang="tr-TR" dirty="0"/>
              <a:t>sayı için programın başına aşağıdakini yazın</a:t>
            </a:r>
          </a:p>
          <a:p>
            <a:pPr lvl="1">
              <a:buNone/>
            </a:pPr>
            <a:r>
              <a:rPr lang="tr-TR" b="1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b="1" dirty="0"/>
              <a:t> </a:t>
            </a:r>
            <a:r>
              <a:rPr lang="tr-TR" b="1" dirty="0" err="1"/>
              <a:t>random</a:t>
            </a:r>
            <a:endParaRPr lang="tr-TR" b="1" dirty="0"/>
          </a:p>
          <a:p>
            <a:r>
              <a:rPr lang="tr-TR" dirty="0"/>
              <a:t>Sonra rasgele bir sayı elde etmek için şu komutu kullanın.</a:t>
            </a:r>
          </a:p>
          <a:p>
            <a:pPr lvl="1">
              <a:buNone/>
            </a:pPr>
            <a:r>
              <a:rPr lang="tr-TR" b="1" dirty="0"/>
              <a:t>sayi = random.randint(1, 16)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27" y="44624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Örnek </a:t>
            </a:r>
            <a:r>
              <a:rPr lang="tr-TR" dirty="0" smtClean="0"/>
              <a:t>Çalışma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27" y="980728"/>
            <a:ext cx="5112060" cy="3852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>
                <a:solidFill>
                  <a:srgbClr val="3146DF"/>
                </a:solidFill>
              </a:rPr>
              <a:t>1 </a:t>
            </a:r>
            <a:r>
              <a:rPr lang="tr-TR" sz="2000" dirty="0">
                <a:solidFill>
                  <a:srgbClr val="3146DF"/>
                </a:solidFill>
              </a:rPr>
              <a:t>ile 16 arasinda bir sayi tuttum.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1. Tahmininizi giriniz: 8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Bilemediniz. Benim </a:t>
            </a:r>
            <a:r>
              <a:rPr lang="tr-TR" sz="2000" dirty="0" err="1">
                <a:solidFill>
                  <a:srgbClr val="3146DF"/>
                </a:solidFill>
              </a:rPr>
              <a:t>tuttugum</a:t>
            </a:r>
            <a:r>
              <a:rPr lang="tr-TR" sz="2000" dirty="0">
                <a:solidFill>
                  <a:srgbClr val="3146DF"/>
                </a:solidFill>
              </a:rPr>
              <a:t> </a:t>
            </a:r>
            <a:r>
              <a:rPr lang="tr-TR" sz="2000" dirty="0" err="1">
                <a:solidFill>
                  <a:srgbClr val="3146DF"/>
                </a:solidFill>
              </a:rPr>
              <a:t>sayi</a:t>
            </a:r>
            <a:r>
              <a:rPr lang="tr-TR" sz="2000" dirty="0">
                <a:solidFill>
                  <a:srgbClr val="3146DF"/>
                </a:solidFill>
              </a:rPr>
              <a:t> 8'den </a:t>
            </a:r>
            <a:r>
              <a:rPr lang="tr-TR" sz="2000" dirty="0" err="1">
                <a:solidFill>
                  <a:srgbClr val="3146DF"/>
                </a:solidFill>
              </a:rPr>
              <a:t>buyuk</a:t>
            </a:r>
            <a:endParaRPr lang="tr-TR" sz="2000" dirty="0">
              <a:solidFill>
                <a:srgbClr val="3146DF"/>
              </a:solidFill>
            </a:endParaRP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2. Tahmininizi giriniz: 12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Bilemediniz. Benim </a:t>
            </a:r>
            <a:r>
              <a:rPr lang="tr-TR" sz="2000" dirty="0" err="1">
                <a:solidFill>
                  <a:srgbClr val="3146DF"/>
                </a:solidFill>
              </a:rPr>
              <a:t>tuttugum</a:t>
            </a:r>
            <a:r>
              <a:rPr lang="tr-TR" sz="2000" dirty="0">
                <a:solidFill>
                  <a:srgbClr val="3146DF"/>
                </a:solidFill>
              </a:rPr>
              <a:t> </a:t>
            </a:r>
            <a:r>
              <a:rPr lang="tr-TR" sz="2000" dirty="0" err="1">
                <a:solidFill>
                  <a:srgbClr val="3146DF"/>
                </a:solidFill>
              </a:rPr>
              <a:t>sayi</a:t>
            </a:r>
            <a:r>
              <a:rPr lang="tr-TR" sz="2000" dirty="0">
                <a:solidFill>
                  <a:srgbClr val="3146DF"/>
                </a:solidFill>
              </a:rPr>
              <a:t> 12'den </a:t>
            </a:r>
            <a:r>
              <a:rPr lang="tr-TR" sz="2000" dirty="0" err="1">
                <a:solidFill>
                  <a:srgbClr val="3146DF"/>
                </a:solidFill>
              </a:rPr>
              <a:t>buyuk</a:t>
            </a:r>
            <a:endParaRPr lang="tr-TR" sz="2000" dirty="0">
              <a:solidFill>
                <a:srgbClr val="3146DF"/>
              </a:solidFill>
            </a:endParaRP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3. Tahmininizi giriniz: 14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Bilemediniz. Benim </a:t>
            </a:r>
            <a:r>
              <a:rPr lang="tr-TR" sz="2000" dirty="0" err="1">
                <a:solidFill>
                  <a:srgbClr val="3146DF"/>
                </a:solidFill>
              </a:rPr>
              <a:t>tuttugum</a:t>
            </a:r>
            <a:r>
              <a:rPr lang="tr-TR" sz="2000" dirty="0">
                <a:solidFill>
                  <a:srgbClr val="3146DF"/>
                </a:solidFill>
              </a:rPr>
              <a:t> </a:t>
            </a:r>
            <a:r>
              <a:rPr lang="tr-TR" sz="2000" dirty="0" err="1">
                <a:solidFill>
                  <a:srgbClr val="3146DF"/>
                </a:solidFill>
              </a:rPr>
              <a:t>sayi</a:t>
            </a:r>
            <a:r>
              <a:rPr lang="tr-TR" sz="2000" dirty="0">
                <a:solidFill>
                  <a:srgbClr val="3146DF"/>
                </a:solidFill>
              </a:rPr>
              <a:t> 14'den </a:t>
            </a:r>
            <a:r>
              <a:rPr lang="tr-TR" sz="2000" dirty="0" err="1">
                <a:solidFill>
                  <a:srgbClr val="3146DF"/>
                </a:solidFill>
              </a:rPr>
              <a:t>buyuk</a:t>
            </a:r>
            <a:endParaRPr lang="tr-TR" sz="2000" dirty="0">
              <a:solidFill>
                <a:srgbClr val="3146DF"/>
              </a:solidFill>
            </a:endParaRP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4. Tahmininizi giriniz: 15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3146DF"/>
                </a:solidFill>
              </a:rPr>
              <a:t>Bravo bildiniz</a:t>
            </a:r>
            <a:r>
              <a:rPr lang="tr-TR" sz="2000" dirty="0" smtClean="0">
                <a:solidFill>
                  <a:srgbClr val="3146DF"/>
                </a:solidFill>
              </a:rPr>
              <a:t>...</a:t>
            </a:r>
            <a:endParaRPr lang="tr-TR" sz="2000" dirty="0">
              <a:solidFill>
                <a:srgbClr val="3146D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3203848" y="3879046"/>
            <a:ext cx="53645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solidFill>
                  <a:srgbClr val="3146DF"/>
                </a:solidFill>
              </a:rPr>
              <a:t>1 ile 16 arasinda bir sayi tuttum.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1. Tahmininizi giriniz: 3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Bilemediniz. Benim tuttugum sayi 3'den buyuk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2. Tahmininizi giriniz: 5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Bilemediniz. Benim tuttugum sayi 5'den buyuk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3. Tahmininizi giriniz: 8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Bilemediniz. Benim tuttugum sayi 8'den kucuk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4. Tahmininizi giriniz: 6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Maalesef bilemediniz. Tuttugum sayi 7 idi</a:t>
            </a:r>
            <a:endParaRPr lang="tr-TR" sz="2000" dirty="0">
              <a:solidFill>
                <a:srgbClr val="3146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8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766"/>
            <a:ext cx="8229600" cy="542557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Sayı bulma maçı </a:t>
            </a:r>
            <a:r>
              <a:rPr lang="en-US" dirty="0"/>
              <a:t>(3 set </a:t>
            </a:r>
            <a:r>
              <a:rPr lang="tr-TR" dirty="0"/>
              <a:t>üzerinden oynanacak)</a:t>
            </a:r>
          </a:p>
          <a:p>
            <a:r>
              <a:rPr lang="tr-TR" dirty="0"/>
              <a:t>Her set için </a:t>
            </a:r>
          </a:p>
          <a:p>
            <a:pPr lvl="1"/>
            <a:r>
              <a:rPr lang="tr-TR" dirty="0"/>
              <a:t>Bilgisayar 1 ile 16 ([1,16]) arasında rasgele bir sayı seçer ve programda saklar</a:t>
            </a:r>
          </a:p>
          <a:p>
            <a:pPr lvl="1"/>
            <a:r>
              <a:rPr lang="tr-TR" dirty="0"/>
              <a:t>Oyuncu bu sayıyı dört tahminde bulmaya çalışır</a:t>
            </a:r>
          </a:p>
          <a:p>
            <a:pPr lvl="1"/>
            <a:r>
              <a:rPr lang="tr-TR" dirty="0"/>
              <a:t>Birinci, ikinci ve üçüncü tahminlerinde bulamazsa program sayının tahminden büyük mü yoksa küçük mü olduğunu söyler. 4. tahminde de bilemezse program tutmuş olduğu sayıyı söyler.</a:t>
            </a:r>
          </a:p>
          <a:p>
            <a:pPr lvl="1"/>
            <a:r>
              <a:rPr lang="tr-TR" dirty="0"/>
              <a:t>Oyuncu dört hakkında da bilemezse seti kaybeder. Dört tahminden birinde doğru tahmin ederse, seti oyuncu kazanır.</a:t>
            </a:r>
          </a:p>
          <a:p>
            <a:r>
              <a:rPr lang="tr-TR" dirty="0"/>
              <a:t>Üç setlik maçta en çok seti kazanan oyunu kazanır.</a:t>
            </a:r>
          </a:p>
          <a:p>
            <a:r>
              <a:rPr lang="tr-TR" dirty="0"/>
              <a:t>Rasgele sayı için programın başına aşağıdakini yazın</a:t>
            </a:r>
          </a:p>
          <a:p>
            <a:pPr lvl="1">
              <a:buNone/>
            </a:pPr>
            <a:r>
              <a:rPr lang="tr-TR" b="1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b="1" dirty="0"/>
              <a:t> </a:t>
            </a:r>
            <a:r>
              <a:rPr lang="tr-TR" b="1" dirty="0" err="1"/>
              <a:t>random</a:t>
            </a:r>
            <a:endParaRPr lang="tr-TR" b="1" dirty="0"/>
          </a:p>
          <a:p>
            <a:r>
              <a:rPr lang="tr-TR" dirty="0"/>
              <a:t>Sonra rasgele bir sayı elde etmek için şu komutu kullanın.</a:t>
            </a:r>
          </a:p>
          <a:p>
            <a:pPr lvl="1">
              <a:buNone/>
            </a:pPr>
            <a:r>
              <a:rPr lang="tr-TR" b="1" dirty="0"/>
              <a:t>sayi = random.randint(1, 16)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27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Örnek </a:t>
            </a:r>
            <a:br>
              <a:rPr lang="tr-TR" dirty="0"/>
            </a:br>
            <a:r>
              <a:rPr lang="tr-TR" dirty="0"/>
              <a:t>Çalışma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634"/>
            <a:ext cx="3466728" cy="5483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1. SET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 ile 16 </a:t>
            </a:r>
            <a:r>
              <a:rPr lang="tr-TR" sz="900" dirty="0" err="1"/>
              <a:t>arasinda</a:t>
            </a:r>
            <a:r>
              <a:rPr lang="tr-TR" sz="900" dirty="0"/>
              <a:t> bir </a:t>
            </a:r>
            <a:r>
              <a:rPr lang="tr-TR" sz="900" dirty="0" err="1"/>
              <a:t>sayi</a:t>
            </a:r>
            <a:r>
              <a:rPr lang="tr-TR" sz="900" dirty="0"/>
              <a:t> tuttum.</a:t>
            </a:r>
          </a:p>
          <a:p>
            <a:pPr marL="0" indent="0">
              <a:buNone/>
            </a:pPr>
            <a:r>
              <a:rPr lang="tr-TR" sz="900" dirty="0"/>
              <a:t>1. Tahmininizi giriniz: 8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8'den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2. Tahmininizi giriniz: 12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12'den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3. Tahmininizi giriniz: 14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14'den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4. Tahmininizi giriniz: 15</a:t>
            </a:r>
          </a:p>
          <a:p>
            <a:pPr marL="0" indent="0">
              <a:buNone/>
            </a:pPr>
            <a:r>
              <a:rPr lang="tr-TR" sz="900" dirty="0"/>
              <a:t>Bravo bildiniz...</a:t>
            </a:r>
          </a:p>
          <a:p>
            <a:pPr marL="0" indent="0">
              <a:buNone/>
            </a:pPr>
            <a:r>
              <a:rPr lang="tr-TR" sz="900" dirty="0"/>
              <a:t>Su anda 1-0 </a:t>
            </a:r>
            <a:r>
              <a:rPr lang="tr-TR" sz="900" dirty="0" err="1"/>
              <a:t>ondesiniz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2. SET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 ile 16 </a:t>
            </a:r>
            <a:r>
              <a:rPr lang="tr-TR" sz="900" dirty="0" err="1"/>
              <a:t>arasinda</a:t>
            </a:r>
            <a:r>
              <a:rPr lang="tr-TR" sz="900" dirty="0"/>
              <a:t> bir </a:t>
            </a:r>
            <a:r>
              <a:rPr lang="tr-TR" sz="900" dirty="0" err="1"/>
              <a:t>sayi</a:t>
            </a:r>
            <a:r>
              <a:rPr lang="tr-TR" sz="900" dirty="0"/>
              <a:t> tuttum.</a:t>
            </a:r>
          </a:p>
          <a:p>
            <a:pPr marL="0" indent="0">
              <a:buNone/>
            </a:pPr>
            <a:r>
              <a:rPr lang="tr-TR" sz="900" dirty="0"/>
              <a:t>1. Tahmininizi giriniz: 4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4'den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2. Tahmininizi giriniz: 12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12'den </a:t>
            </a:r>
            <a:r>
              <a:rPr lang="tr-TR" sz="900" dirty="0" err="1"/>
              <a:t>kucuk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3. Tahmininizi giriniz: 10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10'den </a:t>
            </a:r>
            <a:r>
              <a:rPr lang="tr-TR" sz="900" dirty="0" err="1"/>
              <a:t>kucuk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4. Tahmininizi giriniz: 6</a:t>
            </a:r>
          </a:p>
          <a:p>
            <a:pPr marL="0" indent="0">
              <a:buNone/>
            </a:pPr>
            <a:r>
              <a:rPr lang="tr-TR" sz="900" dirty="0"/>
              <a:t>Maalesef bilemediniz.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8 idi</a:t>
            </a:r>
          </a:p>
          <a:p>
            <a:pPr marL="0" indent="0">
              <a:buNone/>
            </a:pPr>
            <a:r>
              <a:rPr lang="tr-TR" sz="900" dirty="0"/>
              <a:t>Su anda 1-1 berabereyiz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3. SET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 ile 16 </a:t>
            </a:r>
            <a:r>
              <a:rPr lang="tr-TR" sz="900" dirty="0" err="1"/>
              <a:t>arasinda</a:t>
            </a:r>
            <a:r>
              <a:rPr lang="tr-TR" sz="900" dirty="0"/>
              <a:t> bir </a:t>
            </a:r>
            <a:r>
              <a:rPr lang="tr-TR" sz="900" dirty="0" err="1"/>
              <a:t>sayi</a:t>
            </a:r>
            <a:r>
              <a:rPr lang="tr-TR" sz="900" dirty="0"/>
              <a:t> tuttum.</a:t>
            </a:r>
          </a:p>
          <a:p>
            <a:pPr marL="0" indent="0">
              <a:buNone/>
            </a:pPr>
            <a:r>
              <a:rPr lang="tr-TR" sz="900" dirty="0"/>
              <a:t>1. Tahmininizi giriniz: 8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8'den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2. Tahmininizi giriniz: 11</a:t>
            </a:r>
          </a:p>
          <a:p>
            <a:pPr marL="0" indent="0">
              <a:buNone/>
            </a:pPr>
            <a:r>
              <a:rPr lang="tr-TR" sz="900" dirty="0"/>
              <a:t>Bravo bildiniz...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Oyun bitti</a:t>
            </a:r>
          </a:p>
          <a:p>
            <a:pPr marL="0" indent="0">
              <a:buNone/>
            </a:pPr>
            <a:r>
              <a:rPr lang="tr-TR" sz="900" dirty="0"/>
              <a:t>2-1 </a:t>
            </a:r>
            <a:r>
              <a:rPr lang="tr-TR" sz="900" dirty="0" err="1"/>
              <a:t>kazandiniz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36096" y="-27384"/>
            <a:ext cx="3466728" cy="5483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1. SET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 ile 16 </a:t>
            </a:r>
            <a:r>
              <a:rPr lang="tr-TR" sz="900" dirty="0" err="1"/>
              <a:t>arasinda</a:t>
            </a:r>
            <a:r>
              <a:rPr lang="tr-TR" sz="900" dirty="0"/>
              <a:t> bir </a:t>
            </a:r>
            <a:r>
              <a:rPr lang="tr-TR" sz="900" dirty="0" err="1"/>
              <a:t>sayi</a:t>
            </a:r>
            <a:r>
              <a:rPr lang="tr-TR" sz="900" dirty="0"/>
              <a:t> tuttum.</a:t>
            </a:r>
          </a:p>
          <a:p>
            <a:pPr marL="0" indent="0">
              <a:buNone/>
            </a:pPr>
            <a:r>
              <a:rPr lang="tr-TR" sz="900" dirty="0"/>
              <a:t>1. Tahmininizi giriniz: 10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10'den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2. Tahmininizi giriniz: 15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15'den </a:t>
            </a:r>
            <a:r>
              <a:rPr lang="tr-TR" sz="900" dirty="0" err="1"/>
              <a:t>kucuk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3. Tahmininizi giriniz: 12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12'den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4. Tahmininizi giriniz: 14</a:t>
            </a:r>
          </a:p>
          <a:p>
            <a:pPr marL="0" indent="0">
              <a:buNone/>
            </a:pPr>
            <a:r>
              <a:rPr lang="tr-TR" sz="900" dirty="0"/>
              <a:t>Maalesef bilemediniz.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13 idi</a:t>
            </a:r>
          </a:p>
          <a:p>
            <a:pPr marL="0" indent="0">
              <a:buNone/>
            </a:pPr>
            <a:r>
              <a:rPr lang="tr-TR" sz="900" dirty="0"/>
              <a:t>Su anda 1-0 </a:t>
            </a:r>
            <a:r>
              <a:rPr lang="tr-TR" sz="900" dirty="0" err="1"/>
              <a:t>ondeyim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2. SET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 ile 16 </a:t>
            </a:r>
            <a:r>
              <a:rPr lang="tr-TR" sz="900" dirty="0" err="1"/>
              <a:t>arasinda</a:t>
            </a:r>
            <a:r>
              <a:rPr lang="tr-TR" sz="900" dirty="0"/>
              <a:t> bir </a:t>
            </a:r>
            <a:r>
              <a:rPr lang="tr-TR" sz="900" dirty="0" err="1"/>
              <a:t>sayi</a:t>
            </a:r>
            <a:r>
              <a:rPr lang="tr-TR" sz="900" dirty="0"/>
              <a:t> tuttum.</a:t>
            </a:r>
          </a:p>
          <a:p>
            <a:pPr marL="0" indent="0">
              <a:buNone/>
            </a:pPr>
            <a:r>
              <a:rPr lang="tr-TR" sz="900" dirty="0"/>
              <a:t>1. Tahmininizi giriniz: 3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3'den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2. Tahmininizi giriniz: 5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5'den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3. Tahmininizi giriniz: 8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8'den </a:t>
            </a:r>
            <a:r>
              <a:rPr lang="tr-TR" sz="900" dirty="0" err="1"/>
              <a:t>kucuk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4. Tahmininizi giriniz: 6</a:t>
            </a:r>
          </a:p>
          <a:p>
            <a:pPr marL="0" indent="0">
              <a:buNone/>
            </a:pPr>
            <a:r>
              <a:rPr lang="tr-TR" sz="900" dirty="0"/>
              <a:t>Maalesef bilemediniz.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7 idi</a:t>
            </a:r>
          </a:p>
          <a:p>
            <a:pPr marL="0" indent="0">
              <a:buNone/>
            </a:pPr>
            <a:r>
              <a:rPr lang="tr-TR" sz="900" dirty="0"/>
              <a:t>Su anda 2-0 </a:t>
            </a:r>
            <a:r>
              <a:rPr lang="tr-TR" sz="900" dirty="0" err="1"/>
              <a:t>ondeyim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3. SET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1 ile 16 </a:t>
            </a:r>
            <a:r>
              <a:rPr lang="tr-TR" sz="900" dirty="0" err="1"/>
              <a:t>arasinda</a:t>
            </a:r>
            <a:r>
              <a:rPr lang="tr-TR" sz="900" dirty="0"/>
              <a:t> bir </a:t>
            </a:r>
            <a:r>
              <a:rPr lang="tr-TR" sz="900" dirty="0" err="1"/>
              <a:t>sayi</a:t>
            </a:r>
            <a:r>
              <a:rPr lang="tr-TR" sz="900" dirty="0"/>
              <a:t> tuttum.</a:t>
            </a:r>
          </a:p>
          <a:p>
            <a:pPr marL="0" indent="0">
              <a:buNone/>
            </a:pPr>
            <a:r>
              <a:rPr lang="tr-TR" sz="900" dirty="0"/>
              <a:t>1. Tahmininizi giriniz: 2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2'den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2. Tahmininizi giriniz: 7</a:t>
            </a:r>
          </a:p>
          <a:p>
            <a:pPr marL="0" indent="0">
              <a:buNone/>
            </a:pPr>
            <a:r>
              <a:rPr lang="tr-TR" sz="900" dirty="0"/>
              <a:t>Bilemediniz. Benim </a:t>
            </a:r>
            <a:r>
              <a:rPr lang="tr-TR" sz="900" dirty="0" err="1"/>
              <a:t>tuttugum</a:t>
            </a:r>
            <a:r>
              <a:rPr lang="tr-TR" sz="900" dirty="0"/>
              <a:t> </a:t>
            </a:r>
            <a:r>
              <a:rPr lang="tr-TR" sz="900" dirty="0" err="1"/>
              <a:t>sayi</a:t>
            </a:r>
            <a:r>
              <a:rPr lang="tr-TR" sz="900" dirty="0"/>
              <a:t> 7'den </a:t>
            </a:r>
            <a:r>
              <a:rPr lang="tr-TR" sz="900" dirty="0" err="1"/>
              <a:t>buyuk</a:t>
            </a:r>
            <a:endParaRPr lang="tr-TR" sz="900" dirty="0"/>
          </a:p>
          <a:p>
            <a:pPr marL="0" indent="0">
              <a:buNone/>
            </a:pPr>
            <a:r>
              <a:rPr lang="tr-TR" sz="900" dirty="0"/>
              <a:t>3. Tahmininizi giriniz: 10</a:t>
            </a:r>
          </a:p>
          <a:p>
            <a:pPr marL="0" indent="0">
              <a:buNone/>
            </a:pPr>
            <a:r>
              <a:rPr lang="tr-TR" sz="900" dirty="0"/>
              <a:t>Bravo bildiniz...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  <a:p>
            <a:pPr marL="0" indent="0">
              <a:buNone/>
            </a:pPr>
            <a:r>
              <a:rPr lang="tr-TR" sz="900" dirty="0"/>
              <a:t>Oyun bitti</a:t>
            </a:r>
          </a:p>
          <a:p>
            <a:pPr marL="0" indent="0">
              <a:buNone/>
            </a:pPr>
            <a:r>
              <a:rPr lang="tr-TR" sz="900" dirty="0"/>
              <a:t>2-1 kaybettiniz</a:t>
            </a:r>
          </a:p>
          <a:p>
            <a:pPr marL="0" indent="0">
              <a:buNone/>
            </a:pPr>
            <a:r>
              <a:rPr lang="tr-TR" sz="900" dirty="0"/>
              <a:t>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411818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İf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-else</a:t>
            </a:r>
            <a:r>
              <a:rPr lang="tr-TR" dirty="0"/>
              <a:t> koşulu</a:t>
            </a:r>
          </a:p>
        </p:txBody>
      </p:sp>
      <p:pic>
        <p:nvPicPr>
          <p:cNvPr id="5" name="Picture 4" descr="C:\Users\SUUSER\AppData\Local\Microsoft\Windows\Temporary Internet Files\Content.IE5\PZ50HRNA\MC9003118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585105" cy="1285884"/>
          </a:xfrm>
          <a:prstGeom prst="rect">
            <a:avLst/>
          </a:prstGeom>
          <a:noFill/>
        </p:spPr>
      </p:pic>
      <p:pic>
        <p:nvPicPr>
          <p:cNvPr id="6" name="Picture 5" descr="C:\Users\SUUSER\AppData\Local\Microsoft\Windows\Temporary Internet Files\Content.IE5\5A0728JF\MC9000563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8235" y="0"/>
            <a:ext cx="1775765" cy="1759306"/>
          </a:xfrm>
          <a:prstGeom prst="rect">
            <a:avLst/>
          </a:prstGeom>
          <a:noFill/>
        </p:spPr>
      </p:pic>
      <p:pic>
        <p:nvPicPr>
          <p:cNvPr id="7" name="Picture 6" descr="C:\Users\SUUSER\AppData\Local\Microsoft\Windows\Temporary Internet Files\Content.IE5\6017E50A\MC90005650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229200"/>
            <a:ext cx="1777594" cy="1450238"/>
          </a:xfrm>
          <a:prstGeom prst="rect">
            <a:avLst/>
          </a:prstGeom>
          <a:noFill/>
        </p:spPr>
      </p:pic>
      <p:pic>
        <p:nvPicPr>
          <p:cNvPr id="8" name="Picture 7" descr="C:\Users\SUUSER\AppData\Local\Microsoft\Windows\Temporary Internet Files\Content.IE5\QDGB1JOJ\MC9003343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5554980"/>
            <a:ext cx="1818742" cy="1303020"/>
          </a:xfrm>
          <a:prstGeom prst="rect">
            <a:avLst/>
          </a:prstGeom>
          <a:noFill/>
        </p:spPr>
      </p:pic>
      <p:sp>
        <p:nvSpPr>
          <p:cNvPr id="9" name="Flowchart: Decision 8"/>
          <p:cNvSpPr/>
          <p:nvPr/>
        </p:nvSpPr>
        <p:spPr>
          <a:xfrm>
            <a:off x="1979712" y="2132856"/>
            <a:ext cx="1944216" cy="13681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Koşul???</a:t>
            </a:r>
          </a:p>
        </p:txBody>
      </p:sp>
      <p:cxnSp>
        <p:nvCxnSpPr>
          <p:cNvPr id="15" name="Straight Arrow Connector 14"/>
          <p:cNvCxnSpPr>
            <a:endCxn id="9" idx="0"/>
          </p:cNvCxnSpPr>
          <p:nvPr/>
        </p:nvCxnSpPr>
        <p:spPr>
          <a:xfrm>
            <a:off x="2951820" y="155679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5580112" y="3501008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sz="2400" dirty="0"/>
              <a:t> kodu</a:t>
            </a:r>
          </a:p>
        </p:txBody>
      </p:sp>
      <p:cxnSp>
        <p:nvCxnSpPr>
          <p:cNvPr id="21" name="Shape 20"/>
          <p:cNvCxnSpPr>
            <a:stCxn id="9" idx="3"/>
            <a:endCxn id="19" idx="0"/>
          </p:cNvCxnSpPr>
          <p:nvPr/>
        </p:nvCxnSpPr>
        <p:spPr>
          <a:xfrm>
            <a:off x="3923928" y="2816932"/>
            <a:ext cx="2844316" cy="684076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/>
          <p:cNvSpPr/>
          <p:nvPr/>
        </p:nvSpPr>
        <p:spPr>
          <a:xfrm>
            <a:off x="1763688" y="4365104"/>
            <a:ext cx="2376264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tr-TR" sz="2400" dirty="0"/>
              <a:t> kodu</a:t>
            </a:r>
          </a:p>
        </p:txBody>
      </p:sp>
      <p:cxnSp>
        <p:nvCxnSpPr>
          <p:cNvPr id="24" name="Straight Arrow Connector 23"/>
          <p:cNvCxnSpPr>
            <a:stCxn id="9" idx="2"/>
            <a:endCxn id="22" idx="0"/>
          </p:cNvCxnSpPr>
          <p:nvPr/>
        </p:nvCxnSpPr>
        <p:spPr>
          <a:xfrm>
            <a:off x="2951820" y="3501008"/>
            <a:ext cx="0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951820" y="5229200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995936" y="2348880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doğru ise</a:t>
            </a:r>
            <a:endParaRPr lang="tr-TR" dirty="0"/>
          </a:p>
        </p:txBody>
      </p:sp>
      <p:sp>
        <p:nvSpPr>
          <p:cNvPr id="27" name="Rectangle 26"/>
          <p:cNvSpPr/>
          <p:nvPr/>
        </p:nvSpPr>
        <p:spPr>
          <a:xfrm>
            <a:off x="1403648" y="3501008"/>
            <a:ext cx="3079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>
                <a:latin typeface="Courier New" pitchFamily="49" charset="0"/>
                <a:cs typeface="Courier New" pitchFamily="49" charset="0"/>
              </a:rPr>
              <a:t>Eğer koşul yanlış ise</a:t>
            </a:r>
            <a:endParaRPr lang="tr-TR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84A5-553C-4C06-941F-CD7C9C54815E}" type="datetime1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68244" y="4365104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22" grpId="0" animBg="1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-else</a:t>
            </a:r>
            <a:r>
              <a:rPr lang="tr-TR" dirty="0"/>
              <a:t> koşulu: 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153110"/>
            <a:ext cx="8820980" cy="26208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tr-T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sayi = </a:t>
            </a:r>
            <a:r>
              <a:rPr lang="tr-TR" sz="2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tr-TR" sz="22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tr-T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tr-TR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"Bir sayi giriniz: "</a:t>
            </a:r>
            <a:r>
              <a:rPr lang="tr-T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spcBef>
                <a:spcPts val="600"/>
              </a:spcBef>
              <a:buNone/>
            </a:pPr>
            <a:r>
              <a:rPr lang="tr-TR" sz="22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tr-T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sayi</a:t>
            </a:r>
            <a:r>
              <a:rPr lang="tr-T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5:</a:t>
            </a:r>
          </a:p>
          <a:p>
            <a:pPr>
              <a:spcBef>
                <a:spcPts val="600"/>
              </a:spcBef>
              <a:buNone/>
            </a:pPr>
            <a:r>
              <a:rPr lang="tr-T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tr-TR" sz="22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tr-TR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Girdiginiz sayi 5'ten buyuktur </a:t>
            </a:r>
            <a:r>
              <a:rPr lang="tr-TR" sz="22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tr-TR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None/>
            </a:pPr>
            <a:r>
              <a:rPr lang="tr-TR" sz="2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tr-TR" sz="22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tr-TR" sz="22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tr-TR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Girdiginiz sayi 5'ten buyuk </a:t>
            </a:r>
            <a:r>
              <a:rPr lang="tr-TR" sz="22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degildir“</a:t>
            </a:r>
            <a:r>
              <a:rPr lang="tr-TR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tr-TR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694380"/>
            <a:ext cx="8507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7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5'ten </a:t>
            </a:r>
            <a:r>
              <a:rPr lang="tr-TR" sz="2400" dirty="0" err="1">
                <a:solidFill>
                  <a:srgbClr val="3146DF"/>
                </a:solidFill>
              </a:rPr>
              <a:t>buyuktur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4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5'ten </a:t>
            </a:r>
            <a:r>
              <a:rPr lang="tr-TR" sz="2400" dirty="0" err="1">
                <a:solidFill>
                  <a:srgbClr val="3146DF"/>
                </a:solidFill>
              </a:rPr>
              <a:t>buyuk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degildir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cxnSp>
        <p:nvCxnSpPr>
          <p:cNvPr id="5" name="Straight Arrow Connector 4"/>
          <p:cNvCxnSpPr>
            <a:stCxn id="11" idx="3"/>
            <a:endCxn id="6" idx="1"/>
          </p:cNvCxnSpPr>
          <p:nvPr/>
        </p:nvCxnSpPr>
        <p:spPr>
          <a:xfrm>
            <a:off x="2339752" y="1803662"/>
            <a:ext cx="2210559" cy="0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4"/>
          <p:cNvSpPr txBox="1"/>
          <p:nvPr/>
        </p:nvSpPr>
        <p:spPr>
          <a:xfrm>
            <a:off x="4550311" y="154205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Yazılma Biçimine dikkat!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5516" y="1582480"/>
            <a:ext cx="2124236" cy="442364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2" name="TextBox 14"/>
          <p:cNvSpPr txBox="1"/>
          <p:nvPr/>
        </p:nvSpPr>
        <p:spPr>
          <a:xfrm>
            <a:off x="4726360" y="3432770"/>
            <a:ext cx="4238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tr-TR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şladığı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yere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dikkat; </a:t>
            </a:r>
          </a:p>
          <a:p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karakter içeriden başlıyor. </a:t>
            </a:r>
            <a:endParaRPr lang="tr-T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418" y="2060848"/>
            <a:ext cx="648174" cy="324423"/>
          </a:xfrm>
          <a:prstGeom prst="rect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9" name="Straight Arrow Connector 18"/>
          <p:cNvCxnSpPr>
            <a:endCxn id="12" idx="1"/>
          </p:cNvCxnSpPr>
          <p:nvPr/>
        </p:nvCxnSpPr>
        <p:spPr>
          <a:xfrm>
            <a:off x="899592" y="2384884"/>
            <a:ext cx="3826768" cy="1524940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6" grpId="0"/>
      <p:bldP spid="11" grpId="0" animBg="1"/>
      <p:bldP spid="1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/>
              <a:t>Karşılaştırma Operatörleri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720787"/>
          </a:xfrm>
        </p:spPr>
        <p:txBody>
          <a:bodyPr>
            <a:normAutofit/>
          </a:bodyPr>
          <a:lstStyle/>
          <a:p>
            <a:r>
              <a:rPr lang="tr-TR" dirty="0"/>
              <a:t>Her bir karşılaştırmadan sonra, bir </a:t>
            </a:r>
            <a:r>
              <a:rPr lang="tr-TR" dirty="0" err="1"/>
              <a:t>Bool</a:t>
            </a:r>
            <a:r>
              <a:rPr lang="tr-TR" dirty="0"/>
              <a:t> değeri oluşur</a:t>
            </a:r>
          </a:p>
          <a:p>
            <a:pPr lvl="1"/>
            <a:r>
              <a:rPr lang="tr-TR" b="1" dirty="0">
                <a:latin typeface="Courier New" pitchFamily="49" charset="0"/>
                <a:cs typeface="Courier New" pitchFamily="49" charset="0"/>
              </a:rPr>
              <a:t>“doğru”</a:t>
            </a:r>
            <a:r>
              <a:rPr lang="tr-TR" dirty="0"/>
              <a:t> ya da “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yanlış”; </a:t>
            </a:r>
          </a:p>
          <a:p>
            <a:pPr lvl="1"/>
            <a:r>
              <a:rPr lang="tr-TR" b="1" dirty="0">
                <a:latin typeface="Courier New" pitchFamily="49" charset="0"/>
                <a:cs typeface="Courier New" pitchFamily="49" charset="0"/>
              </a:rPr>
              <a:t>“evet”</a:t>
            </a:r>
            <a:r>
              <a:rPr lang="tr-TR" dirty="0"/>
              <a:t> ya da “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hayır”</a:t>
            </a:r>
            <a:r>
              <a:rPr lang="tr-TR" dirty="0"/>
              <a:t>; 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tr-TR" dirty="0"/>
              <a:t> ya da 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566624"/>
              </p:ext>
            </p:extLst>
          </p:nvPr>
        </p:nvGraphicFramePr>
        <p:xfrm>
          <a:off x="827584" y="2384884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Kar</a:t>
                      </a:r>
                      <a:r>
                        <a:rPr lang="tr-TR" sz="2400" dirty="0" err="1"/>
                        <a:t>şılaştırma</a:t>
                      </a:r>
                      <a:r>
                        <a:rPr lang="tr-TR" sz="2400" baseline="0" dirty="0"/>
                        <a:t> Operatörü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İşlevi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Küçüktür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&lt;=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Küçük ya da eşittir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Büyüktür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Büyük ya da eşittir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Eşit değildir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Eşit değildir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/>
                        <a:t>Eşittir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Zincirleme Koşullu İfadeler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616" y="1304764"/>
            <a:ext cx="8229600" cy="1468760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Bazı durumlarda </a:t>
            </a:r>
            <a:r>
              <a:rPr lang="tr-TR" dirty="0" err="1" smtClean="0"/>
              <a:t>ard</a:t>
            </a:r>
            <a:r>
              <a:rPr lang="tr-TR" dirty="0" smtClean="0"/>
              <a:t> arda </a:t>
            </a:r>
            <a:r>
              <a:rPr lang="tr-TR" dirty="0"/>
              <a:t>bir koşul serisi kullanmamız gerekebilir:</a:t>
            </a:r>
          </a:p>
          <a:p>
            <a:r>
              <a:rPr lang="tr-TR" dirty="0"/>
              <a:t>Örneğin, girilen sayı</a:t>
            </a:r>
            <a:r>
              <a:rPr lang="en-US" dirty="0"/>
              <a:t>y</a:t>
            </a:r>
            <a:r>
              <a:rPr lang="tr-TR" dirty="0"/>
              <a:t>ı</a:t>
            </a:r>
          </a:p>
          <a:p>
            <a:pPr lvl="1"/>
            <a:r>
              <a:rPr lang="tr-TR" dirty="0"/>
              <a:t>10’dan küçük, 11-20 arası, 21-30 arası, 30’dan büyük </a:t>
            </a:r>
          </a:p>
          <a:p>
            <a:pPr marL="457200" lvl="1" indent="0">
              <a:buNone/>
            </a:pPr>
            <a:r>
              <a:rPr lang="tr-TR" dirty="0"/>
              <a:t>şeklinde gruplamak istediğimizi düşünelim.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2672916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sayi = </a:t>
            </a:r>
            <a:r>
              <a:rPr lang="tr-TR" sz="2000" dirty="0" smtClean="0">
                <a:solidFill>
                  <a:srgbClr val="7030A0"/>
                </a:solidFill>
              </a:rPr>
              <a:t>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7030A0"/>
                </a:solidFill>
              </a:rPr>
              <a:t>inpu</a:t>
            </a:r>
            <a:r>
              <a:rPr lang="tr-TR" sz="2000" dirty="0" smtClean="0"/>
              <a:t>t</a:t>
            </a:r>
            <a:r>
              <a:rPr lang="tr-TR" sz="2000" dirty="0"/>
              <a:t>(</a:t>
            </a:r>
            <a:r>
              <a:rPr lang="tr-TR" sz="2000" dirty="0">
                <a:solidFill>
                  <a:srgbClr val="00B050"/>
                </a:solidFill>
              </a:rPr>
              <a:t>"Bir sayi giriniz: "</a:t>
            </a:r>
            <a:r>
              <a:rPr lang="tr-TR" sz="2000" dirty="0"/>
              <a:t>))</a:t>
            </a: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&lt;= 10:</a:t>
            </a:r>
          </a:p>
          <a:p>
            <a:r>
              <a:rPr lang="tr-TR" sz="2000" dirty="0"/>
              <a:t>    </a:t>
            </a: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>
                <a:solidFill>
                  <a:srgbClr val="00B050"/>
                </a:solidFill>
              </a:rPr>
              <a:t>Girdiginiz sayi 10'dan kucuk ya da </a:t>
            </a:r>
            <a:r>
              <a:rPr lang="tr-TR" sz="2000" dirty="0" smtClean="0">
                <a:solidFill>
                  <a:srgbClr val="00B050"/>
                </a:solidFill>
              </a:rPr>
              <a:t>esittir“</a:t>
            </a:r>
            <a:r>
              <a:rPr lang="tr-TR" sz="2000" dirty="0" smtClean="0"/>
              <a:t>)</a:t>
            </a:r>
            <a:endParaRPr lang="tr-TR" sz="2000" dirty="0"/>
          </a:p>
          <a:p>
            <a:endParaRPr lang="tr-T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&gt; 10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&lt;= 20:</a:t>
            </a:r>
          </a:p>
          <a:p>
            <a:r>
              <a:rPr lang="tr-TR" sz="2000" dirty="0"/>
              <a:t>    </a:t>
            </a: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>
                <a:solidFill>
                  <a:srgbClr val="00B050"/>
                </a:solidFill>
              </a:rPr>
              <a:t>Girdiginiz sayi 1</a:t>
            </a:r>
            <a:r>
              <a:rPr lang="en-US" sz="2000" dirty="0">
                <a:solidFill>
                  <a:srgbClr val="00B050"/>
                </a:solidFill>
              </a:rPr>
              <a:t>1</a:t>
            </a:r>
            <a:r>
              <a:rPr lang="tr-TR" sz="2000" dirty="0">
                <a:solidFill>
                  <a:srgbClr val="00B050"/>
                </a:solidFill>
              </a:rPr>
              <a:t> ile 2</a:t>
            </a:r>
            <a:r>
              <a:rPr lang="en-US" sz="2000" dirty="0">
                <a:solidFill>
                  <a:srgbClr val="00B050"/>
                </a:solidFill>
              </a:rPr>
              <a:t>0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smtClean="0">
                <a:solidFill>
                  <a:srgbClr val="00B050"/>
                </a:solidFill>
              </a:rPr>
              <a:t>arasindadir"</a:t>
            </a:r>
            <a:r>
              <a:rPr lang="tr-TR" sz="2000" dirty="0" smtClean="0"/>
              <a:t>)</a:t>
            </a:r>
            <a:endParaRPr lang="tr-TR" sz="2000" dirty="0"/>
          </a:p>
          <a:p>
            <a:endParaRPr lang="tr-TR" sz="2000" dirty="0">
              <a:solidFill>
                <a:srgbClr val="00B050"/>
              </a:solidFill>
            </a:endParaRP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&gt; 20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&lt;= 30:</a:t>
            </a:r>
          </a:p>
          <a:p>
            <a:r>
              <a:rPr lang="tr-TR" sz="2000" dirty="0"/>
              <a:t>    </a:t>
            </a: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>
                <a:solidFill>
                  <a:srgbClr val="00B050"/>
                </a:solidFill>
              </a:rPr>
              <a:t>Girdiginiz sayi 2</a:t>
            </a:r>
            <a:r>
              <a:rPr lang="en-US" sz="2000" dirty="0">
                <a:solidFill>
                  <a:srgbClr val="00B050"/>
                </a:solidFill>
              </a:rPr>
              <a:t>1 </a:t>
            </a:r>
            <a:r>
              <a:rPr lang="tr-TR" sz="2000" dirty="0">
                <a:solidFill>
                  <a:srgbClr val="00B050"/>
                </a:solidFill>
              </a:rPr>
              <a:t>ile 3</a:t>
            </a:r>
            <a:r>
              <a:rPr lang="en-US" sz="2000" dirty="0">
                <a:solidFill>
                  <a:srgbClr val="00B050"/>
                </a:solidFill>
              </a:rPr>
              <a:t>0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smtClean="0">
                <a:solidFill>
                  <a:srgbClr val="00B050"/>
                </a:solidFill>
              </a:rPr>
              <a:t>arasindadir"</a:t>
            </a:r>
            <a:r>
              <a:rPr lang="tr-TR" sz="2000" dirty="0" smtClean="0"/>
              <a:t>)</a:t>
            </a:r>
            <a:endParaRPr lang="tr-TR" sz="2000" dirty="0"/>
          </a:p>
          <a:p>
            <a:endParaRPr lang="tr-T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/>
              <a:t> </a:t>
            </a:r>
            <a:r>
              <a:rPr lang="tr-TR" sz="2000" dirty="0" err="1"/>
              <a:t>sayi</a:t>
            </a:r>
            <a:r>
              <a:rPr lang="tr-TR" sz="2000" dirty="0"/>
              <a:t> &gt; </a:t>
            </a:r>
            <a:r>
              <a:rPr lang="en-US" sz="2000" dirty="0"/>
              <a:t>3</a:t>
            </a:r>
            <a:r>
              <a:rPr lang="tr-TR" sz="2000" dirty="0"/>
              <a:t>0:</a:t>
            </a:r>
          </a:p>
          <a:p>
            <a:r>
              <a:rPr lang="tr-TR" sz="2000" dirty="0"/>
              <a:t>    </a:t>
            </a:r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 smtClean="0"/>
              <a:t>(</a:t>
            </a:r>
            <a:r>
              <a:rPr lang="tr-TR" sz="2000" dirty="0" smtClean="0">
                <a:solidFill>
                  <a:srgbClr val="00B050"/>
                </a:solidFill>
              </a:rPr>
              <a:t>"</a:t>
            </a:r>
            <a:r>
              <a:rPr lang="tr-TR" sz="2000" dirty="0">
                <a:solidFill>
                  <a:srgbClr val="00B050"/>
                </a:solidFill>
              </a:rPr>
              <a:t>Girdiginiz sayi 30'dan bile </a:t>
            </a:r>
            <a:r>
              <a:rPr lang="tr-TR" sz="2000" dirty="0" smtClean="0">
                <a:solidFill>
                  <a:srgbClr val="00B050"/>
                </a:solidFill>
              </a:rPr>
              <a:t>buyuktur"</a:t>
            </a:r>
            <a:r>
              <a:rPr lang="tr-TR" sz="2000" dirty="0" smtClean="0"/>
              <a:t>)</a:t>
            </a:r>
            <a:endParaRPr lang="tr-T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3920</Words>
  <Application>Microsoft Office PowerPoint</Application>
  <PresentationFormat>Ekran Gösterisi (4:3)</PresentationFormat>
  <Paragraphs>858</Paragraphs>
  <Slides>57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57</vt:i4>
      </vt:variant>
    </vt:vector>
  </HeadingPairs>
  <TitlesOfParts>
    <vt:vector size="63" baseType="lpstr">
      <vt:lpstr>Arial</vt:lpstr>
      <vt:lpstr>Calibri</vt:lpstr>
      <vt:lpstr>Courier New</vt:lpstr>
      <vt:lpstr>Times New Roman</vt:lpstr>
      <vt:lpstr>Wingdings</vt:lpstr>
      <vt:lpstr>Ofis Teması</vt:lpstr>
      <vt:lpstr>Bilgisayar Programlamasına ve Veri Analizine Giriş</vt:lpstr>
      <vt:lpstr>Ders 4 için Planımız </vt:lpstr>
      <vt:lpstr>Gerçek Sayılar</vt:lpstr>
      <vt:lpstr>Veri Tipleri</vt:lpstr>
      <vt:lpstr>Koşullu İfadeler</vt:lpstr>
      <vt:lpstr>İf-else koşulu</vt:lpstr>
      <vt:lpstr>if-else koşulu: Örnek</vt:lpstr>
      <vt:lpstr>Karşılaştırma Operatörleri</vt:lpstr>
      <vt:lpstr>Zincirleme Koşullu İfadeler</vt:lpstr>
      <vt:lpstr>if-elif-else Koşullu İfadeleri</vt:lpstr>
      <vt:lpstr>if-elif-else Koşullu İfadeleri</vt:lpstr>
      <vt:lpstr>if-elif-else Koşullu İfadeleri</vt:lpstr>
      <vt:lpstr>Küçük Bir Sınıf içi Ödev</vt:lpstr>
      <vt:lpstr>if-elif-else Koşullu İfadeleri</vt:lpstr>
      <vt:lpstr>Unutmayın</vt:lpstr>
      <vt:lpstr>Başka Örnekler</vt:lpstr>
      <vt:lpstr>Şifre Girme Programı</vt:lpstr>
      <vt:lpstr>Daha Zor Bir Şey Yapalım</vt:lpstr>
      <vt:lpstr>Çözüm</vt:lpstr>
      <vt:lpstr>Ya Üç Hak Vermek İstersek?</vt:lpstr>
      <vt:lpstr>Döngüler (Loops) </vt:lpstr>
      <vt:lpstr>Döngüler</vt:lpstr>
      <vt:lpstr>Ne, Nasıl Oldu?</vt:lpstr>
      <vt:lpstr>Ne, Nasıl Oldu?</vt:lpstr>
      <vt:lpstr>while Döngüsü</vt:lpstr>
      <vt:lpstr>while ile sonsuz döngü</vt:lpstr>
      <vt:lpstr>Kontrollü Sonsuz Döngü Teknik olarak sonsuza gidebilir ama bu kullanıcının elinde</vt:lpstr>
      <vt:lpstr>Biraz Esnek Olalım</vt:lpstr>
      <vt:lpstr>Küçük Bir Ödev</vt:lpstr>
      <vt:lpstr>Peki Biraz Kolaylaştıralım</vt:lpstr>
      <vt:lpstr>Tamsayıları Topluyoruz</vt:lpstr>
      <vt:lpstr>Tamsayıları Topluyoruz</vt:lpstr>
      <vt:lpstr>Diğer Kısımlar</vt:lpstr>
      <vt:lpstr>Kullanıcıyı Pozitif Sayı Girmesi için Zorlayalım</vt:lpstr>
      <vt:lpstr>Kullanıcı Ya Sayıdan Başka Bir Şey Girerse?</vt:lpstr>
      <vt:lpstr>Şöyle Yapmak Gerekir</vt:lpstr>
      <vt:lpstr>Küçük Ödev</vt:lpstr>
      <vt:lpstr>Çözüm</vt:lpstr>
      <vt:lpstr>Küçük Ödev 2</vt:lpstr>
      <vt:lpstr>Çözüm</vt:lpstr>
      <vt:lpstr>Sınıf içi Çalışma</vt:lpstr>
      <vt:lpstr>Çözüm 1/2</vt:lpstr>
      <vt:lpstr>Çözüm 2/2</vt:lpstr>
      <vt:lpstr>Daha verimli bir çözüm nasıl olurdu?</vt:lpstr>
      <vt:lpstr>Çözüm 2/2</vt:lpstr>
      <vt:lpstr>for Döngüsü</vt:lpstr>
      <vt:lpstr>for Döngüsü</vt:lpstr>
      <vt:lpstr>range() Fonksiyonu</vt:lpstr>
      <vt:lpstr>Örnek</vt:lpstr>
      <vt:lpstr>Başka Bir Örnek</vt:lpstr>
      <vt:lpstr>break komutu</vt:lpstr>
      <vt:lpstr>break Komutu</vt:lpstr>
      <vt:lpstr>continue Komutu</vt:lpstr>
      <vt:lpstr>Ödev</vt:lpstr>
      <vt:lpstr>Örnek Çalışma</vt:lpstr>
      <vt:lpstr>Ödev</vt:lpstr>
      <vt:lpstr>Örnek  Çalışma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erkays</cp:lastModifiedBy>
  <cp:revision>488</cp:revision>
  <dcterms:created xsi:type="dcterms:W3CDTF">2015-06-17T11:57:35Z</dcterms:created>
  <dcterms:modified xsi:type="dcterms:W3CDTF">2019-07-31T06:29:15Z</dcterms:modified>
</cp:coreProperties>
</file>