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61" r:id="rId4"/>
    <p:sldId id="262" r:id="rId5"/>
    <p:sldId id="263" r:id="rId6"/>
    <p:sldId id="264" r:id="rId7"/>
    <p:sldId id="282" r:id="rId8"/>
    <p:sldId id="265" r:id="rId9"/>
    <p:sldId id="283" r:id="rId10"/>
    <p:sldId id="284" r:id="rId11"/>
    <p:sldId id="274" r:id="rId12"/>
    <p:sldId id="295" r:id="rId13"/>
    <p:sldId id="280" r:id="rId14"/>
    <p:sldId id="291" r:id="rId15"/>
    <p:sldId id="267" r:id="rId16"/>
    <p:sldId id="268" r:id="rId17"/>
    <p:sldId id="269" r:id="rId18"/>
    <p:sldId id="294" r:id="rId19"/>
    <p:sldId id="271" r:id="rId20"/>
    <p:sldId id="272" r:id="rId21"/>
    <p:sldId id="281" r:id="rId22"/>
    <p:sldId id="285" r:id="rId23"/>
    <p:sldId id="292" r:id="rId24"/>
    <p:sldId id="293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6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52EE1-D0B7-49E9-AAB4-3FF75526C79B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E85F5-1E7D-4A31-B3D0-9FC4E77787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05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24F2E5-C469-42C1-B742-1EFA842F2C04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56560D-F58E-4605-AEBD-5A50CF89D0F8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400" baseline="0"/>
            </a:lvl3pPr>
            <a:lvl4pPr>
              <a:defRPr sz="2400" baseline="0"/>
            </a:lvl4pPr>
            <a:lvl5pPr>
              <a:defRPr sz="2400" baseline="0"/>
            </a:lvl5pPr>
          </a:lstStyle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09EF70-6DB4-4832-8E51-E486919D2D4B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torialspoint.com/python/python_basic_operators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Bilgisayar Programlamasına ve Veri Analizine </a:t>
            </a:r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27076"/>
          </a:xfrm>
        </p:spPr>
        <p:txBody>
          <a:bodyPr>
            <a:normAutofit/>
          </a:bodyPr>
          <a:lstStyle/>
          <a:p>
            <a:r>
              <a:rPr lang="tr-TR" dirty="0"/>
              <a:t>Sabancı </a:t>
            </a:r>
            <a:r>
              <a:rPr lang="tr-TR" dirty="0" smtClean="0"/>
              <a:t>Üniversitesi</a:t>
            </a:r>
          </a:p>
          <a:p>
            <a:r>
              <a:rPr lang="tr-TR" dirty="0" smtClean="0"/>
              <a:t>2019</a:t>
            </a:r>
            <a:endParaRPr lang="tr-TR" dirty="0" smtClean="0"/>
          </a:p>
          <a:p>
            <a:r>
              <a:rPr lang="tr-TR" dirty="0"/>
              <a:t>5</a:t>
            </a:r>
            <a:r>
              <a:rPr lang="tr-TR" dirty="0" smtClean="0"/>
              <a:t>. </a:t>
            </a:r>
            <a:r>
              <a:rPr lang="tr-TR" dirty="0" smtClean="0"/>
              <a:t>Ders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Karşılaştırma İşlemleri</a:t>
            </a:r>
          </a:p>
        </p:txBody>
      </p:sp>
      <p:sp>
        <p:nvSpPr>
          <p:cNvPr id="8" name="Rectangle 7"/>
          <p:cNvSpPr/>
          <p:nvPr/>
        </p:nvSpPr>
        <p:spPr>
          <a:xfrm>
            <a:off x="280105" y="1255403"/>
            <a:ext cx="130356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 &gt; b</a:t>
            </a:r>
          </a:p>
        </p:txBody>
      </p:sp>
      <p:sp>
        <p:nvSpPr>
          <p:cNvPr id="9" name="Rectangle 8"/>
          <p:cNvSpPr/>
          <p:nvPr/>
        </p:nvSpPr>
        <p:spPr>
          <a:xfrm>
            <a:off x="5573143" y="1291407"/>
            <a:ext cx="15840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 &gt;= b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1866" y="3969060"/>
            <a:ext cx="130356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 &lt; b</a:t>
            </a:r>
            <a:endParaRPr lang="en-US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78868" y="3969060"/>
            <a:ext cx="15840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 &lt;= b</a:t>
            </a:r>
            <a:endParaRPr lang="en-US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TextBox 7"/>
          <p:cNvSpPr txBox="1"/>
          <p:nvPr/>
        </p:nvSpPr>
        <p:spPr>
          <a:xfrm>
            <a:off x="3756964" y="1160748"/>
            <a:ext cx="1334020" cy="53811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FF0000"/>
                </a:solidFill>
              </a:rPr>
              <a:t>&gt;&gt;&gt;</a:t>
            </a:r>
            <a:r>
              <a:rPr lang="da-DK" sz="2400" dirty="0"/>
              <a:t> 5&gt;4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0070C0"/>
                </a:solidFill>
              </a:rPr>
              <a:t>True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FF0000"/>
                </a:solidFill>
              </a:rPr>
              <a:t>&gt;&gt;&gt;</a:t>
            </a:r>
            <a:r>
              <a:rPr lang="da-DK" sz="2400" dirty="0"/>
              <a:t> 4&gt;4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0070C0"/>
                </a:solidFill>
              </a:rPr>
              <a:t>False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FF0000"/>
                </a:solidFill>
              </a:rPr>
              <a:t>&gt;&gt;&gt;</a:t>
            </a:r>
            <a:r>
              <a:rPr lang="da-DK" sz="2400" dirty="0"/>
              <a:t> 4&gt;=4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0070C0"/>
                </a:solidFill>
              </a:rPr>
              <a:t>True</a:t>
            </a:r>
            <a:endParaRPr lang="da-DK" sz="2400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FF0000"/>
                </a:solidFill>
              </a:rPr>
              <a:t>&gt;&gt;&gt;</a:t>
            </a:r>
            <a:r>
              <a:rPr lang="da-DK" sz="2400" dirty="0"/>
              <a:t> 3&lt;4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0070C0"/>
                </a:solidFill>
              </a:rPr>
              <a:t>True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FF0000"/>
                </a:solidFill>
              </a:rPr>
              <a:t>&gt;&gt;&gt;</a:t>
            </a:r>
            <a:r>
              <a:rPr lang="da-DK" sz="2400" dirty="0"/>
              <a:t> 4&lt;4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0070C0"/>
                </a:solidFill>
              </a:rPr>
              <a:t>False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FF0000"/>
                </a:solidFill>
              </a:rPr>
              <a:t>&gt;&gt;&gt;</a:t>
            </a:r>
            <a:r>
              <a:rPr lang="da-DK" sz="2400" dirty="0"/>
              <a:t> 4&lt;=4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0070C0"/>
                </a:solidFill>
              </a:rPr>
              <a:t>True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3" name="TextBox 8"/>
          <p:cNvSpPr txBox="1"/>
          <p:nvPr/>
        </p:nvSpPr>
        <p:spPr>
          <a:xfrm>
            <a:off x="5573143" y="2024844"/>
            <a:ext cx="34273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/>
              <a:t>Eğer a, </a:t>
            </a:r>
            <a:r>
              <a:rPr lang="tr-TR" sz="2400" dirty="0" err="1"/>
              <a:t>b’den</a:t>
            </a:r>
            <a:r>
              <a:rPr lang="tr-TR" sz="2400" dirty="0"/>
              <a:t> büyük ya da </a:t>
            </a:r>
            <a:br>
              <a:rPr lang="tr-TR" sz="2400" dirty="0"/>
            </a:br>
            <a:r>
              <a:rPr lang="tr-TR" sz="2400" dirty="0"/>
              <a:t>eşit  ise </a:t>
            </a:r>
            <a:r>
              <a:rPr lang="tr-TR" sz="2400" dirty="0" err="1">
                <a:solidFill>
                  <a:srgbClr val="0070C0"/>
                </a:solidFill>
              </a:rPr>
              <a:t>True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tr-TR" sz="2400" dirty="0"/>
              <a:t>Aksi halde </a:t>
            </a:r>
            <a:r>
              <a:rPr lang="en-US" sz="2400" dirty="0">
                <a:solidFill>
                  <a:srgbClr val="0070C0"/>
                </a:solidFill>
              </a:rPr>
              <a:t>False</a:t>
            </a:r>
          </a:p>
        </p:txBody>
      </p:sp>
      <p:sp>
        <p:nvSpPr>
          <p:cNvPr id="14" name="TextBox 9"/>
          <p:cNvSpPr txBox="1"/>
          <p:nvPr/>
        </p:nvSpPr>
        <p:spPr>
          <a:xfrm>
            <a:off x="0" y="2016949"/>
            <a:ext cx="35238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/>
              <a:t>Eğer a, </a:t>
            </a:r>
            <a:r>
              <a:rPr lang="tr-TR" sz="2400" dirty="0" err="1"/>
              <a:t>b’den</a:t>
            </a:r>
            <a:r>
              <a:rPr lang="tr-TR" sz="2400" dirty="0"/>
              <a:t> büyükse </a:t>
            </a:r>
            <a:r>
              <a:rPr lang="tr-TR" sz="2400" dirty="0" err="1">
                <a:solidFill>
                  <a:srgbClr val="0070C0"/>
                </a:solidFill>
              </a:rPr>
              <a:t>True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tr-TR" sz="2400" dirty="0"/>
              <a:t>Aksi halde </a:t>
            </a:r>
            <a:r>
              <a:rPr lang="en-US" sz="2400" dirty="0">
                <a:solidFill>
                  <a:srgbClr val="0070C0"/>
                </a:solidFill>
              </a:rPr>
              <a:t>False</a:t>
            </a:r>
          </a:p>
        </p:txBody>
      </p:sp>
      <p:sp>
        <p:nvSpPr>
          <p:cNvPr id="15" name="TextBox 10"/>
          <p:cNvSpPr txBox="1"/>
          <p:nvPr/>
        </p:nvSpPr>
        <p:spPr>
          <a:xfrm>
            <a:off x="5482962" y="4750565"/>
            <a:ext cx="33952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/>
              <a:t>Eğer a, </a:t>
            </a:r>
            <a:r>
              <a:rPr lang="tr-TR" sz="2400" dirty="0" err="1"/>
              <a:t>b’den</a:t>
            </a:r>
            <a:r>
              <a:rPr lang="tr-TR" sz="2400" dirty="0"/>
              <a:t> küçük ya da </a:t>
            </a:r>
            <a:br>
              <a:rPr lang="tr-TR" sz="2400" dirty="0"/>
            </a:br>
            <a:r>
              <a:rPr lang="tr-TR" sz="2400" dirty="0"/>
              <a:t>eşit ise </a:t>
            </a:r>
            <a:r>
              <a:rPr lang="tr-TR" sz="2400" dirty="0" err="1">
                <a:solidFill>
                  <a:srgbClr val="0070C0"/>
                </a:solidFill>
              </a:rPr>
              <a:t>True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tr-TR" sz="2400" dirty="0"/>
              <a:t>Aksi halde </a:t>
            </a:r>
            <a:r>
              <a:rPr lang="en-US" sz="2400" dirty="0">
                <a:solidFill>
                  <a:srgbClr val="0070C0"/>
                </a:solidFill>
              </a:rPr>
              <a:t>False</a:t>
            </a:r>
          </a:p>
          <a:p>
            <a:endParaRPr lang="en-US" sz="2400" dirty="0"/>
          </a:p>
        </p:txBody>
      </p:sp>
      <p:sp>
        <p:nvSpPr>
          <p:cNvPr id="16" name="TextBox 11"/>
          <p:cNvSpPr txBox="1"/>
          <p:nvPr/>
        </p:nvSpPr>
        <p:spPr>
          <a:xfrm>
            <a:off x="0" y="5121898"/>
            <a:ext cx="34917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/>
              <a:t>Eğer a, </a:t>
            </a:r>
            <a:r>
              <a:rPr lang="tr-TR" sz="2400" dirty="0" err="1"/>
              <a:t>b’den</a:t>
            </a:r>
            <a:r>
              <a:rPr lang="tr-TR" sz="2400" dirty="0"/>
              <a:t> küçükse </a:t>
            </a:r>
            <a:r>
              <a:rPr lang="tr-TR" sz="2400" dirty="0" err="1">
                <a:solidFill>
                  <a:srgbClr val="0070C0"/>
                </a:solidFill>
              </a:rPr>
              <a:t>True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tr-TR" sz="2400" dirty="0"/>
              <a:t>Aksi halde </a:t>
            </a:r>
            <a:r>
              <a:rPr lang="en-US" sz="2400" dirty="0">
                <a:solidFill>
                  <a:srgbClr val="0070C0"/>
                </a:solidFill>
              </a:rPr>
              <a:t>False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 build="p"/>
      <p:bldP spid="13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20"/>
            <a:ext cx="8229600" cy="1143000"/>
          </a:xfrm>
        </p:spPr>
        <p:txBody>
          <a:bodyPr/>
          <a:lstStyle/>
          <a:p>
            <a:r>
              <a:rPr lang="tr-TR" dirty="0"/>
              <a:t>Örnekler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734"/>
            <a:ext cx="8229600" cy="3160948"/>
          </a:xfrm>
        </p:spPr>
        <p:txBody>
          <a:bodyPr/>
          <a:lstStyle/>
          <a:p>
            <a:r>
              <a:rPr lang="tr-TR" dirty="0"/>
              <a:t>Girilen bir sayının tek mi çift mi olduğunu bulan bir program yazalım:</a:t>
            </a:r>
          </a:p>
          <a:p>
            <a:pPr>
              <a:buNone/>
            </a:pPr>
            <a:r>
              <a:rPr lang="tr-TR" sz="2400" dirty="0"/>
              <a:t>sayi = </a:t>
            </a:r>
            <a:r>
              <a:rPr lang="tr-TR" sz="2400" dirty="0" smtClean="0">
                <a:solidFill>
                  <a:srgbClr val="7030A0"/>
                </a:solidFill>
              </a:rPr>
              <a:t>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7030A0"/>
                </a:solidFill>
              </a:rPr>
              <a:t>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"Bir sayi giriniz: "</a:t>
            </a:r>
            <a:r>
              <a:rPr lang="tr-TR" sz="2400" dirty="0"/>
              <a:t>))</a:t>
            </a:r>
          </a:p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%2 == 0:</a:t>
            </a:r>
          </a:p>
          <a:p>
            <a:pPr>
              <a:buNone/>
            </a:pPr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"Girdiginiz </a:t>
            </a:r>
            <a:r>
              <a:rPr lang="tr-TR" sz="2400" dirty="0">
                <a:solidFill>
                  <a:srgbClr val="00B050"/>
                </a:solidFill>
              </a:rPr>
              <a:t>sayi %d, bir cift tam sayidir" </a:t>
            </a:r>
            <a:r>
              <a:rPr lang="tr-TR" sz="2400" dirty="0"/>
              <a:t>%</a:t>
            </a:r>
            <a:r>
              <a:rPr lang="tr-TR" sz="2400" dirty="0" smtClean="0"/>
              <a:t>sayi)</a:t>
            </a:r>
            <a:endParaRPr lang="tr-TR" sz="2400" dirty="0"/>
          </a:p>
          <a:p>
            <a:pPr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else</a:t>
            </a:r>
            <a:r>
              <a:rPr lang="tr-TR" sz="2400" dirty="0"/>
              <a:t>:</a:t>
            </a:r>
          </a:p>
          <a:p>
            <a:pPr>
              <a:buNone/>
            </a:pPr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print(</a:t>
            </a:r>
            <a:r>
              <a:rPr lang="tr-TR" sz="2400" dirty="0" smtClean="0">
                <a:solidFill>
                  <a:srgbClr val="00B050"/>
                </a:solidFill>
              </a:rPr>
              <a:t>"Girdiginiz </a:t>
            </a:r>
            <a:r>
              <a:rPr lang="tr-TR" sz="2400" dirty="0">
                <a:solidFill>
                  <a:srgbClr val="00B050"/>
                </a:solidFill>
              </a:rPr>
              <a:t>sayi %d, bir tek tam sayidir"</a:t>
            </a:r>
            <a:r>
              <a:rPr lang="tr-TR" sz="2400" dirty="0"/>
              <a:t> %</a:t>
            </a:r>
            <a:r>
              <a:rPr lang="tr-TR" sz="2400" dirty="0" smtClean="0"/>
              <a:t>sayi)</a:t>
            </a:r>
            <a:endParaRPr lang="tr-TR" sz="2400" dirty="0"/>
          </a:p>
          <a:p>
            <a:pPr>
              <a:buNone/>
            </a:pPr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215516" y="3919696"/>
            <a:ext cx="86769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Bir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giriniz: 5</a:t>
            </a:r>
          </a:p>
          <a:p>
            <a:r>
              <a:rPr lang="tr-TR" sz="2400" dirty="0" err="1">
                <a:solidFill>
                  <a:srgbClr val="3146DF"/>
                </a:solidFill>
              </a:rPr>
              <a:t>Girdiginiz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5, bir tek tam </a:t>
            </a:r>
            <a:r>
              <a:rPr lang="tr-TR" sz="2400" dirty="0" err="1">
                <a:solidFill>
                  <a:srgbClr val="3146DF"/>
                </a:solidFill>
              </a:rPr>
              <a:t>sayidir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Bir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giriniz: 20</a:t>
            </a:r>
          </a:p>
          <a:p>
            <a:r>
              <a:rPr lang="tr-TR" sz="2400" dirty="0" err="1">
                <a:solidFill>
                  <a:srgbClr val="3146DF"/>
                </a:solidFill>
              </a:rPr>
              <a:t>Girdiginiz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20, bir </a:t>
            </a:r>
            <a:r>
              <a:rPr lang="tr-TR" sz="2400" dirty="0" err="1">
                <a:solidFill>
                  <a:srgbClr val="3146DF"/>
                </a:solidFill>
              </a:rPr>
              <a:t>cift</a:t>
            </a:r>
            <a:r>
              <a:rPr lang="tr-TR" sz="2400" dirty="0">
                <a:solidFill>
                  <a:srgbClr val="3146DF"/>
                </a:solidFill>
              </a:rPr>
              <a:t> tam </a:t>
            </a:r>
            <a:r>
              <a:rPr lang="tr-TR" sz="2400" dirty="0" err="1">
                <a:solidFill>
                  <a:srgbClr val="3146DF"/>
                </a:solidFill>
              </a:rPr>
              <a:t>sayidir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628"/>
            <a:ext cx="8229600" cy="1143000"/>
          </a:xfrm>
        </p:spPr>
        <p:txBody>
          <a:bodyPr/>
          <a:lstStyle/>
          <a:p>
            <a:r>
              <a:rPr lang="tr-TR" dirty="0"/>
              <a:t>İşlemlerin Öncelikleri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12088"/>
              </p:ext>
            </p:extLst>
          </p:nvPr>
        </p:nvGraphicFramePr>
        <p:xfrm>
          <a:off x="457200" y="1232756"/>
          <a:ext cx="82296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0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8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000" dirty="0"/>
                        <a:t>İşlem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Tanımı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/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Parantez, işlemleri gruplar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/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Üs alma işlemi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*</a:t>
                      </a:r>
                      <a:r>
                        <a:rPr lang="tr-TR" sz="2000" baseline="0" dirty="0" smtClean="0"/>
                        <a:t>  </a:t>
                      </a:r>
                      <a:r>
                        <a:rPr lang="tr-TR" sz="2000" dirty="0" smtClean="0"/>
                        <a:t> /</a:t>
                      </a:r>
                      <a:r>
                        <a:rPr lang="tr-TR" sz="2000" baseline="0" dirty="0" smtClean="0"/>
                        <a:t>   </a:t>
                      </a:r>
                      <a:r>
                        <a:rPr lang="tr-TR" sz="2000" dirty="0" smtClean="0"/>
                        <a:t> //</a:t>
                      </a:r>
                      <a:r>
                        <a:rPr lang="tr-TR" sz="2000" baseline="0" dirty="0" smtClean="0"/>
                        <a:t>     </a:t>
                      </a:r>
                      <a:r>
                        <a:rPr lang="tr-TR" sz="2000" dirty="0" smtClean="0"/>
                        <a:t>%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Çarpma,</a:t>
                      </a:r>
                      <a:r>
                        <a:rPr lang="tr-TR" sz="2000" baseline="0" dirty="0"/>
                        <a:t> bölme, </a:t>
                      </a:r>
                      <a:r>
                        <a:rPr lang="tr-TR" sz="2000" baseline="0" dirty="0" smtClean="0"/>
                        <a:t>taban bölme, kalan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+</a:t>
                      </a:r>
                      <a:r>
                        <a:rPr lang="tr-TR" sz="2000" baseline="0" dirty="0" smtClean="0"/>
                        <a:t>   </a:t>
                      </a:r>
                      <a:r>
                        <a:rPr lang="tr-TR" sz="2000" dirty="0" smtClean="0"/>
                        <a:t> </a:t>
                      </a:r>
                      <a:r>
                        <a:rPr lang="tr-TR" sz="20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Toplama,</a:t>
                      </a:r>
                      <a:r>
                        <a:rPr lang="tr-TR" sz="2000" baseline="0" dirty="0"/>
                        <a:t> çıkarma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&lt;</a:t>
                      </a:r>
                      <a:r>
                        <a:rPr lang="tr-TR" sz="2000" baseline="0" dirty="0" smtClean="0"/>
                        <a:t>     &lt;=     &gt;      &gt;=</a:t>
                      </a:r>
                      <a:endParaRPr lang="tr-TR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Karşılaştırmalar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baseline="0" dirty="0" smtClean="0"/>
                        <a:t>&lt;&gt;    !=    </a:t>
                      </a:r>
                      <a:r>
                        <a:rPr lang="tr-TR" sz="2000" baseline="0" dirty="0"/>
                        <a:t>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Eşitlik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baseline="0" dirty="0" smtClean="0"/>
                        <a:t>=    +=    -=    *=  ve diğer atamalar</a:t>
                      </a:r>
                      <a:endParaRPr lang="tr-TR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Atamalar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baseline="0" dirty="0" err="1" smtClean="0"/>
                        <a:t>or</a:t>
                      </a:r>
                      <a:r>
                        <a:rPr lang="tr-TR" sz="2000" baseline="0" dirty="0" smtClean="0"/>
                        <a:t>   </a:t>
                      </a:r>
                      <a:r>
                        <a:rPr lang="tr-TR" sz="2000" baseline="0" dirty="0" err="1" smtClean="0"/>
                        <a:t>and</a:t>
                      </a:r>
                      <a:r>
                        <a:rPr lang="tr-TR" sz="2000" baseline="0" dirty="0" smtClean="0"/>
                        <a:t>  </a:t>
                      </a:r>
                      <a:endParaRPr lang="tr-TR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Mantıksal operatörler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53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algn="r"/>
            <a:r>
              <a:rPr lang="tr-TR" dirty="0"/>
              <a:t>İşlemlerin Öncelikleri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78433"/>
            <a:ext cx="5014900" cy="589092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a = 20</a:t>
            </a:r>
            <a:r>
              <a:rPr lang="tr-TR" sz="2400" dirty="0"/>
              <a:t>,  </a:t>
            </a:r>
            <a:r>
              <a:rPr lang="en-US" sz="2400" dirty="0"/>
              <a:t>b = 10</a:t>
            </a:r>
            <a:r>
              <a:rPr lang="tr-TR" sz="2400" dirty="0"/>
              <a:t>, </a:t>
            </a:r>
            <a:r>
              <a:rPr lang="en-US" sz="2400" dirty="0"/>
              <a:t>c = 15</a:t>
            </a:r>
            <a:r>
              <a:rPr lang="tr-TR" sz="2400" dirty="0"/>
              <a:t>, </a:t>
            </a:r>
            <a:r>
              <a:rPr lang="en-US" sz="2400" dirty="0"/>
              <a:t>d = 5</a:t>
            </a:r>
            <a:r>
              <a:rPr lang="tr-TR" sz="2400" dirty="0"/>
              <a:t>, </a:t>
            </a:r>
            <a:r>
              <a:rPr lang="en-US" sz="2400" dirty="0"/>
              <a:t>e = 0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e = </a:t>
            </a:r>
            <a:r>
              <a:rPr lang="en-US" sz="2400" dirty="0" smtClean="0"/>
              <a:t>a </a:t>
            </a:r>
            <a:r>
              <a:rPr lang="en-US" sz="2400" dirty="0"/>
              <a:t>+ </a:t>
            </a:r>
            <a:r>
              <a:rPr lang="en-US" sz="2400" dirty="0" smtClean="0"/>
              <a:t>b*c </a:t>
            </a:r>
            <a:r>
              <a:rPr lang="en-US" sz="2400" dirty="0"/>
              <a:t>/ </a:t>
            </a:r>
            <a:r>
              <a:rPr lang="en-US" sz="2400" dirty="0" smtClean="0"/>
              <a:t>d</a:t>
            </a:r>
            <a:endParaRPr lang="en-US" sz="24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en-US" sz="2400" dirty="0" smtClean="0">
                <a:solidFill>
                  <a:srgbClr val="00B050"/>
                </a:solidFill>
              </a:rPr>
              <a:t>"</a:t>
            </a:r>
            <a:r>
              <a:rPr lang="en-US" sz="2400" dirty="0">
                <a:solidFill>
                  <a:srgbClr val="00B050"/>
                </a:solidFill>
              </a:rPr>
              <a:t>Value of (a + b) * c / d is "</a:t>
            </a:r>
            <a:r>
              <a:rPr lang="en-US" sz="2400" dirty="0"/>
              <a:t>,  </a:t>
            </a:r>
            <a:r>
              <a:rPr lang="en-US" sz="2400" dirty="0" smtClean="0"/>
              <a:t>e</a:t>
            </a:r>
            <a:r>
              <a:rPr lang="tr-TR" sz="2400" dirty="0" smtClean="0"/>
              <a:t>)</a:t>
            </a: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e = ((a + b) * c) / </a:t>
            </a:r>
            <a:r>
              <a:rPr lang="en-US" sz="2400" dirty="0" smtClean="0"/>
              <a:t>d</a:t>
            </a:r>
            <a:endParaRPr lang="en-US" sz="24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en-US" sz="2400" dirty="0" smtClean="0">
                <a:solidFill>
                  <a:srgbClr val="00B050"/>
                </a:solidFill>
              </a:rPr>
              <a:t>"Value </a:t>
            </a:r>
            <a:r>
              <a:rPr lang="en-US" sz="2400" dirty="0">
                <a:solidFill>
                  <a:srgbClr val="00B050"/>
                </a:solidFill>
              </a:rPr>
              <a:t>of ((a + b) * c) / d is "</a:t>
            </a:r>
            <a:r>
              <a:rPr lang="en-US" sz="2400" dirty="0"/>
              <a:t>,  </a:t>
            </a:r>
            <a:r>
              <a:rPr lang="en-US" sz="2400" dirty="0" smtClean="0"/>
              <a:t>e</a:t>
            </a:r>
            <a:r>
              <a:rPr lang="tr-TR" sz="2400" dirty="0" smtClean="0"/>
              <a:t>)</a:t>
            </a: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e = (a + b) * (c / d</a:t>
            </a:r>
            <a:r>
              <a:rPr lang="en-US" sz="2400" dirty="0" smtClean="0"/>
              <a:t>)    </a:t>
            </a:r>
            <a:endParaRPr lang="en-US" sz="24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en-US" sz="2400" dirty="0" smtClean="0">
                <a:solidFill>
                  <a:srgbClr val="00B050"/>
                </a:solidFill>
              </a:rPr>
              <a:t>"</a:t>
            </a:r>
            <a:r>
              <a:rPr lang="en-US" sz="2400" dirty="0">
                <a:solidFill>
                  <a:srgbClr val="00B050"/>
                </a:solidFill>
              </a:rPr>
              <a:t>Value of (a + b) * (c / d) is "</a:t>
            </a:r>
            <a:r>
              <a:rPr lang="en-US" sz="2400" dirty="0"/>
              <a:t>,  </a:t>
            </a:r>
            <a:r>
              <a:rPr lang="en-US" sz="2400" dirty="0" smtClean="0"/>
              <a:t>e</a:t>
            </a:r>
            <a:r>
              <a:rPr lang="tr-TR" sz="2400" dirty="0" smtClean="0"/>
              <a:t>)</a:t>
            </a: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e = a + (b * c) / </a:t>
            </a:r>
            <a:r>
              <a:rPr lang="en-US" sz="2400" dirty="0" smtClean="0"/>
              <a:t>d    </a:t>
            </a:r>
            <a:endParaRPr lang="en-US" sz="2400" dirty="0"/>
          </a:p>
          <a:p>
            <a:pPr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en-US" sz="2400" dirty="0" smtClean="0">
                <a:solidFill>
                  <a:srgbClr val="00B050"/>
                </a:solidFill>
              </a:rPr>
              <a:t>"</a:t>
            </a:r>
            <a:r>
              <a:rPr lang="en-US" sz="2400" dirty="0">
                <a:solidFill>
                  <a:srgbClr val="00B050"/>
                </a:solidFill>
              </a:rPr>
              <a:t>Value of a + (b * c) / d is "</a:t>
            </a:r>
            <a:r>
              <a:rPr lang="en-US" sz="2400" dirty="0"/>
              <a:t>,  </a:t>
            </a:r>
            <a:r>
              <a:rPr lang="en-US" sz="2400" dirty="0" smtClean="0"/>
              <a:t>e</a:t>
            </a:r>
            <a:r>
              <a:rPr lang="tr-TR" sz="2400" dirty="0" smtClean="0"/>
              <a:t>)</a:t>
            </a:r>
            <a:endParaRPr lang="tr-TR" sz="2400" dirty="0"/>
          </a:p>
        </p:txBody>
      </p:sp>
      <p:sp>
        <p:nvSpPr>
          <p:cNvPr id="7" name="Rectangle 6"/>
          <p:cNvSpPr/>
          <p:nvPr/>
        </p:nvSpPr>
        <p:spPr>
          <a:xfrm>
            <a:off x="4968044" y="2551837"/>
            <a:ext cx="40324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&gt;&gt;&gt; </a:t>
            </a:r>
          </a:p>
          <a:p>
            <a:r>
              <a:rPr lang="en-US" sz="2400" dirty="0">
                <a:solidFill>
                  <a:srgbClr val="3146DF"/>
                </a:solidFill>
              </a:rPr>
              <a:t>Value of (a + b) * c / d is  </a:t>
            </a:r>
            <a:r>
              <a:rPr lang="tr-TR" sz="2400" dirty="0" smtClean="0">
                <a:solidFill>
                  <a:srgbClr val="3146DF"/>
                </a:solidFill>
              </a:rPr>
              <a:t>50.0</a:t>
            </a:r>
            <a:endParaRPr lang="en-US" sz="2400" dirty="0">
              <a:solidFill>
                <a:srgbClr val="3146DF"/>
              </a:solidFill>
            </a:endParaRPr>
          </a:p>
          <a:p>
            <a:r>
              <a:rPr lang="en-US" sz="2400" dirty="0">
                <a:solidFill>
                  <a:srgbClr val="3146DF"/>
                </a:solidFill>
              </a:rPr>
              <a:t>Value of ((a + b) * c) / d is  </a:t>
            </a:r>
            <a:r>
              <a:rPr lang="en-US" sz="2400" dirty="0" smtClean="0">
                <a:solidFill>
                  <a:srgbClr val="3146DF"/>
                </a:solidFill>
              </a:rPr>
              <a:t>90</a:t>
            </a:r>
            <a:r>
              <a:rPr lang="tr-TR" sz="2400" dirty="0" smtClean="0">
                <a:solidFill>
                  <a:srgbClr val="3146DF"/>
                </a:solidFill>
              </a:rPr>
              <a:t>.0</a:t>
            </a:r>
            <a:endParaRPr lang="en-US" sz="2400" dirty="0">
              <a:solidFill>
                <a:srgbClr val="3146DF"/>
              </a:solidFill>
            </a:endParaRPr>
          </a:p>
          <a:p>
            <a:r>
              <a:rPr lang="en-US" sz="2400" dirty="0">
                <a:solidFill>
                  <a:srgbClr val="3146DF"/>
                </a:solidFill>
              </a:rPr>
              <a:t>Value of (a + b) * (c / d) is  </a:t>
            </a:r>
            <a:r>
              <a:rPr lang="en-US" sz="2400" dirty="0" smtClean="0">
                <a:solidFill>
                  <a:srgbClr val="3146DF"/>
                </a:solidFill>
              </a:rPr>
              <a:t>90</a:t>
            </a:r>
            <a:r>
              <a:rPr lang="tr-TR" sz="2400" dirty="0" smtClean="0">
                <a:solidFill>
                  <a:srgbClr val="3146DF"/>
                </a:solidFill>
              </a:rPr>
              <a:t>.0</a:t>
            </a:r>
            <a:endParaRPr lang="en-US" sz="2400" dirty="0">
              <a:solidFill>
                <a:srgbClr val="3146DF"/>
              </a:solidFill>
            </a:endParaRPr>
          </a:p>
          <a:p>
            <a:r>
              <a:rPr lang="en-US" sz="2400" dirty="0">
                <a:solidFill>
                  <a:srgbClr val="3146DF"/>
                </a:solidFill>
              </a:rPr>
              <a:t>Value of a + (b * c) / d is  </a:t>
            </a:r>
            <a:r>
              <a:rPr lang="en-US" sz="2400" dirty="0" smtClean="0">
                <a:solidFill>
                  <a:srgbClr val="3146DF"/>
                </a:solidFill>
              </a:rPr>
              <a:t>50</a:t>
            </a:r>
            <a:r>
              <a:rPr lang="tr-TR" sz="2400" dirty="0" smtClean="0">
                <a:solidFill>
                  <a:srgbClr val="3146DF"/>
                </a:solidFill>
              </a:rPr>
              <a:t>.0</a:t>
            </a:r>
            <a:endParaRPr lang="en-US" sz="2400" dirty="0">
              <a:solidFill>
                <a:srgbClr val="3146DF"/>
              </a:solidFill>
            </a:endParaRPr>
          </a:p>
          <a:p>
            <a:r>
              <a:rPr lang="en-US" sz="2400" dirty="0"/>
              <a:t>&gt;&gt;&gt; 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102"/>
          </a:xfrm>
        </p:spPr>
        <p:txBody>
          <a:bodyPr/>
          <a:lstStyle/>
          <a:p>
            <a:r>
              <a:rPr lang="tr-TR" dirty="0"/>
              <a:t>İşlemlerin Öncelikleri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740"/>
            <a:ext cx="8229600" cy="5544616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Aynı seviyedeki işlemlerde öncelik </a:t>
            </a:r>
            <a:r>
              <a:rPr lang="tr-TR" dirty="0"/>
              <a:t>genelde soldan-sağa doğrudur</a:t>
            </a:r>
          </a:p>
          <a:p>
            <a:pPr lvl="1">
              <a:buNone/>
            </a:pPr>
            <a:r>
              <a:rPr lang="tr-TR" dirty="0"/>
              <a:t>&gt;&gt;&gt; 5*2//3</a:t>
            </a:r>
          </a:p>
          <a:p>
            <a:pPr lvl="1">
              <a:buNone/>
            </a:pPr>
            <a:r>
              <a:rPr lang="tr-TR" dirty="0">
                <a:solidFill>
                  <a:srgbClr val="3146DF"/>
                </a:solidFill>
              </a:rPr>
              <a:t>3</a:t>
            </a:r>
          </a:p>
          <a:p>
            <a:pPr lvl="1">
              <a:buNone/>
            </a:pPr>
            <a:r>
              <a:rPr lang="tr-TR" dirty="0"/>
              <a:t>&gt;&gt;&gt; 5 * (2 // 3)</a:t>
            </a:r>
          </a:p>
          <a:p>
            <a:pPr lvl="1">
              <a:buNone/>
            </a:pPr>
            <a:r>
              <a:rPr lang="tr-TR" dirty="0">
                <a:solidFill>
                  <a:srgbClr val="3146DF"/>
                </a:solidFill>
              </a:rPr>
              <a:t>0</a:t>
            </a:r>
          </a:p>
          <a:p>
            <a:r>
              <a:rPr lang="tr-TR" dirty="0" smtClean="0"/>
              <a:t>İstisnai durum (** için sağdan sola doğrudur)</a:t>
            </a:r>
            <a:endParaRPr lang="tr-TR" dirty="0"/>
          </a:p>
          <a:p>
            <a:pPr lvl="1">
              <a:buNone/>
            </a:pPr>
            <a:r>
              <a:rPr lang="tr-TR" dirty="0"/>
              <a:t>&gt;&gt;&gt; 2 ** 3 ** 2 ,</a:t>
            </a:r>
          </a:p>
          <a:p>
            <a:pPr lvl="1">
              <a:buNone/>
            </a:pPr>
            <a:r>
              <a:rPr lang="tr-TR" dirty="0">
                <a:solidFill>
                  <a:srgbClr val="3146DF"/>
                </a:solidFill>
              </a:rPr>
              <a:t>512</a:t>
            </a:r>
          </a:p>
          <a:p>
            <a:pPr lvl="1">
              <a:buNone/>
            </a:pPr>
            <a:r>
              <a:rPr lang="tr-TR" dirty="0"/>
              <a:t>&gt;&gt;&gt; (2**3)**2</a:t>
            </a:r>
          </a:p>
          <a:p>
            <a:pPr lvl="1">
              <a:buNone/>
            </a:pPr>
            <a:r>
              <a:rPr lang="tr-TR" dirty="0" smtClean="0">
                <a:solidFill>
                  <a:srgbClr val="3146DF"/>
                </a:solidFill>
              </a:rPr>
              <a:t>64</a:t>
            </a:r>
          </a:p>
          <a:p>
            <a:r>
              <a:rPr lang="tr-TR" dirty="0" smtClean="0"/>
              <a:t>Çoklu karşılaştırmalar</a:t>
            </a:r>
          </a:p>
          <a:p>
            <a:pPr marL="400050" lvl="1" indent="0">
              <a:buNone/>
            </a:pPr>
            <a:r>
              <a:rPr lang="tr-TR" dirty="0"/>
              <a:t>&gt;&gt;&gt; </a:t>
            </a:r>
            <a:r>
              <a:rPr lang="tr-TR" dirty="0" smtClean="0"/>
              <a:t>10 &gt; 6 &gt; 2</a:t>
            </a:r>
            <a:endParaRPr lang="tr-TR" dirty="0"/>
          </a:p>
          <a:p>
            <a:pPr marL="400050" lvl="1" indent="0">
              <a:buNone/>
            </a:pPr>
            <a:r>
              <a:rPr lang="tr-TR" dirty="0">
                <a:solidFill>
                  <a:srgbClr val="3146DF"/>
                </a:solidFill>
              </a:rPr>
              <a:t>True</a:t>
            </a:r>
          </a:p>
          <a:p>
            <a:pPr marL="400050" lvl="1" indent="0">
              <a:buNone/>
            </a:pPr>
            <a:r>
              <a:rPr lang="tr-TR" dirty="0"/>
              <a:t>&gt;&gt;&gt; </a:t>
            </a:r>
            <a:r>
              <a:rPr lang="tr-TR" dirty="0" smtClean="0"/>
              <a:t>5 &lt; 3 &lt; 6</a:t>
            </a:r>
            <a:endParaRPr lang="tr-TR" dirty="0"/>
          </a:p>
          <a:p>
            <a:pPr marL="400050" lvl="1" indent="0">
              <a:buNone/>
            </a:pPr>
            <a:r>
              <a:rPr lang="tr-TR" dirty="0" smtClean="0">
                <a:solidFill>
                  <a:srgbClr val="3146DF"/>
                </a:solidFill>
              </a:rPr>
              <a:t>False</a:t>
            </a:r>
            <a:endParaRPr lang="tr-TR" dirty="0">
              <a:solidFill>
                <a:srgbClr val="3146D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String</a:t>
            </a:r>
            <a:r>
              <a:rPr lang="tr-TR" dirty="0"/>
              <a:t> İşlemleri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dirty="0"/>
              <a:t>Bir “</a:t>
            </a:r>
            <a:r>
              <a:rPr lang="tr-TR" dirty="0" err="1"/>
              <a:t>string</a:t>
            </a:r>
            <a:r>
              <a:rPr lang="tr-TR" dirty="0"/>
              <a:t>” değişkeninin uzunluğunu bulmak isteyebiliriz.</a:t>
            </a:r>
          </a:p>
          <a:p>
            <a:pPr>
              <a:lnSpc>
                <a:spcPct val="110000"/>
              </a:lnSpc>
            </a:pPr>
            <a:r>
              <a:rPr lang="tr-TR" dirty="0"/>
              <a:t>Bunun için “</a:t>
            </a:r>
            <a:r>
              <a:rPr lang="tr-TR" dirty="0" err="1">
                <a:solidFill>
                  <a:srgbClr val="7030A0"/>
                </a:solidFill>
              </a:rPr>
              <a:t>len</a:t>
            </a:r>
            <a:r>
              <a:rPr lang="tr-TR" dirty="0"/>
              <a:t>()” fonksiyonunu kullanırız</a:t>
            </a:r>
          </a:p>
          <a:p>
            <a:pPr>
              <a:lnSpc>
                <a:spcPct val="110000"/>
              </a:lnSpc>
            </a:pPr>
            <a:r>
              <a:rPr lang="tr-TR" dirty="0"/>
              <a:t>Örnek:</a:t>
            </a:r>
          </a:p>
          <a:p>
            <a:pPr>
              <a:lnSpc>
                <a:spcPct val="110000"/>
              </a:lnSpc>
              <a:buNone/>
            </a:pPr>
            <a:r>
              <a:rPr lang="tr-TR" dirty="0"/>
              <a:t>&gt;&gt;&gt; cumle = </a:t>
            </a:r>
            <a:r>
              <a:rPr lang="tr-TR" dirty="0">
                <a:solidFill>
                  <a:srgbClr val="00B050"/>
                </a:solidFill>
              </a:rPr>
              <a:t>"Sabanci Universitesi'ne hos geldiniz!"</a:t>
            </a:r>
          </a:p>
          <a:p>
            <a:pPr>
              <a:lnSpc>
                <a:spcPct val="110000"/>
              </a:lnSpc>
              <a:buNone/>
            </a:pPr>
            <a:r>
              <a:rPr lang="tr-TR" dirty="0"/>
              <a:t>&gt;&gt;&gt; U = </a:t>
            </a:r>
            <a:r>
              <a:rPr lang="tr-TR" dirty="0" err="1">
                <a:solidFill>
                  <a:srgbClr val="7030A0"/>
                </a:solidFill>
              </a:rPr>
              <a:t>len</a:t>
            </a:r>
            <a:r>
              <a:rPr lang="tr-TR" dirty="0"/>
              <a:t>(</a:t>
            </a:r>
            <a:r>
              <a:rPr lang="tr-TR" dirty="0" err="1"/>
              <a:t>cumle</a:t>
            </a:r>
            <a:r>
              <a:rPr lang="tr-TR" dirty="0"/>
              <a:t>)</a:t>
            </a:r>
          </a:p>
          <a:p>
            <a:pPr>
              <a:lnSpc>
                <a:spcPct val="110000"/>
              </a:lnSpc>
              <a:buNone/>
            </a:pPr>
            <a:r>
              <a:rPr lang="tr-TR" dirty="0"/>
              <a:t>&gt;&gt;&gt; 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nl-NL" dirty="0" smtClean="0">
                <a:solidFill>
                  <a:srgbClr val="00B050"/>
                </a:solidFill>
              </a:rPr>
              <a:t>"Cumlenin </a:t>
            </a:r>
            <a:r>
              <a:rPr lang="nl-NL" dirty="0">
                <a:solidFill>
                  <a:srgbClr val="00B050"/>
                </a:solidFill>
              </a:rPr>
              <a:t>uzunlugu %d karakterdir" </a:t>
            </a:r>
            <a:r>
              <a:rPr lang="nl-NL" dirty="0"/>
              <a:t>%</a:t>
            </a:r>
            <a:r>
              <a:rPr lang="nl-NL" dirty="0" smtClean="0"/>
              <a:t>U</a:t>
            </a:r>
            <a:r>
              <a:rPr lang="tr-TR" dirty="0" smtClean="0"/>
              <a:t>)</a:t>
            </a:r>
            <a:endParaRPr lang="tr-TR" dirty="0"/>
          </a:p>
          <a:p>
            <a:pPr>
              <a:lnSpc>
                <a:spcPct val="11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Cumlenin</a:t>
            </a:r>
            <a:r>
              <a:rPr lang="tr-TR" dirty="0">
                <a:solidFill>
                  <a:srgbClr val="3146DF"/>
                </a:solidFill>
              </a:rPr>
              <a:t> </a:t>
            </a:r>
            <a:r>
              <a:rPr lang="tr-TR" dirty="0" err="1">
                <a:solidFill>
                  <a:srgbClr val="3146DF"/>
                </a:solidFill>
              </a:rPr>
              <a:t>uzunlugu</a:t>
            </a:r>
            <a:r>
              <a:rPr lang="tr-TR" dirty="0">
                <a:solidFill>
                  <a:srgbClr val="3146DF"/>
                </a:solidFill>
              </a:rPr>
              <a:t> 37 karakterdir</a:t>
            </a:r>
          </a:p>
          <a:p>
            <a:pPr>
              <a:lnSpc>
                <a:spcPct val="110000"/>
              </a:lnSpc>
              <a:buNone/>
            </a:pPr>
            <a:r>
              <a:rPr lang="tr-TR" dirty="0"/>
              <a:t>&gt;&gt;&gt;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String</a:t>
            </a:r>
            <a:r>
              <a:rPr lang="tr-TR" dirty="0"/>
              <a:t> İçindeki Karakterlere Erişmek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088231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/>
              <a:t>String</a:t>
            </a:r>
            <a:r>
              <a:rPr lang="tr-TR" dirty="0"/>
              <a:t> içindeki karakterlerin indeksleri vardır</a:t>
            </a:r>
            <a:r>
              <a:rPr lang="tr-TR" dirty="0" smtClean="0"/>
              <a:t>. İndeksler 0'dan başlar (sol baş karakterin indeksi) ve boyunun bir eksiğine kadar gider (sağdaki son karakterin indeksi)</a:t>
            </a:r>
            <a:endParaRPr lang="tr-TR" dirty="0"/>
          </a:p>
          <a:p>
            <a:r>
              <a:rPr lang="tr-TR" dirty="0"/>
              <a:t>Örnek:</a:t>
            </a:r>
          </a:p>
          <a:p>
            <a:pPr>
              <a:buNone/>
            </a:pPr>
            <a:r>
              <a:rPr lang="tr-TR" dirty="0"/>
              <a:t>&gt;&gt;&gt;</a:t>
            </a: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 isim = </a:t>
            </a:r>
            <a:r>
              <a:rPr lang="tr-TR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"erkay"</a:t>
            </a:r>
            <a:endParaRPr lang="tr-TR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57282" y="3100317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73306" y="3104964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89330" y="3100898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83868" y="3100898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85374" y="3100898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09600" y="3500427"/>
            <a:ext cx="8229600" cy="2448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&gt;&gt;&gt; 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</a:t>
            </a:r>
            <a:r>
              <a:rPr lang="tr-TR" sz="2800" dirty="0"/>
              <a:t>(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(isim))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tr-TR" sz="2800" dirty="0" smtClean="0">
                <a:solidFill>
                  <a:srgbClr val="3146DF"/>
                </a:solidFill>
              </a:rPr>
              <a:t>5</a:t>
            </a:r>
            <a:endParaRPr lang="tr-TR" sz="2800" dirty="0">
              <a:solidFill>
                <a:srgbClr val="3146DF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&gt;&gt;&gt;</a:t>
            </a:r>
            <a:r>
              <a:rPr lang="tr-TR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8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800" dirty="0"/>
              <a:t>(</a:t>
            </a:r>
            <a:r>
              <a:rPr lang="tr-TR" sz="2800" dirty="0" smtClean="0"/>
              <a:t>isim[4])</a:t>
            </a:r>
            <a:endParaRPr lang="tr-TR" sz="2800" dirty="0"/>
          </a:p>
          <a:p>
            <a:pPr marL="342900" lvl="0" indent="-342900">
              <a:spcBef>
                <a:spcPct val="20000"/>
              </a:spcBef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146D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rgbClr val="3146D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8" grpId="0"/>
      <p:bldP spid="9" grpId="0"/>
      <p:bldP spid="10" grpId="0"/>
      <p:bldP spid="11" grpId="0"/>
      <p:bldP spid="1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20"/>
            <a:ext cx="8229600" cy="1143000"/>
          </a:xfrm>
        </p:spPr>
        <p:txBody>
          <a:bodyPr/>
          <a:lstStyle/>
          <a:p>
            <a:r>
              <a:rPr lang="tr-TR" dirty="0" err="1"/>
              <a:t>String</a:t>
            </a:r>
            <a:r>
              <a:rPr lang="tr-TR" dirty="0"/>
              <a:t> İçindeki Karakterlere Erişmek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740"/>
            <a:ext cx="8229600" cy="530383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/>
              <a:t>&gt;&gt;&gt; isim = </a:t>
            </a:r>
            <a:r>
              <a:rPr lang="tr-TR" dirty="0" smtClean="0">
                <a:solidFill>
                  <a:srgbClr val="00B050"/>
                </a:solidFill>
              </a:rPr>
              <a:t>"Erkay Savas"</a:t>
            </a:r>
            <a:endParaRPr lang="tr-TR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(</a:t>
            </a:r>
            <a:r>
              <a:rPr lang="tr-TR" dirty="0" smtClean="0"/>
              <a:t>isim[6:11])</a:t>
            </a:r>
            <a:endParaRPr lang="tr-TR" dirty="0"/>
          </a:p>
          <a:p>
            <a:pPr>
              <a:buNone/>
            </a:pPr>
            <a:r>
              <a:rPr lang="tr-TR" dirty="0" smtClean="0">
                <a:solidFill>
                  <a:srgbClr val="3146DF"/>
                </a:solidFill>
              </a:rPr>
              <a:t>Savas</a:t>
            </a:r>
            <a:endParaRPr lang="tr-TR" dirty="0">
              <a:solidFill>
                <a:srgbClr val="3146DF"/>
              </a:solidFill>
            </a:endParaRP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(</a:t>
            </a:r>
            <a:r>
              <a:rPr lang="tr-TR" dirty="0" smtClean="0"/>
              <a:t>isim[6:10])</a:t>
            </a:r>
            <a:endParaRPr lang="tr-TR" dirty="0"/>
          </a:p>
          <a:p>
            <a:pPr>
              <a:buNone/>
            </a:pPr>
            <a:r>
              <a:rPr lang="tr-TR" dirty="0" smtClean="0">
                <a:solidFill>
                  <a:srgbClr val="3146DF"/>
                </a:solidFill>
              </a:rPr>
              <a:t>Sava</a:t>
            </a:r>
            <a:endParaRPr lang="tr-TR" dirty="0">
              <a:solidFill>
                <a:srgbClr val="3146DF"/>
              </a:solidFill>
            </a:endParaRP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(</a:t>
            </a:r>
            <a:r>
              <a:rPr lang="tr-TR" dirty="0" smtClean="0"/>
              <a:t>isim[1:10:2])</a:t>
            </a:r>
            <a:endParaRPr lang="tr-TR" dirty="0"/>
          </a:p>
          <a:p>
            <a:pPr>
              <a:buNone/>
            </a:pPr>
            <a:r>
              <a:rPr lang="tr-TR" dirty="0" smtClean="0">
                <a:solidFill>
                  <a:srgbClr val="3146DF"/>
                </a:solidFill>
              </a:rPr>
              <a:t>ra aa </a:t>
            </a:r>
          </a:p>
          <a:p>
            <a:pPr>
              <a:buNone/>
            </a:pPr>
            <a:r>
              <a:rPr lang="de-DE" dirty="0"/>
              <a:t>&gt;&gt;&gt; 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de-DE" dirty="0" smtClean="0"/>
              <a:t>isim[9:</a:t>
            </a:r>
            <a:r>
              <a:rPr lang="tr-TR" dirty="0" smtClean="0"/>
              <a:t>3</a:t>
            </a:r>
            <a:r>
              <a:rPr lang="de-DE" dirty="0" smtClean="0"/>
              <a:t>:-</a:t>
            </a:r>
            <a:r>
              <a:rPr lang="de-DE" dirty="0"/>
              <a:t>1</a:t>
            </a:r>
            <a:r>
              <a:rPr lang="de-DE" dirty="0" smtClean="0"/>
              <a:t>]</a:t>
            </a:r>
            <a:r>
              <a:rPr lang="tr-TR" dirty="0" smtClean="0"/>
              <a:t>)</a:t>
            </a:r>
            <a:endParaRPr lang="de-DE" dirty="0"/>
          </a:p>
          <a:p>
            <a:pPr>
              <a:buNone/>
            </a:pPr>
            <a:r>
              <a:rPr lang="tr-TR" dirty="0" smtClean="0">
                <a:solidFill>
                  <a:srgbClr val="3146DF"/>
                </a:solidFill>
              </a:rPr>
              <a:t>avaS y</a:t>
            </a:r>
          </a:p>
          <a:p>
            <a:pPr>
              <a:buNone/>
            </a:pPr>
            <a:r>
              <a:rPr lang="tr-TR" dirty="0" smtClean="0"/>
              <a:t>&gt;&gt;&gt;</a:t>
            </a:r>
            <a:r>
              <a:rPr lang="nb-NO" dirty="0" smtClean="0"/>
              <a:t> </a:t>
            </a:r>
            <a:r>
              <a:rPr lang="nb-NO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nb-NO" dirty="0" smtClean="0"/>
              <a:t>isim[:]</a:t>
            </a:r>
            <a:r>
              <a:rPr lang="tr-TR" dirty="0" smtClean="0"/>
              <a:t>)</a:t>
            </a:r>
            <a:endParaRPr lang="nb-NO" dirty="0"/>
          </a:p>
          <a:p>
            <a:pPr>
              <a:buNone/>
            </a:pPr>
            <a:r>
              <a:rPr lang="tr-TR" dirty="0" smtClean="0">
                <a:solidFill>
                  <a:srgbClr val="3146DF"/>
                </a:solidFill>
              </a:rPr>
              <a:t>Erkay Savas</a:t>
            </a:r>
          </a:p>
          <a:p>
            <a:pPr>
              <a:buNone/>
            </a:pPr>
            <a:r>
              <a:rPr lang="nb-NO" dirty="0" smtClean="0"/>
              <a:t>&gt;&gt;&gt; </a:t>
            </a:r>
            <a:r>
              <a:rPr lang="nb-NO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nb-NO" dirty="0" smtClean="0"/>
              <a:t>isim</a:t>
            </a:r>
            <a:r>
              <a:rPr lang="nb-NO" dirty="0"/>
              <a:t>[::-</a:t>
            </a:r>
            <a:r>
              <a:rPr lang="nb-NO" dirty="0" smtClean="0"/>
              <a:t>1]</a:t>
            </a:r>
            <a:r>
              <a:rPr lang="tr-TR" dirty="0" smtClean="0"/>
              <a:t>)</a:t>
            </a:r>
          </a:p>
          <a:p>
            <a:pPr>
              <a:buNone/>
            </a:pPr>
            <a:r>
              <a:rPr lang="nb-NO" dirty="0" smtClean="0">
                <a:solidFill>
                  <a:srgbClr val="3146DF"/>
                </a:solidFill>
              </a:rPr>
              <a:t>savaS yakrE</a:t>
            </a:r>
            <a:endParaRPr lang="tr-TR" dirty="0" smtClean="0">
              <a:solidFill>
                <a:srgbClr val="3146D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String Üzerinde İşlemler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&gt;&gt;&gt; isim = </a:t>
            </a:r>
            <a:r>
              <a:rPr lang="tr-TR" dirty="0" smtClean="0">
                <a:solidFill>
                  <a:srgbClr val="00B050"/>
                </a:solidFill>
              </a:rPr>
              <a:t>"erkay savas"</a:t>
            </a:r>
            <a:endParaRPr lang="tr-TR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(isim)</a:t>
            </a:r>
            <a:endParaRPr lang="tr-TR" dirty="0"/>
          </a:p>
          <a:p>
            <a:pPr>
              <a:buNone/>
            </a:pPr>
            <a:r>
              <a:rPr lang="tr-TR" dirty="0" smtClean="0">
                <a:solidFill>
                  <a:srgbClr val="3146DF"/>
                </a:solidFill>
              </a:rPr>
              <a:t>erkay savas</a:t>
            </a:r>
            <a:endParaRPr lang="tr-TR" dirty="0">
              <a:solidFill>
                <a:srgbClr val="3146DF"/>
              </a:solidFill>
            </a:endParaRP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(isim.capitalize())</a:t>
            </a:r>
            <a:endParaRPr lang="tr-TR" dirty="0"/>
          </a:p>
          <a:p>
            <a:pPr>
              <a:buNone/>
            </a:pPr>
            <a:r>
              <a:rPr lang="tr-TR" dirty="0" smtClean="0">
                <a:solidFill>
                  <a:srgbClr val="3146DF"/>
                </a:solidFill>
              </a:rPr>
              <a:t>Erkay savas</a:t>
            </a:r>
          </a:p>
          <a:p>
            <a:pPr>
              <a:buNone/>
            </a:pPr>
            <a:r>
              <a:rPr lang="tr-TR" dirty="0" smtClean="0"/>
              <a:t>&gt;&gt;&gt;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(isim.upper())</a:t>
            </a:r>
            <a:endParaRPr lang="tr-TR" dirty="0"/>
          </a:p>
          <a:p>
            <a:pPr>
              <a:buNone/>
            </a:pPr>
            <a:r>
              <a:rPr lang="tr-TR" dirty="0" smtClean="0">
                <a:solidFill>
                  <a:srgbClr val="3146DF"/>
                </a:solidFill>
              </a:rPr>
              <a:t>ERKAY SAVAS</a:t>
            </a:r>
          </a:p>
          <a:p>
            <a:pPr>
              <a:buNone/>
            </a:pPr>
            <a:r>
              <a:rPr lang="tr-TR" dirty="0" smtClean="0"/>
              <a:t>&gt;&gt;&gt;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(isim.title())</a:t>
            </a:r>
          </a:p>
          <a:p>
            <a:pPr>
              <a:buNone/>
            </a:pPr>
            <a:r>
              <a:rPr lang="tr-TR" dirty="0" smtClean="0">
                <a:solidFill>
                  <a:srgbClr val="3146DF"/>
                </a:solidFill>
              </a:rPr>
              <a:t>Erkay Savas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Stringleri</a:t>
            </a:r>
            <a:r>
              <a:rPr lang="tr-TR" dirty="0"/>
              <a:t> Birleştirmek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Karakter dizilerinin “+” ya da “,” işaretleriyle birleştirebiliriz</a:t>
            </a:r>
          </a:p>
          <a:p>
            <a:r>
              <a:rPr lang="tr-TR" dirty="0"/>
              <a:t>Örnek:</a:t>
            </a:r>
          </a:p>
          <a:p>
            <a:pPr>
              <a:buNone/>
            </a:pPr>
            <a:r>
              <a:rPr lang="it-IT" dirty="0"/>
              <a:t>&gt;&gt;&gt;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it-IT" dirty="0" smtClean="0">
                <a:solidFill>
                  <a:srgbClr val="00B050"/>
                </a:solidFill>
              </a:rPr>
              <a:t>"</a:t>
            </a:r>
            <a:r>
              <a:rPr lang="tr-TR" dirty="0" err="1" smtClean="0">
                <a:solidFill>
                  <a:srgbClr val="00B050"/>
                </a:solidFill>
              </a:rPr>
              <a:t>Sabanci</a:t>
            </a:r>
            <a:r>
              <a:rPr lang="it-IT" dirty="0" smtClean="0">
                <a:solidFill>
                  <a:srgbClr val="00B050"/>
                </a:solidFill>
              </a:rPr>
              <a:t>" </a:t>
            </a:r>
            <a:r>
              <a:rPr lang="it-IT" dirty="0"/>
              <a:t>+ </a:t>
            </a:r>
            <a:r>
              <a:rPr lang="it-IT" dirty="0" smtClean="0">
                <a:solidFill>
                  <a:srgbClr val="00B050"/>
                </a:solidFill>
              </a:rPr>
              <a:t>"</a:t>
            </a:r>
            <a:r>
              <a:rPr lang="tr-TR" dirty="0" smtClean="0">
                <a:solidFill>
                  <a:srgbClr val="00B050"/>
                </a:solidFill>
              </a:rPr>
              <a:t>Lisesi</a:t>
            </a:r>
            <a:r>
              <a:rPr lang="it-IT" dirty="0" smtClean="0">
                <a:solidFill>
                  <a:srgbClr val="00B050"/>
                </a:solidFill>
              </a:rPr>
              <a:t>"</a:t>
            </a:r>
            <a:r>
              <a:rPr lang="tr-TR" dirty="0" smtClean="0"/>
              <a:t>)</a:t>
            </a:r>
            <a:endParaRPr lang="it-IT" dirty="0"/>
          </a:p>
          <a:p>
            <a:pPr>
              <a:buNone/>
            </a:pPr>
            <a:r>
              <a:rPr lang="tr-TR" dirty="0" err="1" smtClean="0">
                <a:solidFill>
                  <a:srgbClr val="3146DF"/>
                </a:solidFill>
              </a:rPr>
              <a:t>Sabanci</a:t>
            </a:r>
            <a:r>
              <a:rPr lang="it-IT" dirty="0" smtClean="0">
                <a:solidFill>
                  <a:srgbClr val="3146DF"/>
                </a:solidFill>
              </a:rPr>
              <a:t>Lisesi </a:t>
            </a:r>
            <a:endParaRPr lang="tr-TR" dirty="0" smtClean="0">
              <a:solidFill>
                <a:srgbClr val="3146DF"/>
              </a:solidFill>
            </a:endParaRPr>
          </a:p>
          <a:p>
            <a:pPr>
              <a:buNone/>
            </a:pPr>
            <a:r>
              <a:rPr lang="it-IT" dirty="0" smtClean="0"/>
              <a:t>&gt;&gt;&gt;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it-IT" dirty="0" smtClean="0">
                <a:solidFill>
                  <a:srgbClr val="00B050"/>
                </a:solidFill>
              </a:rPr>
              <a:t>"</a:t>
            </a:r>
            <a:r>
              <a:rPr lang="tr-TR" dirty="0" err="1" smtClean="0">
                <a:solidFill>
                  <a:srgbClr val="00B050"/>
                </a:solidFill>
              </a:rPr>
              <a:t>Sabanci</a:t>
            </a:r>
            <a:r>
              <a:rPr lang="it-IT" dirty="0" smtClean="0">
                <a:solidFill>
                  <a:srgbClr val="00B050"/>
                </a:solidFill>
              </a:rPr>
              <a:t>"</a:t>
            </a:r>
            <a:r>
              <a:rPr lang="it-IT" dirty="0" smtClean="0"/>
              <a:t>, </a:t>
            </a:r>
            <a:r>
              <a:rPr lang="it-IT" dirty="0" smtClean="0">
                <a:solidFill>
                  <a:srgbClr val="00B050"/>
                </a:solidFill>
              </a:rPr>
              <a:t>"</a:t>
            </a:r>
            <a:r>
              <a:rPr lang="tr-TR" dirty="0" smtClean="0">
                <a:solidFill>
                  <a:srgbClr val="00B050"/>
                </a:solidFill>
              </a:rPr>
              <a:t>Lisesi</a:t>
            </a:r>
            <a:r>
              <a:rPr lang="it-IT" dirty="0" smtClean="0">
                <a:solidFill>
                  <a:srgbClr val="00B050"/>
                </a:solidFill>
              </a:rPr>
              <a:t>"</a:t>
            </a:r>
            <a:r>
              <a:rPr lang="tr-TR" dirty="0" smtClean="0"/>
              <a:t>)</a:t>
            </a:r>
            <a:endParaRPr lang="it-IT" dirty="0"/>
          </a:p>
          <a:p>
            <a:pPr>
              <a:buNone/>
            </a:pPr>
            <a:r>
              <a:rPr lang="tr-TR" dirty="0" err="1" smtClean="0">
                <a:solidFill>
                  <a:srgbClr val="3146DF"/>
                </a:solidFill>
              </a:rPr>
              <a:t>Sabanci</a:t>
            </a:r>
            <a:r>
              <a:rPr lang="tr-TR" dirty="0" smtClean="0">
                <a:solidFill>
                  <a:srgbClr val="3146DF"/>
                </a:solidFill>
              </a:rPr>
              <a:t> </a:t>
            </a:r>
            <a:r>
              <a:rPr lang="it-IT" dirty="0" smtClean="0">
                <a:solidFill>
                  <a:srgbClr val="3146DF"/>
                </a:solidFill>
              </a:rPr>
              <a:t>Lisesi</a:t>
            </a:r>
            <a:endParaRPr lang="tr-TR" dirty="0" smtClean="0">
              <a:solidFill>
                <a:srgbClr val="3146DF"/>
              </a:solidFill>
            </a:endParaRPr>
          </a:p>
          <a:p>
            <a:pPr>
              <a:buNone/>
            </a:pPr>
            <a:r>
              <a:rPr lang="it-IT" dirty="0" smtClean="0"/>
              <a:t>&gt;&gt;&gt;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Aradaki fark nedir?</a:t>
            </a:r>
          </a:p>
          <a:p>
            <a:pPr>
              <a:buNone/>
            </a:pPr>
            <a:r>
              <a:rPr lang="tr-TR" dirty="0" smtClean="0"/>
              <a:t>Arada boşluk olup olmaması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Modül 4 için Planımız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Operatörler (</a:t>
            </a:r>
            <a:r>
              <a:rPr lang="tr-TR" dirty="0" err="1"/>
              <a:t>Operators</a:t>
            </a:r>
            <a:r>
              <a:rPr lang="tr-TR" dirty="0" smtClean="0"/>
              <a:t>)</a:t>
            </a:r>
          </a:p>
          <a:p>
            <a:r>
              <a:rPr lang="tr-TR" dirty="0" smtClean="0"/>
              <a:t>string işlemleri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String</a:t>
            </a:r>
            <a:r>
              <a:rPr lang="tr-TR" dirty="0"/>
              <a:t> Üzerindeki İşlemler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String</a:t>
            </a:r>
            <a:r>
              <a:rPr lang="tr-TR" dirty="0"/>
              <a:t> değişkenler üzerinde farklı işlemler yapabiliriz</a:t>
            </a:r>
          </a:p>
          <a:p>
            <a:r>
              <a:rPr lang="tr-TR" dirty="0"/>
              <a:t>Örnek:</a:t>
            </a:r>
          </a:p>
          <a:p>
            <a:pPr>
              <a:buNone/>
            </a:pPr>
            <a:r>
              <a:rPr lang="tr-TR" dirty="0"/>
              <a:t>&gt;&gt;&gt; dil = 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 err="1" smtClean="0">
                <a:solidFill>
                  <a:srgbClr val="00B050"/>
                </a:solidFill>
              </a:rPr>
              <a:t>python</a:t>
            </a:r>
            <a:r>
              <a:rPr lang="tr-TR" dirty="0">
                <a:solidFill>
                  <a:srgbClr val="00B050"/>
                </a:solidFill>
              </a:rPr>
              <a:t>"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(dil*10)</a:t>
            </a:r>
            <a:endParaRPr lang="tr-TR" dirty="0"/>
          </a:p>
          <a:p>
            <a:pPr>
              <a:buNone/>
            </a:pPr>
            <a:r>
              <a:rPr lang="tr-TR" dirty="0" err="1" smtClean="0">
                <a:solidFill>
                  <a:srgbClr val="3146DF"/>
                </a:solidFill>
              </a:rPr>
              <a:t>pythonpythonpythonpythonpythonpythonpython</a:t>
            </a:r>
            <a:endParaRPr lang="tr-TR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288662"/>
            <a:ext cx="1558516" cy="1569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 descr="C:\Users\SUUSER\AppData\Local\Microsoft\Windows\Temporary Internet Files\Content.IE5\PZ50HRNA\MM900040931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924295"/>
            <a:ext cx="1095375" cy="933450"/>
          </a:xfrm>
          <a:prstGeom prst="rect">
            <a:avLst/>
          </a:prstGeom>
          <a:noFill/>
        </p:spPr>
      </p:pic>
      <p:pic>
        <p:nvPicPr>
          <p:cNvPr id="9" name="Picture 8" descr="C:\Users\SUUSER\AppData\Local\Microsoft\Windows\Temporary Internet Files\Content.IE5\QDGB1JOJ\MM900236449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4116769"/>
            <a:ext cx="2217407" cy="22395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&gt;&gt;&gt;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"ton" </a:t>
            </a:r>
            <a:r>
              <a:rPr lang="en-US" dirty="0"/>
              <a:t>*2</a:t>
            </a: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'</a:t>
            </a:r>
            <a:r>
              <a:rPr lang="en-US" dirty="0" err="1">
                <a:solidFill>
                  <a:srgbClr val="0070C0"/>
                </a:solidFill>
              </a:rPr>
              <a:t>tonton</a:t>
            </a:r>
            <a:r>
              <a:rPr lang="en-US" dirty="0">
                <a:solidFill>
                  <a:srgbClr val="0070C0"/>
                </a:solidFill>
              </a:rPr>
              <a:t>'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&gt;&gt;&gt;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"x"*</a:t>
            </a:r>
            <a:r>
              <a:rPr lang="en-US" dirty="0"/>
              <a:t>30</a:t>
            </a: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'</a:t>
            </a:r>
            <a:r>
              <a:rPr lang="en-US" dirty="0" err="1">
                <a:solidFill>
                  <a:srgbClr val="0070C0"/>
                </a:solidFill>
              </a:rPr>
              <a:t>xxxxxxxxxxxxxxxxxxxxxxxxxxxxxx</a:t>
            </a:r>
            <a:r>
              <a:rPr lang="en-US" dirty="0">
                <a:solidFill>
                  <a:srgbClr val="0070C0"/>
                </a:solidFill>
              </a:rPr>
              <a:t>'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&gt;&gt;&gt;</a:t>
            </a:r>
            <a:r>
              <a:rPr lang="en-US" dirty="0"/>
              <a:t> word=</a:t>
            </a:r>
            <a:r>
              <a:rPr lang="en-US" dirty="0">
                <a:solidFill>
                  <a:srgbClr val="00B050"/>
                </a:solidFill>
              </a:rPr>
              <a:t>"-"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&gt;&gt;&gt;</a:t>
            </a:r>
            <a:r>
              <a:rPr lang="en-US" dirty="0"/>
              <a:t> word*30</a:t>
            </a: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'------------------------------'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636"/>
            <a:ext cx="8229600" cy="778098"/>
          </a:xfrm>
        </p:spPr>
        <p:txBody>
          <a:bodyPr/>
          <a:lstStyle/>
          <a:p>
            <a:r>
              <a:rPr lang="tr-TR" dirty="0"/>
              <a:t>Üyelik (</a:t>
            </a:r>
            <a:r>
              <a:rPr lang="tr-TR" dirty="0" err="1"/>
              <a:t>Membership</a:t>
            </a:r>
            <a:r>
              <a:rPr lang="tr-TR" dirty="0"/>
              <a:t>) İşlemleri</a:t>
            </a:r>
          </a:p>
        </p:txBody>
      </p:sp>
      <p:sp>
        <p:nvSpPr>
          <p:cNvPr id="7" name="TextBox 4"/>
          <p:cNvSpPr txBox="1"/>
          <p:nvPr/>
        </p:nvSpPr>
        <p:spPr>
          <a:xfrm>
            <a:off x="540822" y="930734"/>
            <a:ext cx="2857770" cy="58539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word=</a:t>
            </a:r>
            <a:r>
              <a:rPr lang="en-US" sz="2400" dirty="0">
                <a:solidFill>
                  <a:srgbClr val="00B050"/>
                </a:solidFill>
              </a:rPr>
              <a:t>"hello"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>
                <a:solidFill>
                  <a:schemeClr val="accent5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"h" </a:t>
            </a:r>
            <a:r>
              <a:rPr lang="en-US" sz="2400" dirty="0">
                <a:solidFill>
                  <a:srgbClr val="FFC000"/>
                </a:solidFill>
              </a:rPr>
              <a:t>in </a:t>
            </a:r>
            <a:r>
              <a:rPr lang="en-US" sz="2400" dirty="0"/>
              <a:t>word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True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50"/>
                </a:solidFill>
              </a:rPr>
              <a:t>"k" </a:t>
            </a:r>
            <a:r>
              <a:rPr lang="en-US" sz="2400" dirty="0">
                <a:solidFill>
                  <a:srgbClr val="FFC000"/>
                </a:solidFill>
              </a:rPr>
              <a:t>in </a:t>
            </a:r>
            <a:r>
              <a:rPr lang="en-US" sz="2400" dirty="0"/>
              <a:t>word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False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50"/>
                </a:solidFill>
              </a:rPr>
              <a:t>"h" </a:t>
            </a:r>
            <a:r>
              <a:rPr lang="en-US" sz="2400" dirty="0">
                <a:solidFill>
                  <a:srgbClr val="FFC000"/>
                </a:solidFill>
              </a:rPr>
              <a:t>not in </a:t>
            </a:r>
            <a:r>
              <a:rPr lang="en-US" sz="2400" dirty="0"/>
              <a:t>word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False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50"/>
                </a:solidFill>
              </a:rPr>
              <a:t>"k" </a:t>
            </a:r>
            <a:r>
              <a:rPr lang="en-US" sz="2400" dirty="0">
                <a:solidFill>
                  <a:srgbClr val="FFC000"/>
                </a:solidFill>
              </a:rPr>
              <a:t>not in </a:t>
            </a:r>
            <a:r>
              <a:rPr lang="en-US" sz="2400" dirty="0"/>
              <a:t>word</a:t>
            </a:r>
          </a:p>
          <a:p>
            <a:pPr>
              <a:lnSpc>
                <a:spcPct val="120000"/>
              </a:lnSpc>
            </a:pPr>
            <a:r>
              <a:rPr lang="en-US" sz="2400" dirty="0" smtClean="0">
                <a:solidFill>
                  <a:srgbClr val="0070C0"/>
                </a:solidFill>
              </a:rPr>
              <a:t>True</a:t>
            </a:r>
            <a:endParaRPr lang="tr-TR" sz="2400" dirty="0" smtClean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>
                <a:solidFill>
                  <a:schemeClr val="accent5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 err="1" smtClean="0">
                <a:solidFill>
                  <a:srgbClr val="00B050"/>
                </a:solidFill>
              </a:rPr>
              <a:t>lo</a:t>
            </a:r>
            <a:r>
              <a:rPr lang="en-US" sz="2400" dirty="0" smtClean="0">
                <a:solidFill>
                  <a:srgbClr val="00B050"/>
                </a:solidFill>
              </a:rPr>
              <a:t>" </a:t>
            </a:r>
            <a:r>
              <a:rPr lang="en-US" sz="2400" dirty="0">
                <a:solidFill>
                  <a:srgbClr val="FFC000"/>
                </a:solidFill>
              </a:rPr>
              <a:t>in </a:t>
            </a:r>
            <a:r>
              <a:rPr lang="en-US" sz="2400" dirty="0"/>
              <a:t>word</a:t>
            </a:r>
          </a:p>
          <a:p>
            <a:pPr>
              <a:lnSpc>
                <a:spcPct val="120000"/>
              </a:lnSpc>
            </a:pPr>
            <a:r>
              <a:rPr lang="en-US" sz="2400" dirty="0" smtClean="0">
                <a:solidFill>
                  <a:srgbClr val="0070C0"/>
                </a:solidFill>
              </a:rPr>
              <a:t>True</a:t>
            </a:r>
            <a:endParaRPr lang="tr-TR" sz="2400" dirty="0" smtClean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 err="1" smtClean="0">
                <a:solidFill>
                  <a:srgbClr val="00B050"/>
                </a:solidFill>
              </a:rPr>
              <a:t>elo</a:t>
            </a:r>
            <a:r>
              <a:rPr lang="en-US" sz="2400" dirty="0" smtClean="0">
                <a:solidFill>
                  <a:srgbClr val="00B050"/>
                </a:solidFill>
              </a:rPr>
              <a:t>" </a:t>
            </a:r>
            <a:r>
              <a:rPr lang="en-US" sz="2400" dirty="0">
                <a:solidFill>
                  <a:srgbClr val="FFC000"/>
                </a:solidFill>
              </a:rPr>
              <a:t>not in </a:t>
            </a:r>
            <a:r>
              <a:rPr lang="en-US" sz="2400" dirty="0"/>
              <a:t>word</a:t>
            </a:r>
          </a:p>
          <a:p>
            <a:pPr>
              <a:lnSpc>
                <a:spcPct val="120000"/>
              </a:lnSpc>
            </a:pPr>
            <a:r>
              <a:rPr lang="tr-TR" sz="2400" dirty="0" smtClean="0">
                <a:solidFill>
                  <a:srgbClr val="0070C0"/>
                </a:solidFill>
              </a:rPr>
              <a:t>True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3878910" y="1502856"/>
            <a:ext cx="5096908" cy="9787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tr-TR" sz="2400" b="1" dirty="0">
                <a:solidFill>
                  <a:srgbClr val="FFC000"/>
                </a:solidFill>
              </a:rPr>
              <a:t>i</a:t>
            </a:r>
            <a:r>
              <a:rPr lang="en-US" sz="2400" b="1" dirty="0">
                <a:solidFill>
                  <a:srgbClr val="FFC000"/>
                </a:solidFill>
              </a:rPr>
              <a:t>n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/>
              <a:t>operat</a:t>
            </a:r>
            <a:r>
              <a:rPr lang="tr-TR" sz="2400" dirty="0"/>
              <a:t>ö</a:t>
            </a:r>
            <a:r>
              <a:rPr lang="en-US" sz="2400" dirty="0"/>
              <a:t>r</a:t>
            </a:r>
            <a:r>
              <a:rPr lang="tr-TR" sz="2400" dirty="0"/>
              <a:t>ü</a:t>
            </a:r>
            <a:r>
              <a:rPr lang="en-US" sz="2400" dirty="0"/>
              <a:t> </a:t>
            </a:r>
            <a:r>
              <a:rPr lang="tr-TR" sz="2400" dirty="0"/>
              <a:t>üyelik durumunu sorgular </a:t>
            </a:r>
          </a:p>
          <a:p>
            <a:pPr>
              <a:lnSpc>
                <a:spcPct val="120000"/>
              </a:lnSpc>
            </a:pPr>
            <a:r>
              <a:rPr lang="tr-TR" sz="2400" dirty="0"/>
              <a:t>ve </a:t>
            </a:r>
            <a:r>
              <a:rPr lang="tr-TR" sz="2400" b="1" dirty="0" err="1">
                <a:solidFill>
                  <a:srgbClr val="0070C0"/>
                </a:solidFill>
              </a:rPr>
              <a:t>True</a:t>
            </a:r>
            <a:r>
              <a:rPr lang="tr-TR" sz="2400" dirty="0"/>
              <a:t> ya da </a:t>
            </a:r>
            <a:r>
              <a:rPr lang="tr-TR" sz="2400" b="1" dirty="0" err="1">
                <a:solidFill>
                  <a:srgbClr val="0070C0"/>
                </a:solidFill>
              </a:rPr>
              <a:t>False</a:t>
            </a:r>
            <a:r>
              <a:rPr lang="tr-TR" sz="2400" dirty="0"/>
              <a:t> döndürür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78910" y="2816932"/>
            <a:ext cx="3850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C000"/>
                </a:solidFill>
              </a:rPr>
              <a:t>not in </a:t>
            </a:r>
            <a:r>
              <a:rPr lang="en-US" sz="2400" dirty="0" err="1"/>
              <a:t>operat</a:t>
            </a:r>
            <a:r>
              <a:rPr lang="tr-TR" sz="2400" dirty="0"/>
              <a:t>ö</a:t>
            </a:r>
            <a:r>
              <a:rPr lang="en-US" sz="2400" dirty="0"/>
              <a:t>r</a:t>
            </a:r>
            <a:r>
              <a:rPr lang="tr-TR" sz="2400" dirty="0"/>
              <a:t>ü</a:t>
            </a:r>
            <a:r>
              <a:rPr lang="en-US" sz="2400" dirty="0"/>
              <a:t> </a:t>
            </a:r>
            <a:r>
              <a:rPr lang="tr-TR" sz="2400" dirty="0"/>
              <a:t>tersini yapar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 içi Çalışma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3094"/>
            <a:ext cx="8229600" cy="2448271"/>
          </a:xfrm>
        </p:spPr>
        <p:txBody>
          <a:bodyPr>
            <a:normAutofit/>
          </a:bodyPr>
          <a:lstStyle/>
          <a:p>
            <a:r>
              <a:rPr lang="tr-TR" dirty="0"/>
              <a:t>Ekrana alt ve üst kenarları “-” ile, yan kenarları “|” ile oluşturulan, </a:t>
            </a:r>
            <a:r>
              <a:rPr lang="tr-TR" dirty="0" smtClean="0"/>
              <a:t>uzunluğu ve yüksekliği </a:t>
            </a:r>
            <a:r>
              <a:rPr lang="tr-TR" dirty="0"/>
              <a:t>kullanıcı tarafından girilen bir dikdörtgen çizebilir misiniz</a:t>
            </a:r>
            <a:r>
              <a:rPr lang="tr-TR" dirty="0" smtClean="0"/>
              <a:t>?</a:t>
            </a:r>
          </a:p>
          <a:p>
            <a:r>
              <a:rPr lang="tr-TR" dirty="0" smtClean="0"/>
              <a:t>Örnek: Uzunluk 10, yükseklik 5 birim ise çizilecek şekil aşağıdaki gibi olur</a:t>
            </a:r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2699792" y="3886189"/>
            <a:ext cx="29163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</a:t>
            </a:r>
          </a:p>
          <a:p>
            <a:r>
              <a:rPr lang="tr-T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       |</a:t>
            </a:r>
          </a:p>
          <a:p>
            <a:r>
              <a:rPr lang="tr-T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       |</a:t>
            </a:r>
          </a:p>
          <a:p>
            <a:r>
              <a:rPr lang="tr-T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       |</a:t>
            </a:r>
          </a:p>
          <a:p>
            <a:r>
              <a:rPr lang="tr-T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Çözüm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/>
              <a:t>yan_kenar = </a:t>
            </a:r>
            <a:r>
              <a:rPr lang="tr-TR" dirty="0">
                <a:solidFill>
                  <a:srgbClr val="00B050"/>
                </a:solidFill>
              </a:rPr>
              <a:t>'|'</a:t>
            </a:r>
          </a:p>
          <a:p>
            <a:pPr>
              <a:buNone/>
            </a:pPr>
            <a:r>
              <a:rPr lang="tr-TR" dirty="0" err="1" smtClean="0"/>
              <a:t>cizgi</a:t>
            </a:r>
            <a:r>
              <a:rPr lang="tr-TR" dirty="0" smtClean="0"/>
              <a:t> = </a:t>
            </a:r>
            <a:r>
              <a:rPr lang="tr-TR" dirty="0">
                <a:solidFill>
                  <a:srgbClr val="00B050"/>
                </a:solidFill>
              </a:rPr>
              <a:t>'-'</a:t>
            </a:r>
          </a:p>
          <a:p>
            <a:pPr>
              <a:buNone/>
            </a:pPr>
            <a:r>
              <a:rPr lang="tr-TR" dirty="0" err="1"/>
              <a:t>bosluk</a:t>
            </a:r>
            <a:r>
              <a:rPr lang="tr-TR" dirty="0"/>
              <a:t> = </a:t>
            </a:r>
            <a:r>
              <a:rPr lang="tr-TR" dirty="0">
                <a:solidFill>
                  <a:srgbClr val="00B050"/>
                </a:solidFill>
              </a:rPr>
              <a:t>' '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a = </a:t>
            </a:r>
            <a:r>
              <a:rPr lang="tr-TR" dirty="0" smtClean="0">
                <a:solidFill>
                  <a:srgbClr val="7030A0"/>
                </a:solidFill>
              </a:rPr>
              <a:t>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"uzunlugu girin: "</a:t>
            </a:r>
            <a:r>
              <a:rPr lang="tr-TR" dirty="0"/>
              <a:t>))   	</a:t>
            </a:r>
            <a:r>
              <a:rPr lang="tr-TR" dirty="0">
                <a:solidFill>
                  <a:srgbClr val="C00000"/>
                </a:solidFill>
              </a:rPr>
              <a:t># uzunluk</a:t>
            </a:r>
          </a:p>
          <a:p>
            <a:pPr>
              <a:buNone/>
            </a:pPr>
            <a:r>
              <a:rPr lang="tr-TR" dirty="0" smtClean="0"/>
              <a:t>b </a:t>
            </a:r>
            <a:r>
              <a:rPr lang="tr-TR" dirty="0"/>
              <a:t>= </a:t>
            </a:r>
            <a:r>
              <a:rPr lang="tr-TR" dirty="0" smtClean="0">
                <a:solidFill>
                  <a:srgbClr val="7030A0"/>
                </a:solidFill>
              </a:rPr>
              <a:t>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7030A0"/>
                </a:solidFill>
              </a:rPr>
              <a:t>input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"yuksekligi girin</a:t>
            </a:r>
            <a:r>
              <a:rPr lang="tr-TR" dirty="0">
                <a:solidFill>
                  <a:srgbClr val="00B050"/>
                </a:solidFill>
              </a:rPr>
              <a:t>: "</a:t>
            </a:r>
            <a:r>
              <a:rPr lang="tr-TR" dirty="0"/>
              <a:t>)) </a:t>
            </a:r>
            <a:r>
              <a:rPr lang="tr-TR" dirty="0">
                <a:solidFill>
                  <a:srgbClr val="C00000"/>
                </a:solidFill>
              </a:rPr>
              <a:t>	# yukseklik</a:t>
            </a:r>
            <a:endParaRPr lang="tr-TR" dirty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iki_kenar = yan_kenar + (a-2)*</a:t>
            </a:r>
            <a:r>
              <a:rPr lang="tr-TR" dirty="0" err="1"/>
              <a:t>bosluk</a:t>
            </a:r>
            <a:r>
              <a:rPr lang="tr-TR" dirty="0"/>
              <a:t> + yan_kenar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>
                <a:solidFill>
                  <a:schemeClr val="accent6"/>
                </a:solidFill>
              </a:rPr>
              <a:t>print</a:t>
            </a:r>
            <a:r>
              <a:rPr lang="tr-TR" dirty="0" smtClean="0"/>
              <a:t>(a*cizgi)</a:t>
            </a:r>
            <a:endParaRPr lang="tr-TR" dirty="0"/>
          </a:p>
          <a:p>
            <a:pPr>
              <a:buNone/>
            </a:pPr>
            <a:r>
              <a:rPr lang="tr-TR" dirty="0" err="1">
                <a:solidFill>
                  <a:schemeClr val="accent6"/>
                </a:solidFill>
              </a:rPr>
              <a:t>for</a:t>
            </a:r>
            <a:r>
              <a:rPr lang="tr-TR" dirty="0"/>
              <a:t> i </a:t>
            </a:r>
            <a:r>
              <a:rPr lang="tr-TR" dirty="0">
                <a:solidFill>
                  <a:schemeClr val="accent6"/>
                </a:solidFill>
              </a:rPr>
              <a:t>in</a:t>
            </a:r>
            <a:r>
              <a:rPr lang="tr-TR" dirty="0"/>
              <a:t> </a:t>
            </a:r>
            <a:r>
              <a:rPr lang="tr-TR" dirty="0" err="1">
                <a:solidFill>
                  <a:srgbClr val="7030A0"/>
                </a:solidFill>
              </a:rPr>
              <a:t>range</a:t>
            </a:r>
            <a:r>
              <a:rPr lang="tr-TR" dirty="0"/>
              <a:t>(1,b-1):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smtClean="0">
                <a:solidFill>
                  <a:schemeClr val="accent6"/>
                </a:solidFill>
              </a:rPr>
              <a:t>print</a:t>
            </a:r>
            <a:r>
              <a:rPr lang="tr-TR" dirty="0" smtClean="0"/>
              <a:t>(iki_kenar)</a:t>
            </a:r>
            <a:endParaRPr lang="tr-TR" dirty="0"/>
          </a:p>
          <a:p>
            <a:pPr>
              <a:buNone/>
            </a:pPr>
            <a:r>
              <a:rPr lang="tr-TR" dirty="0" smtClean="0">
                <a:solidFill>
                  <a:schemeClr val="accent6"/>
                </a:solidFill>
              </a:rPr>
              <a:t>print(</a:t>
            </a:r>
            <a:r>
              <a:rPr lang="tr-TR" dirty="0" smtClean="0"/>
              <a:t>a*cizgi)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Operatörler (İşlemler)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4724"/>
          </a:xfrm>
        </p:spPr>
        <p:txBody>
          <a:bodyPr>
            <a:normAutofit/>
          </a:bodyPr>
          <a:lstStyle/>
          <a:p>
            <a:r>
              <a:rPr lang="tr-TR" dirty="0"/>
              <a:t>4 + 2 işlemi 6 olarak hesaplanır</a:t>
            </a:r>
          </a:p>
          <a:p>
            <a:r>
              <a:rPr lang="tr-TR" dirty="0" smtClean="0"/>
              <a:t>4 </a:t>
            </a:r>
            <a:r>
              <a:rPr lang="tr-TR" dirty="0"/>
              <a:t>ve </a:t>
            </a:r>
            <a:r>
              <a:rPr lang="tr-TR" dirty="0" smtClean="0"/>
              <a:t>2 </a:t>
            </a:r>
            <a:r>
              <a:rPr lang="tr-TR" dirty="0" err="1" smtClean="0"/>
              <a:t>operant</a:t>
            </a:r>
            <a:r>
              <a:rPr lang="tr-TR" dirty="0" smtClean="0"/>
              <a:t> (işlenen, </a:t>
            </a:r>
            <a:r>
              <a:rPr lang="tr-TR" dirty="0" err="1" smtClean="0"/>
              <a:t>işleneç</a:t>
            </a:r>
            <a:r>
              <a:rPr lang="tr-TR" dirty="0" smtClean="0"/>
              <a:t>); + </a:t>
            </a:r>
            <a:r>
              <a:rPr lang="tr-TR" dirty="0"/>
              <a:t>ise operatördür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4650" y="3104964"/>
            <a:ext cx="310515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Operatörler </a:t>
            </a:r>
            <a:r>
              <a:rPr lang="tr-TR" dirty="0"/>
              <a:t>– 1/3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2541541"/>
              </p:ext>
            </p:extLst>
          </p:nvPr>
        </p:nvGraphicFramePr>
        <p:xfrm>
          <a:off x="457200" y="1600200"/>
          <a:ext cx="8229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8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4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İşlem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Tanım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Örnek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Toplama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a +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Çıkarma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a-b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Çarpma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a*b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Bölme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b/a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Mod</a:t>
                      </a:r>
                      <a:r>
                        <a:rPr lang="tr-TR" sz="2400" dirty="0" smtClean="0"/>
                        <a:t> </a:t>
                      </a:r>
                      <a:r>
                        <a:rPr lang="tr-TR" sz="2400" dirty="0"/>
                        <a:t>alma </a:t>
                      </a:r>
                      <a:r>
                        <a:rPr lang="tr-TR" sz="2400" dirty="0" smtClean="0"/>
                        <a:t>işlemi (bölmede kalan)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b%a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Operatörler – 2/3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787991"/>
              </p:ext>
            </p:extLst>
          </p:nvPr>
        </p:nvGraphicFramePr>
        <p:xfrm>
          <a:off x="457200" y="1304764"/>
          <a:ext cx="8543292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92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İşlem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Tanım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Örnek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Üs alma işlemi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2**</a:t>
                      </a:r>
                      <a:r>
                        <a:rPr lang="tr-TR" sz="2400" dirty="0" smtClean="0"/>
                        <a:t>4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//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Taban bölmesi (bölümü hesaplar</a:t>
                      </a:r>
                      <a:r>
                        <a:rPr lang="tr-TR" sz="2400" dirty="0" smtClean="0"/>
                        <a:t>).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dirty="0" smtClean="0"/>
                        <a:t>Eğer operantlar</a:t>
                      </a:r>
                      <a:r>
                        <a:rPr lang="tr-TR" sz="2400" baseline="0" dirty="0" smtClean="0"/>
                        <a:t> tamsayı ise sonuç tamsayıdır; eğer operantların en az biri reel sayı ise sonuç reel sayıdır ama kesir kısmı 0'dır.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9//2 ve 9.0//2.0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İki değer</a:t>
                      </a:r>
                      <a:r>
                        <a:rPr lang="tr-TR" sz="2400" baseline="0" dirty="0"/>
                        <a:t> birbirine eşit mi diye kontrol </a:t>
                      </a:r>
                      <a:r>
                        <a:rPr lang="tr-TR" sz="2400" baseline="0" dirty="0" smtClean="0"/>
                        <a:t>eder (sonuç TRUE veya FALSE olur)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(a==b)</a:t>
                      </a:r>
                      <a:r>
                        <a:rPr lang="tr-TR" sz="2400" baseline="0" dirty="0"/>
                        <a:t> 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/>
                        <a:t>İki değer</a:t>
                      </a:r>
                      <a:r>
                        <a:rPr lang="tr-TR" sz="2400" baseline="0" dirty="0"/>
                        <a:t> birbirinden farklı mı diye kontrol </a:t>
                      </a:r>
                      <a:r>
                        <a:rPr lang="tr-TR" sz="2400" baseline="0" dirty="0" smtClean="0"/>
                        <a:t>eder (sonuç TRUE veya FALSE olur)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(a!=b)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&lt;&gt;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/>
                        <a:t>İki değer</a:t>
                      </a:r>
                      <a:r>
                        <a:rPr lang="tr-TR" sz="2400" baseline="0" dirty="0"/>
                        <a:t> birbirinden farklı mı diye kontrol </a:t>
                      </a:r>
                      <a:r>
                        <a:rPr lang="tr-TR" sz="2400" baseline="0" dirty="0" smtClean="0"/>
                        <a:t>eder (sonuç TRUE veya FALSE olur)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(a&lt;&gt;b)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Operatörler – 3/3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430846"/>
              </p:ext>
            </p:extLst>
          </p:nvPr>
        </p:nvGraphicFramePr>
        <p:xfrm>
          <a:off x="457200" y="1600200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İşlem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Tanım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Örnek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aseline="0" dirty="0"/>
                        <a:t>Büyük mü </a:t>
                      </a:r>
                      <a:r>
                        <a:rPr lang="tr-TR" sz="2400" baseline="0" dirty="0" smtClean="0"/>
                        <a:t>karşılaştırması (sonuç TRUE veya FALSE olur)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(a&gt;b)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aseline="0" dirty="0"/>
                        <a:t>Küçük mü </a:t>
                      </a:r>
                      <a:r>
                        <a:rPr lang="tr-TR" sz="2400" baseline="0" dirty="0" smtClean="0"/>
                        <a:t>karşılaştırması (sonuç TRUE veya FALSE olur)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(a&lt;b)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&gt;=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aseline="0" dirty="0"/>
                        <a:t>Büyük ya da eşit mi </a:t>
                      </a:r>
                      <a:r>
                        <a:rPr lang="tr-TR" sz="2400" baseline="0" dirty="0" smtClean="0"/>
                        <a:t>karşılaştırması (sonuç TRUE veya FALSE olur)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(a&gt;=b)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&lt;=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aseline="0" dirty="0"/>
                        <a:t>Küçük ya da eşit mi </a:t>
                      </a:r>
                      <a:r>
                        <a:rPr lang="tr-TR" sz="2400" baseline="0" dirty="0" smtClean="0"/>
                        <a:t>karşılaştırması (sonuç TRUE veya FALSE olur)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(a&lt;=b)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07504" y="5661248"/>
            <a:ext cx="89284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hlinkClick r:id="rId2"/>
              </a:rPr>
              <a:t>http://www.</a:t>
            </a:r>
            <a:r>
              <a:rPr lang="tr-TR" sz="2400" dirty="0" err="1">
                <a:hlinkClick r:id="rId2"/>
              </a:rPr>
              <a:t>tutorialspoint</a:t>
            </a:r>
            <a:r>
              <a:rPr lang="tr-TR" sz="2400" dirty="0">
                <a:hlinkClick r:id="rId2"/>
              </a:rPr>
              <a:t>.com/</a:t>
            </a:r>
            <a:r>
              <a:rPr lang="tr-TR" sz="2400" dirty="0" err="1">
                <a:hlinkClick r:id="rId2"/>
              </a:rPr>
              <a:t>python</a:t>
            </a:r>
            <a:r>
              <a:rPr lang="tr-TR" sz="2400" dirty="0">
                <a:hlinkClick r:id="rId2"/>
              </a:rPr>
              <a:t>/</a:t>
            </a:r>
            <a:r>
              <a:rPr lang="tr-TR" sz="2400" dirty="0" err="1">
                <a:hlinkClick r:id="rId2"/>
              </a:rPr>
              <a:t>python</a:t>
            </a:r>
            <a:r>
              <a:rPr lang="tr-TR" sz="2400" dirty="0">
                <a:hlinkClick r:id="rId2"/>
              </a:rPr>
              <a:t>_</a:t>
            </a:r>
            <a:r>
              <a:rPr lang="tr-TR" sz="2400" dirty="0" err="1">
                <a:hlinkClick r:id="rId2"/>
              </a:rPr>
              <a:t>basic</a:t>
            </a:r>
            <a:r>
              <a:rPr lang="tr-TR" sz="2400" dirty="0">
                <a:hlinkClick r:id="rId2"/>
              </a:rPr>
              <a:t>_</a:t>
            </a:r>
            <a:r>
              <a:rPr lang="tr-TR" sz="2400" dirty="0" err="1">
                <a:hlinkClick r:id="rId2"/>
              </a:rPr>
              <a:t>operators</a:t>
            </a:r>
            <a:r>
              <a:rPr lang="tr-TR" sz="2400" dirty="0">
                <a:hlinkClick r:id="rId2"/>
              </a:rPr>
              <a:t>.</a:t>
            </a:r>
            <a:r>
              <a:rPr lang="tr-TR" sz="2400" dirty="0" err="1">
                <a:hlinkClick r:id="rId2"/>
              </a:rPr>
              <a:t>htm</a:t>
            </a:r>
            <a:r>
              <a:rPr lang="tr-TR" sz="2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Üs Alma ve </a:t>
            </a:r>
            <a:r>
              <a:rPr lang="tr-TR" dirty="0" err="1" smtClean="0"/>
              <a:t>Mod</a:t>
            </a:r>
            <a:r>
              <a:rPr lang="tr-TR" dirty="0" smtClean="0"/>
              <a:t> İşlemleri - Örnekler</a:t>
            </a:r>
            <a:endParaRPr lang="tr-TR" dirty="0"/>
          </a:p>
        </p:txBody>
      </p:sp>
      <p:sp>
        <p:nvSpPr>
          <p:cNvPr id="7" name="TextBox 6"/>
          <p:cNvSpPr txBox="1"/>
          <p:nvPr/>
        </p:nvSpPr>
        <p:spPr>
          <a:xfrm>
            <a:off x="868854" y="1160748"/>
            <a:ext cx="2515014" cy="5381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FF0000"/>
                </a:solidFill>
              </a:rPr>
              <a:t>&gt;&gt;&gt;</a:t>
            </a:r>
            <a:r>
              <a:rPr lang="pt-BR" sz="2400" dirty="0"/>
              <a:t> a=3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FF0000"/>
                </a:solidFill>
              </a:rPr>
              <a:t>&gt;&gt;&gt;</a:t>
            </a:r>
            <a:r>
              <a:rPr lang="pt-BR" sz="2400" dirty="0"/>
              <a:t> b=2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FF0000"/>
                </a:solidFill>
              </a:rPr>
              <a:t>&gt;&gt;&gt;</a:t>
            </a:r>
            <a:r>
              <a:rPr lang="pt-BR" sz="2400" dirty="0"/>
              <a:t> </a:t>
            </a:r>
            <a:r>
              <a:rPr lang="tr-TR" sz="2400" dirty="0"/>
              <a:t>a</a:t>
            </a:r>
            <a:r>
              <a:rPr lang="pt-BR" sz="2400" dirty="0"/>
              <a:t>**</a:t>
            </a:r>
            <a:r>
              <a:rPr lang="tr-TR" sz="2400" dirty="0"/>
              <a:t>b</a:t>
            </a:r>
            <a:endParaRPr lang="pt-BR" sz="2400" dirty="0"/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0070C0"/>
                </a:solidFill>
              </a:rPr>
              <a:t>9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FF0000"/>
                </a:solidFill>
              </a:rPr>
              <a:t>&gt;&gt;&gt;</a:t>
            </a:r>
            <a:r>
              <a:rPr lang="pt-BR" sz="2400" dirty="0"/>
              <a:t> 5**2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0070C0"/>
                </a:solidFill>
              </a:rPr>
              <a:t>25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FF0000"/>
                </a:solidFill>
              </a:rPr>
              <a:t>&gt;&gt;&gt;</a:t>
            </a:r>
            <a:r>
              <a:rPr lang="pt-BR" sz="2400" dirty="0"/>
              <a:t> 25**0.5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0070C0"/>
                </a:solidFill>
              </a:rPr>
              <a:t>5.0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FF0000"/>
                </a:solidFill>
              </a:rPr>
              <a:t>&gt;&gt;&gt;</a:t>
            </a:r>
            <a:r>
              <a:rPr lang="pt-BR" sz="2400" dirty="0"/>
              <a:t> 5**3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0070C0"/>
                </a:solidFill>
              </a:rPr>
              <a:t>125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FF0000"/>
                </a:solidFill>
              </a:rPr>
              <a:t>&gt;&gt;&gt;</a:t>
            </a:r>
            <a:r>
              <a:rPr lang="pt-BR" sz="2400" dirty="0"/>
              <a:t> 5**4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0070C0"/>
                </a:solidFill>
              </a:rPr>
              <a:t>625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59368" y="1792278"/>
            <a:ext cx="1713031" cy="2721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16%5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18%4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2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30%2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İşlem ve Atamanın bir arada yapılması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solidFill>
                  <a:srgbClr val="FF0000"/>
                </a:solidFill>
              </a:rPr>
              <a:t>c += a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dirty="0"/>
              <a:t>	aslında </a:t>
            </a:r>
            <a:r>
              <a:rPr lang="tr-TR" b="1" dirty="0">
                <a:solidFill>
                  <a:srgbClr val="FF0000"/>
                </a:solidFill>
              </a:rPr>
              <a:t>c = c + a </a:t>
            </a:r>
            <a:r>
              <a:rPr lang="tr-TR" dirty="0"/>
              <a:t>demektir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solidFill>
                  <a:srgbClr val="FF0000"/>
                </a:solidFill>
              </a:rPr>
              <a:t>c -= a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solidFill>
                  <a:srgbClr val="FF0000"/>
                </a:solidFill>
              </a:rPr>
              <a:t>	</a:t>
            </a:r>
            <a:r>
              <a:rPr lang="tr-TR" dirty="0"/>
              <a:t>aslında </a:t>
            </a:r>
            <a:r>
              <a:rPr lang="tr-TR" b="1" dirty="0">
                <a:solidFill>
                  <a:srgbClr val="FF0000"/>
                </a:solidFill>
              </a:rPr>
              <a:t>c = c - a </a:t>
            </a:r>
            <a:r>
              <a:rPr lang="tr-TR" dirty="0"/>
              <a:t>demektir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solidFill>
                  <a:srgbClr val="FF0000"/>
                </a:solidFill>
              </a:rPr>
              <a:t>c *= a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solidFill>
                  <a:srgbClr val="FF0000"/>
                </a:solidFill>
              </a:rPr>
              <a:t>	</a:t>
            </a:r>
            <a:r>
              <a:rPr lang="tr-TR" dirty="0"/>
              <a:t>aslında </a:t>
            </a:r>
            <a:r>
              <a:rPr lang="tr-TR" b="1" dirty="0">
                <a:solidFill>
                  <a:srgbClr val="FF0000"/>
                </a:solidFill>
              </a:rPr>
              <a:t>c = c * a </a:t>
            </a:r>
            <a:r>
              <a:rPr lang="tr-TR" dirty="0"/>
              <a:t>demektir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solidFill>
                  <a:srgbClr val="FF0000"/>
                </a:solidFill>
              </a:rPr>
              <a:t>c /= a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solidFill>
                  <a:srgbClr val="FF0000"/>
                </a:solidFill>
              </a:rPr>
              <a:t>	</a:t>
            </a:r>
            <a:r>
              <a:rPr lang="tr-TR" dirty="0"/>
              <a:t>aslında </a:t>
            </a:r>
            <a:r>
              <a:rPr lang="tr-TR" b="1" dirty="0">
                <a:solidFill>
                  <a:srgbClr val="FF0000"/>
                </a:solidFill>
              </a:rPr>
              <a:t>c = c / a </a:t>
            </a:r>
            <a:r>
              <a:rPr lang="tr-TR" dirty="0"/>
              <a:t>demektir</a:t>
            </a:r>
          </a:p>
          <a:p>
            <a:pPr lvl="1">
              <a:lnSpc>
                <a:spcPct val="120000"/>
              </a:lnSpc>
            </a:pPr>
            <a:endParaRPr lang="tr-TR" dirty="0"/>
          </a:p>
        </p:txBody>
      </p:sp>
      <p:sp>
        <p:nvSpPr>
          <p:cNvPr id="7" name="TextBox 6"/>
          <p:cNvSpPr txBox="1"/>
          <p:nvPr/>
        </p:nvSpPr>
        <p:spPr>
          <a:xfrm>
            <a:off x="5904148" y="4928394"/>
            <a:ext cx="29163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Aslında diğer operatörler de bu mantıkla kullanılabilir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Karşılaştırma İşlemleri</a:t>
            </a:r>
          </a:p>
        </p:txBody>
      </p:sp>
      <p:sp>
        <p:nvSpPr>
          <p:cNvPr id="7" name="Rectangle 6"/>
          <p:cNvSpPr/>
          <p:nvPr/>
        </p:nvSpPr>
        <p:spPr>
          <a:xfrm>
            <a:off x="68424" y="1399419"/>
            <a:ext cx="80663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==</a:t>
            </a:r>
            <a:endParaRPr lang="en-US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925680" y="1411066"/>
            <a:ext cx="36740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/>
              <a:t>Eğer operantlar eşit ise T</a:t>
            </a:r>
            <a:r>
              <a:rPr lang="tr-TR" sz="2400" dirty="0">
                <a:solidFill>
                  <a:srgbClr val="0070C0"/>
                </a:solidFill>
              </a:rPr>
              <a:t>rue</a:t>
            </a:r>
          </a:p>
          <a:p>
            <a:r>
              <a:rPr lang="tr-TR" sz="2400" dirty="0"/>
              <a:t>Aksi halde </a:t>
            </a:r>
            <a:r>
              <a:rPr lang="tr-TR" sz="2400" dirty="0" err="1">
                <a:solidFill>
                  <a:srgbClr val="0070C0"/>
                </a:solidFill>
              </a:rPr>
              <a:t>False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9" name="TextBox 6"/>
          <p:cNvSpPr txBox="1"/>
          <p:nvPr/>
        </p:nvSpPr>
        <p:spPr>
          <a:xfrm>
            <a:off x="172274" y="2254220"/>
            <a:ext cx="3296095" cy="3608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3==4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False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3==3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True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5"/>
                </a:solidFill>
              </a:rPr>
              <a:t>"python"</a:t>
            </a:r>
            <a:r>
              <a:rPr lang="en-US" sz="2400" dirty="0"/>
              <a:t>==</a:t>
            </a:r>
            <a:r>
              <a:rPr lang="en-US" sz="2400" dirty="0">
                <a:solidFill>
                  <a:schemeClr val="accent5"/>
                </a:solidFill>
              </a:rPr>
              <a:t>"pon"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False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5"/>
                </a:solidFill>
              </a:rPr>
              <a:t>"python"</a:t>
            </a:r>
            <a:r>
              <a:rPr lang="en-US" sz="2400" dirty="0"/>
              <a:t>==</a:t>
            </a:r>
            <a:r>
              <a:rPr lang="en-US" sz="2400" dirty="0">
                <a:solidFill>
                  <a:schemeClr val="accent5"/>
                </a:solidFill>
              </a:rPr>
              <a:t>"python"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True</a:t>
            </a:r>
          </a:p>
        </p:txBody>
      </p:sp>
      <p:sp>
        <p:nvSpPr>
          <p:cNvPr id="10" name="TextBox 8"/>
          <p:cNvSpPr txBox="1"/>
          <p:nvPr/>
        </p:nvSpPr>
        <p:spPr>
          <a:xfrm>
            <a:off x="4840673" y="2060848"/>
            <a:ext cx="4303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/>
              <a:t>Eğer operantlar eşit değil ise T</a:t>
            </a:r>
            <a:r>
              <a:rPr lang="tr-TR" sz="2400" dirty="0">
                <a:solidFill>
                  <a:srgbClr val="0070C0"/>
                </a:solidFill>
              </a:rPr>
              <a:t>rue</a:t>
            </a:r>
          </a:p>
          <a:p>
            <a:r>
              <a:rPr lang="tr-TR" sz="2400" dirty="0"/>
              <a:t>Aksi halde </a:t>
            </a:r>
            <a:r>
              <a:rPr lang="tr-TR" sz="2400" dirty="0" err="1">
                <a:solidFill>
                  <a:srgbClr val="0070C0"/>
                </a:solidFill>
              </a:rPr>
              <a:t>False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1" name="TextBox 9"/>
          <p:cNvSpPr txBox="1"/>
          <p:nvPr/>
        </p:nvSpPr>
        <p:spPr>
          <a:xfrm>
            <a:off x="4319972" y="2900090"/>
            <a:ext cx="3243196" cy="3608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3!=4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True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3!=3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False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50"/>
                </a:solidFill>
              </a:rPr>
              <a:t>"python"</a:t>
            </a:r>
            <a:r>
              <a:rPr lang="en-US" sz="2400" dirty="0"/>
              <a:t>!=</a:t>
            </a:r>
            <a:r>
              <a:rPr lang="en-US" sz="2400" dirty="0">
                <a:solidFill>
                  <a:srgbClr val="00B050"/>
                </a:solidFill>
              </a:rPr>
              <a:t>"pon"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True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50"/>
                </a:solidFill>
              </a:rPr>
              <a:t>"python"</a:t>
            </a:r>
            <a:r>
              <a:rPr lang="en-US" sz="2400" dirty="0"/>
              <a:t>!=</a:t>
            </a:r>
            <a:r>
              <a:rPr lang="en-US" sz="2400" dirty="0">
                <a:solidFill>
                  <a:srgbClr val="00B050"/>
                </a:solidFill>
              </a:rPr>
              <a:t>"python"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False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139952" y="2024844"/>
            <a:ext cx="66717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!=</a:t>
            </a:r>
            <a:endParaRPr lang="en-US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uiExpand="1" build="p"/>
      <p:bldP spid="10" grpId="0"/>
      <p:bldP spid="11" grpId="0" build="p"/>
      <p:bldP spid="12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4149</TotalTime>
  <Words>1287</Words>
  <Application>Microsoft Office PowerPoint</Application>
  <PresentationFormat>Ekran Gösterisi (4:3)</PresentationFormat>
  <Paragraphs>320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8" baseType="lpstr">
      <vt:lpstr>Arial</vt:lpstr>
      <vt:lpstr>Calibri</vt:lpstr>
      <vt:lpstr>Courier New</vt:lpstr>
      <vt:lpstr>Ofis Teması</vt:lpstr>
      <vt:lpstr>Bilgisayar Programlamasına ve Veri Analizine Giriş</vt:lpstr>
      <vt:lpstr>Modül 4 için Planımız </vt:lpstr>
      <vt:lpstr>Operatörler (İşlemler)</vt:lpstr>
      <vt:lpstr>Operatörler – 1/3</vt:lpstr>
      <vt:lpstr>Operatörler – 2/3</vt:lpstr>
      <vt:lpstr>Operatörler – 3/3</vt:lpstr>
      <vt:lpstr>Üs Alma ve Mod İşlemleri - Örnekler</vt:lpstr>
      <vt:lpstr>İşlem ve Atamanın bir arada yapılması</vt:lpstr>
      <vt:lpstr>Karşılaştırma İşlemleri</vt:lpstr>
      <vt:lpstr>Karşılaştırma İşlemleri</vt:lpstr>
      <vt:lpstr>Örnekler</vt:lpstr>
      <vt:lpstr>İşlemlerin Öncelikleri</vt:lpstr>
      <vt:lpstr>İşlemlerin Öncelikleri</vt:lpstr>
      <vt:lpstr>İşlemlerin Öncelikleri</vt:lpstr>
      <vt:lpstr>String İşlemleri</vt:lpstr>
      <vt:lpstr>String İçindeki Karakterlere Erişmek</vt:lpstr>
      <vt:lpstr>String İçindeki Karakterlere Erişmek</vt:lpstr>
      <vt:lpstr>String Üzerinde İşlemler</vt:lpstr>
      <vt:lpstr>Stringleri Birleştirmek</vt:lpstr>
      <vt:lpstr>String Üzerindeki İşlemler</vt:lpstr>
      <vt:lpstr>Örnekler</vt:lpstr>
      <vt:lpstr>Üyelik (Membership) İşlemleri</vt:lpstr>
      <vt:lpstr>Sınıf içi Çalışma</vt:lpstr>
      <vt:lpstr>Çözüm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Bilgisayar Programlamasına ve Veri Analizine Giriş</dc:title>
  <dc:creator>Erkay Savaş</dc:creator>
  <cp:lastModifiedBy>erkays</cp:lastModifiedBy>
  <cp:revision>387</cp:revision>
  <dcterms:created xsi:type="dcterms:W3CDTF">2015-06-17T11:57:35Z</dcterms:created>
  <dcterms:modified xsi:type="dcterms:W3CDTF">2019-07-31T06:33:24Z</dcterms:modified>
</cp:coreProperties>
</file>