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89" r:id="rId4"/>
    <p:sldId id="290" r:id="rId5"/>
    <p:sldId id="299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46D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5" d="100"/>
          <a:sy n="105" d="100"/>
        </p:scale>
        <p:origin x="-5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52EE1-D0B7-49E9-AAB4-3FF75526C79B}" type="datetimeFigureOut">
              <a:rPr lang="tr-TR" smtClean="0"/>
              <a:pPr/>
              <a:t>24.07.2018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E85F5-1E7D-4A31-B3D0-9FC4E77787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054800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A5C1-CB06-4C18-B0D7-33F5E076468F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F2E5-C469-42C1-B742-1EFA842F2C04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560D-F58E-4605-AEBD-5A50CF89D0F8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/>
            </a:lvl1pPr>
            <a:lvl2pPr>
              <a:defRPr sz="2400" baseline="0"/>
            </a:lvl2pPr>
            <a:lvl3pPr>
              <a:defRPr sz="2400" baseline="0"/>
            </a:lvl3pPr>
            <a:lvl4pPr>
              <a:defRPr sz="2400" baseline="0"/>
            </a:lvl4pPr>
            <a:lvl5pPr>
              <a:defRPr sz="2400" baseline="0"/>
            </a:lvl5pPr>
          </a:lstStyle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95E3-E926-43A4-9373-4DF559879848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1AF9-055B-41E1-9781-0C2C134DDB70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898A-52FF-45D2-A0E1-97A3547C0988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2C0E-8C0B-4B17-A20F-B219CD1F5D63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E0EB2-7005-4D7A-9FD3-F2AB8E37D35A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A5D3-04E7-4E8F-B007-2C83F869560C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EF70-6DB4-4832-8E51-E486919D2D4B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1540A-64F2-48CE-9321-A7D9B2D79903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torialspoint.com/python/python_date_time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Bilgisayar Programlamasına ve Veri Analizine </a:t>
            </a:r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27076"/>
          </a:xfrm>
        </p:spPr>
        <p:txBody>
          <a:bodyPr>
            <a:normAutofit/>
          </a:bodyPr>
          <a:lstStyle/>
          <a:p>
            <a:r>
              <a:rPr lang="tr-TR" dirty="0"/>
              <a:t>Sabancı Üniversitesi</a:t>
            </a:r>
          </a:p>
          <a:p>
            <a:r>
              <a:rPr lang="tr-TR" dirty="0"/>
              <a:t>Lise Yaz </a:t>
            </a:r>
            <a:r>
              <a:rPr lang="tr-TR" dirty="0" smtClean="0"/>
              <a:t>Okulu  2018 </a:t>
            </a:r>
          </a:p>
          <a:p>
            <a:r>
              <a:rPr lang="tr-TR" dirty="0" smtClean="0"/>
              <a:t>7. Ders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Modül Örneği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64704"/>
          </a:xfrm>
        </p:spPr>
        <p:txBody>
          <a:bodyPr/>
          <a:lstStyle/>
          <a:p>
            <a:r>
              <a:rPr lang="tr-TR" dirty="0"/>
              <a:t>Geometri.</a:t>
            </a:r>
            <a:r>
              <a:rPr lang="tr-TR" dirty="0" err="1"/>
              <a:t>py</a:t>
            </a:r>
            <a:r>
              <a:rPr lang="tr-TR" dirty="0"/>
              <a:t> adını verdiğimiz bir dosyada iki fonksiyon tanımlıyoruz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575556" y="2564905"/>
            <a:ext cx="81112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2000" b="1" dirty="0">
                <a:solidFill>
                  <a:srgbClr val="3146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Silindir</a:t>
            </a:r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(pi, r, h):</a:t>
            </a:r>
          </a:p>
          <a:p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Yan_Alan = 2*pi*r*h</a:t>
            </a:r>
          </a:p>
          <a:p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Taban_Alan = pi*r*r</a:t>
            </a:r>
          </a:p>
          <a:p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Toplam_Alan = Yan_Alan + 2*Taban_Alan</a:t>
            </a:r>
          </a:p>
          <a:p>
            <a:pPr>
              <a:spcAft>
                <a:spcPts val="600"/>
              </a:spcAft>
            </a:pPr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Hacim = pi*r*r*h</a:t>
            </a:r>
          </a:p>
          <a:p>
            <a:pPr>
              <a:spcAft>
                <a:spcPts val="1200"/>
              </a:spcAft>
            </a:pPr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tr-TR" sz="20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Yan_Alan, Taban_Alan, Toplam_Alan, Hacim</a:t>
            </a:r>
          </a:p>
          <a:p>
            <a:r>
              <a:rPr lang="tr-TR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2000" b="1" dirty="0">
                <a:solidFill>
                  <a:srgbClr val="3146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Daire</a:t>
            </a:r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(pi, r):</a:t>
            </a:r>
          </a:p>
          <a:p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Alan = pi*r*r</a:t>
            </a:r>
          </a:p>
          <a:p>
            <a:pPr>
              <a:spcAft>
                <a:spcPts val="600"/>
              </a:spcAft>
            </a:pPr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Cevre = 2*pi*r</a:t>
            </a:r>
          </a:p>
          <a:p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tr-TR" sz="20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Alan, Cevre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Modüldeki Fonksiyonları Kullanmak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2695437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tr-TR" dirty="0"/>
              <a:t>“Geometri.</a:t>
            </a:r>
            <a:r>
              <a:rPr lang="tr-TR" dirty="0" err="1"/>
              <a:t>py</a:t>
            </a:r>
            <a:r>
              <a:rPr lang="tr-TR" dirty="0"/>
              <a:t>” modülü içerisindeki fonksiyonları nasıl kullandığımızı bir örnekle açıklayalım</a:t>
            </a:r>
          </a:p>
          <a:p>
            <a:pPr>
              <a:lnSpc>
                <a:spcPct val="120000"/>
              </a:lnSpc>
            </a:pPr>
            <a:r>
              <a:rPr lang="tr-TR" dirty="0"/>
              <a:t>“geometri_</a:t>
            </a:r>
            <a:r>
              <a:rPr lang="tr-TR" dirty="0" err="1"/>
              <a:t>ornekleri</a:t>
            </a:r>
            <a:r>
              <a:rPr lang="tr-TR" dirty="0"/>
              <a:t>.</a:t>
            </a:r>
            <a:r>
              <a:rPr lang="tr-TR" dirty="0" err="1"/>
              <a:t>py</a:t>
            </a:r>
            <a:r>
              <a:rPr lang="tr-TR" dirty="0"/>
              <a:t>” adini verdiğimiz programdan </a:t>
            </a:r>
            <a:r>
              <a:rPr lang="tr-TR" dirty="0">
                <a:solidFill>
                  <a:srgbClr val="3146DF"/>
                </a:solidFill>
              </a:rPr>
              <a:t>Silindir </a:t>
            </a:r>
            <a:r>
              <a:rPr lang="tr-TR" dirty="0"/>
              <a:t>ve </a:t>
            </a:r>
            <a:r>
              <a:rPr lang="tr-TR" dirty="0">
                <a:solidFill>
                  <a:srgbClr val="3146DF"/>
                </a:solidFill>
              </a:rPr>
              <a:t>Daire </a:t>
            </a:r>
            <a:r>
              <a:rPr lang="tr-TR" dirty="0"/>
              <a:t>fonksiyonlarını</a:t>
            </a:r>
            <a:r>
              <a:rPr lang="tr-TR" dirty="0">
                <a:solidFill>
                  <a:srgbClr val="3146DF"/>
                </a:solidFill>
              </a:rPr>
              <a:t> </a:t>
            </a:r>
            <a:r>
              <a:rPr lang="tr-TR" dirty="0"/>
              <a:t>kullanalım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457200" y="3969060"/>
            <a:ext cx="7848600" cy="2115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tr-TR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 Geometri</a:t>
            </a:r>
          </a:p>
          <a:p>
            <a:pPr>
              <a:lnSpc>
                <a:spcPct val="110000"/>
              </a:lnSpc>
            </a:pPr>
            <a:endParaRPr lang="tr-T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</a:pPr>
            <a:r>
              <a:rPr lang="tr-T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tr-T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tr-TR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Silindirin Yan alani, Taban alani, Toplam alani, Hacmi: ", 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Geometri.Silindir(3.14, 3, 5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))</a:t>
            </a:r>
            <a:endParaRPr lang="tr-TR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0000"/>
              </a:lnSpc>
            </a:pPr>
            <a:r>
              <a:rPr lang="tr-T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tr-T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tr-TR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Dairenin alani, Cevresi: "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, Geometri.Daire(3.14,3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))</a:t>
            </a:r>
            <a:endParaRPr lang="tr-TR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 Sonuç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 Geometri</a:t>
            </a:r>
          </a:p>
          <a:p>
            <a:pPr>
              <a:buNone/>
            </a:pPr>
            <a:endParaRPr lang="tr-TR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tr-T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tr-T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tr-TR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Silindirin Yan alani, Taban alani, Toplam alani, Hacmi: ", 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Geometri.Silindir(3.14, 3, 5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))</a:t>
            </a:r>
            <a:endParaRPr lang="tr-TR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tr-T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tr-T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"Dairenin </a:t>
            </a:r>
            <a:r>
              <a:rPr lang="tr-TR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alani, Cevresi: "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, Geometri.Daire(3.14,3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))</a:t>
            </a:r>
            <a:endParaRPr lang="tr-TR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3897052"/>
            <a:ext cx="79672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Silindirin Yan </a:t>
            </a:r>
            <a:r>
              <a:rPr lang="tr-TR" sz="2400" dirty="0" err="1">
                <a:solidFill>
                  <a:srgbClr val="3146DF"/>
                </a:solidFill>
              </a:rPr>
              <a:t>alani</a:t>
            </a:r>
            <a:r>
              <a:rPr lang="tr-TR" sz="2400" dirty="0">
                <a:solidFill>
                  <a:srgbClr val="3146DF"/>
                </a:solidFill>
              </a:rPr>
              <a:t>, Taban </a:t>
            </a:r>
            <a:r>
              <a:rPr lang="tr-TR" sz="2400" dirty="0" err="1">
                <a:solidFill>
                  <a:srgbClr val="3146DF"/>
                </a:solidFill>
              </a:rPr>
              <a:t>alani</a:t>
            </a:r>
            <a:r>
              <a:rPr lang="tr-TR" sz="2400" dirty="0">
                <a:solidFill>
                  <a:srgbClr val="3146DF"/>
                </a:solidFill>
              </a:rPr>
              <a:t>, Toplam </a:t>
            </a:r>
            <a:r>
              <a:rPr lang="tr-TR" sz="2400" dirty="0" err="1">
                <a:solidFill>
                  <a:srgbClr val="3146DF"/>
                </a:solidFill>
              </a:rPr>
              <a:t>alani</a:t>
            </a:r>
            <a:r>
              <a:rPr lang="tr-TR" sz="2400" dirty="0">
                <a:solidFill>
                  <a:srgbClr val="3146DF"/>
                </a:solidFill>
              </a:rPr>
              <a:t>, Hacmi:  (94.2, 28.259999999999998, 150.72, 141.29999999999998)</a:t>
            </a:r>
          </a:p>
          <a:p>
            <a:r>
              <a:rPr lang="tr-TR" sz="2400" dirty="0">
                <a:solidFill>
                  <a:srgbClr val="3146DF"/>
                </a:solidFill>
              </a:rPr>
              <a:t>Dairenin </a:t>
            </a:r>
            <a:r>
              <a:rPr lang="tr-TR" sz="2400" dirty="0" err="1">
                <a:solidFill>
                  <a:srgbClr val="3146DF"/>
                </a:solidFill>
              </a:rPr>
              <a:t>alani</a:t>
            </a:r>
            <a:r>
              <a:rPr lang="tr-TR" sz="2400" dirty="0">
                <a:solidFill>
                  <a:srgbClr val="3146DF"/>
                </a:solidFill>
              </a:rPr>
              <a:t>, </a:t>
            </a:r>
            <a:r>
              <a:rPr lang="tr-TR" sz="2400" dirty="0" err="1">
                <a:solidFill>
                  <a:srgbClr val="3146DF"/>
                </a:solidFill>
              </a:rPr>
              <a:t>Cevresi</a:t>
            </a:r>
            <a:r>
              <a:rPr lang="tr-TR" sz="2400" dirty="0">
                <a:solidFill>
                  <a:srgbClr val="3146DF"/>
                </a:solidFill>
              </a:rPr>
              <a:t>:  (28.259999999999998, 18.84)</a:t>
            </a:r>
          </a:p>
          <a:p>
            <a:r>
              <a:rPr lang="tr-TR" sz="2400" dirty="0"/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Ödev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4624"/>
            <a:ext cx="8229600" cy="49387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tr-TR" dirty="0"/>
              <a:t>Ölçü sistemleri arasında iki taraflı çevirme işlemleri için fonksiyonların olduğu bir modüle yazınız</a:t>
            </a:r>
            <a:r>
              <a:rPr lang="tr-TR" dirty="0" smtClean="0"/>
              <a:t>:</a:t>
            </a:r>
          </a:p>
          <a:p>
            <a:pPr>
              <a:lnSpc>
                <a:spcPct val="120000"/>
              </a:lnSpc>
            </a:pPr>
            <a:r>
              <a:rPr lang="tr-TR" dirty="0" smtClean="0"/>
              <a:t>Sadece yeşil olanlar için</a:t>
            </a:r>
          </a:p>
          <a:p>
            <a:pPr>
              <a:lnSpc>
                <a:spcPct val="120000"/>
              </a:lnSpc>
            </a:pPr>
            <a:r>
              <a:rPr lang="tr-TR" dirty="0" smtClean="0"/>
              <a:t>Bir program içinde hepsini deneyin</a:t>
            </a:r>
            <a:endParaRPr lang="tr-TR" dirty="0"/>
          </a:p>
          <a:p>
            <a:pPr lvl="1">
              <a:lnSpc>
                <a:spcPct val="120000"/>
              </a:lnSpc>
            </a:pPr>
            <a:r>
              <a:rPr lang="tr-TR" b="1" dirty="0" err="1">
                <a:solidFill>
                  <a:srgbClr val="00B050"/>
                </a:solidFill>
              </a:rPr>
              <a:t>Santigrad</a:t>
            </a:r>
            <a:r>
              <a:rPr lang="tr-TR" b="1" dirty="0">
                <a:solidFill>
                  <a:srgbClr val="00B050"/>
                </a:solidFill>
              </a:rPr>
              <a:t> ve </a:t>
            </a:r>
            <a:r>
              <a:rPr lang="tr-TR" b="1" dirty="0" err="1">
                <a:solidFill>
                  <a:srgbClr val="00B050"/>
                </a:solidFill>
              </a:rPr>
              <a:t>Fahrenheit</a:t>
            </a:r>
            <a:endParaRPr lang="tr-TR" b="1" dirty="0">
              <a:solidFill>
                <a:srgbClr val="00B050"/>
              </a:solidFill>
            </a:endParaRPr>
          </a:p>
          <a:p>
            <a:pPr lvl="1">
              <a:lnSpc>
                <a:spcPct val="120000"/>
              </a:lnSpc>
            </a:pPr>
            <a:r>
              <a:rPr lang="tr-TR" b="1" dirty="0">
                <a:solidFill>
                  <a:srgbClr val="00B050"/>
                </a:solidFill>
              </a:rPr>
              <a:t>Mil ve kilometre</a:t>
            </a:r>
          </a:p>
          <a:p>
            <a:pPr lvl="1">
              <a:lnSpc>
                <a:spcPct val="120000"/>
              </a:lnSpc>
            </a:pPr>
            <a:r>
              <a:rPr lang="tr-TR" b="1" dirty="0">
                <a:solidFill>
                  <a:srgbClr val="00B050"/>
                </a:solidFill>
              </a:rPr>
              <a:t>Inch ve santrimetre, </a:t>
            </a:r>
          </a:p>
          <a:p>
            <a:pPr lvl="1">
              <a:lnSpc>
                <a:spcPct val="120000"/>
              </a:lnSpc>
            </a:pPr>
            <a:r>
              <a:rPr lang="tr-TR" dirty="0" err="1"/>
              <a:t>Foot</a:t>
            </a:r>
            <a:r>
              <a:rPr lang="tr-TR" dirty="0"/>
              <a:t> ve santimetre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Yarda ve metre,</a:t>
            </a:r>
          </a:p>
          <a:p>
            <a:pPr lvl="1">
              <a:lnSpc>
                <a:spcPct val="120000"/>
              </a:lnSpc>
            </a:pPr>
            <a:r>
              <a:rPr lang="tr-TR" b="1" dirty="0">
                <a:solidFill>
                  <a:srgbClr val="00B050"/>
                </a:solidFill>
              </a:rPr>
              <a:t>Galon (ABD) ve litre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Litre ve mililitre </a:t>
            </a:r>
          </a:p>
          <a:p>
            <a:pPr lvl="1">
              <a:lnSpc>
                <a:spcPct val="120000"/>
              </a:lnSpc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775443" y="3368025"/>
                <a:ext cx="17945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−32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/1.8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443" y="3368025"/>
                <a:ext cx="1794530" cy="276999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2373" r="-3051" b="-3260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758670" y="3847110"/>
                <a:ext cx="18403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𝐾𝑚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𝑀𝑖𝑙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∗1.609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670" y="3847110"/>
                <a:ext cx="1840311" cy="276999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2649" r="-2649" b="-65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758670" y="4351166"/>
                <a:ext cx="1788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C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𝐼𝑛𝑐h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∗2.54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670" y="4351166"/>
                <a:ext cx="1788888" cy="276999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2730" r="-3072" b="-6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4642292" y="5337212"/>
                <a:ext cx="21201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 smtClean="0">
                          <a:latin typeface="Cambria Math"/>
                        </a:rPr>
                        <m:t>𝑔</m:t>
                      </m:r>
                      <m:r>
                        <a:rPr lang="tr-TR" b="0" i="1" smtClean="0">
                          <a:latin typeface="Cambria Math"/>
                        </a:rPr>
                        <m:t>𝑎𝑙𝑜𝑛</m:t>
                      </m:r>
                      <m:r>
                        <a:rPr lang="tr-TR" b="0" i="1" smtClean="0">
                          <a:latin typeface="Cambria Math"/>
                        </a:rPr>
                        <m:t>=</m:t>
                      </m:r>
                      <m:r>
                        <a:rPr lang="tr-TR" b="0" i="1" smtClean="0">
                          <a:latin typeface="Cambria Math"/>
                        </a:rPr>
                        <m:t>𝑙𝑖𝑡𝑟𝑒</m:t>
                      </m:r>
                      <m:r>
                        <a:rPr lang="tr-TR" b="0" i="1" smtClean="0">
                          <a:latin typeface="Cambria Math"/>
                        </a:rPr>
                        <m:t> ∗3.79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292" y="5337212"/>
                <a:ext cx="2120196" cy="276999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2305" r="-2305" b="-2444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628"/>
            <a:ext cx="8229600" cy="1143000"/>
          </a:xfrm>
        </p:spPr>
        <p:txBody>
          <a:bodyPr/>
          <a:lstStyle/>
          <a:p>
            <a:r>
              <a:rPr lang="tr-TR" dirty="0" err="1"/>
              <a:t>Bugunün</a:t>
            </a:r>
            <a:r>
              <a:rPr lang="tr-TR" dirty="0"/>
              <a:t> Tarihini Nasıl Buluruz?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316835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tr-TR" dirty="0"/>
              <a:t>Bunun için </a:t>
            </a:r>
            <a:r>
              <a:rPr lang="tr-TR" dirty="0" err="1"/>
              <a:t>Python’da</a:t>
            </a:r>
            <a:r>
              <a:rPr lang="tr-TR" dirty="0"/>
              <a:t> </a:t>
            </a:r>
            <a:r>
              <a:rPr lang="tr-TR" dirty="0" smtClean="0"/>
              <a:t>hazır yazılmış </a:t>
            </a:r>
            <a:r>
              <a:rPr lang="tr-TR" dirty="0"/>
              <a:t>modüller var.</a:t>
            </a:r>
          </a:p>
          <a:p>
            <a:pPr>
              <a:lnSpc>
                <a:spcPct val="120000"/>
              </a:lnSpc>
            </a:pPr>
            <a:r>
              <a:rPr lang="tr-TR" dirty="0"/>
              <a:t>Modül bunu ve benzer diğer fonksiyonları kullanmanızı </a:t>
            </a:r>
            <a:r>
              <a:rPr lang="tr-TR" dirty="0" smtClean="0"/>
              <a:t>sağlar</a:t>
            </a:r>
          </a:p>
          <a:p>
            <a:pPr>
              <a:lnSpc>
                <a:spcPct val="120000"/>
              </a:lnSpc>
            </a:pPr>
            <a:r>
              <a:rPr lang="tr-TR" dirty="0" smtClean="0"/>
              <a:t>Modül isminden önce </a:t>
            </a:r>
            <a:r>
              <a:rPr lang="tr-TR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tr-TR" dirty="0"/>
              <a:t> anahtar kelimesini </a:t>
            </a:r>
            <a:r>
              <a:rPr lang="tr-TR" dirty="0" smtClean="0"/>
              <a:t>yazarız. Böylece o modülü program içinde kullanabiliriz</a:t>
            </a:r>
            <a:endParaRPr lang="tr-TR" dirty="0"/>
          </a:p>
          <a:p>
            <a:pPr>
              <a:lnSpc>
                <a:spcPct val="120000"/>
              </a:lnSpc>
            </a:pPr>
            <a:r>
              <a:rPr lang="tr-TR" dirty="0" smtClean="0"/>
              <a:t>Örneğin </a:t>
            </a:r>
            <a:r>
              <a:rPr lang="tr-TR" dirty="0"/>
              <a:t>“</a:t>
            </a:r>
            <a:r>
              <a:rPr lang="tr-TR" dirty="0" err="1"/>
              <a:t>datetime</a:t>
            </a:r>
            <a:r>
              <a:rPr lang="tr-TR" dirty="0"/>
              <a:t>” isimli </a:t>
            </a:r>
            <a:r>
              <a:rPr lang="tr-TR" dirty="0" smtClean="0"/>
              <a:t>modülü kullanmak için programın başında aşağıdakini yazmamız gerekir.</a:t>
            </a:r>
            <a:endParaRPr lang="tr-TR" dirty="0"/>
          </a:p>
          <a:p>
            <a:pPr marL="457200" lvl="1" indent="0">
              <a:lnSpc>
                <a:spcPct val="120000"/>
              </a:lnSpc>
              <a:buNone/>
            </a:pP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tr-TR" b="1" dirty="0" smtClean="0">
                <a:latin typeface="Courier New" pitchFamily="49" charset="0"/>
                <a:cs typeface="Courier New" pitchFamily="49" charset="0"/>
              </a:rPr>
              <a:t> datetime</a:t>
            </a:r>
          </a:p>
          <a:p>
            <a:pPr marL="57150" indent="0">
              <a:lnSpc>
                <a:spcPct val="120000"/>
              </a:lnSpc>
              <a:buNone/>
            </a:pPr>
            <a:r>
              <a:rPr lang="tr-TR" dirty="0" smtClean="0"/>
              <a:t>Örnek kod:</a:t>
            </a:r>
          </a:p>
          <a:p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838200" y="43291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tr-TR" sz="2000" b="1" dirty="0" err="1">
                <a:latin typeface="Courier New" pitchFamily="49" charset="0"/>
                <a:cs typeface="Courier New" pitchFamily="49" charset="0"/>
              </a:rPr>
              <a:t>datetime</a:t>
            </a:r>
            <a:endParaRPr lang="tr-TR" sz="2000" b="1" dirty="0">
              <a:latin typeface="Courier New" pitchFamily="49" charset="0"/>
              <a:cs typeface="Courier New" pitchFamily="49" charset="0"/>
            </a:endParaRPr>
          </a:p>
          <a:p>
            <a:endParaRPr lang="tr-TR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tr-TR" sz="2000" b="1" dirty="0">
                <a:latin typeface="Courier New" pitchFamily="49" charset="0"/>
                <a:cs typeface="Courier New" pitchFamily="49" charset="0"/>
              </a:rPr>
              <a:t>t = </a:t>
            </a:r>
            <a:r>
              <a:rPr lang="tr-TR" sz="2000" b="1" dirty="0" err="1" smtClean="0">
                <a:latin typeface="Courier New" pitchFamily="49" charset="0"/>
                <a:cs typeface="Courier New" pitchFamily="49" charset="0"/>
              </a:rPr>
              <a:t>datetime.date.today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endParaRPr lang="tr-TR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tr-T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(t)</a:t>
            </a:r>
            <a:endParaRPr lang="tr-TR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tr-T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(t.day)</a:t>
            </a:r>
          </a:p>
        </p:txBody>
      </p:sp>
      <p:sp>
        <p:nvSpPr>
          <p:cNvPr id="8" name="Rectangle 7"/>
          <p:cNvSpPr/>
          <p:nvPr/>
        </p:nvSpPr>
        <p:spPr>
          <a:xfrm>
            <a:off x="5580112" y="4263479"/>
            <a:ext cx="2599928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r-TR" sz="2400" dirty="0"/>
              <a:t>&gt;&gt;&gt; </a:t>
            </a:r>
          </a:p>
          <a:p>
            <a:pPr>
              <a:lnSpc>
                <a:spcPct val="120000"/>
              </a:lnSpc>
            </a:pPr>
            <a:r>
              <a:rPr lang="tr-TR" sz="2400" dirty="0" smtClean="0">
                <a:solidFill>
                  <a:srgbClr val="3146DF"/>
                </a:solidFill>
              </a:rPr>
              <a:t>2017-12-05</a:t>
            </a:r>
            <a:endParaRPr lang="tr-TR" sz="2400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</a:pPr>
            <a:r>
              <a:rPr lang="tr-TR" sz="2400" dirty="0" smtClean="0">
                <a:solidFill>
                  <a:srgbClr val="3146DF"/>
                </a:solidFill>
              </a:rPr>
              <a:t>5</a:t>
            </a:r>
            <a:endParaRPr lang="tr-TR" sz="2400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</a:pPr>
            <a:r>
              <a:rPr lang="tr-TR" sz="2400" dirty="0"/>
              <a:t>&gt;&gt;&gt; </a:t>
            </a:r>
          </a:p>
        </p:txBody>
      </p:sp>
    </p:spTree>
    <p:extLst>
      <p:ext uri="{BB962C8B-B14F-4D97-AF65-F5344CB8AC3E}">
        <p14:creationId xmlns:p14="http://schemas.microsoft.com/office/powerpoint/2010/main" xmlns="" val="31785120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Diğer Tarih İşlemleri - Detaylar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 datetime</a:t>
            </a:r>
          </a:p>
          <a:p>
            <a:pPr>
              <a:buNone/>
            </a:pP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t = datetime.date.today()    </a:t>
            </a:r>
          </a:p>
          <a:p>
            <a:pPr>
              <a:buNone/>
            </a:pPr>
            <a:endParaRPr lang="tr-TR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tr-TR" sz="2000" b="1" dirty="0" err="1" smtClean="0">
                <a:latin typeface="Courier New" pitchFamily="49" charset="0"/>
                <a:cs typeface="Courier New" pitchFamily="49" charset="0"/>
              </a:rPr>
              <a:t>gun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tr-TR" sz="2000" b="1" dirty="0" err="1">
                <a:latin typeface="Courier New" pitchFamily="49" charset="0"/>
                <a:cs typeface="Courier New" pitchFamily="49" charset="0"/>
              </a:rPr>
              <a:t>t.day</a:t>
            </a:r>
            <a:endParaRPr lang="tr-TR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ay 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tr-TR" sz="2000" b="1" dirty="0" err="1" smtClean="0">
                <a:latin typeface="Courier New" pitchFamily="49" charset="0"/>
                <a:cs typeface="Courier New" pitchFamily="49" charset="0"/>
              </a:rPr>
              <a:t>t.month</a:t>
            </a:r>
            <a:endParaRPr lang="tr-T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tr-TR" sz="2000" b="1" dirty="0" err="1" smtClean="0">
                <a:latin typeface="Courier New" pitchFamily="49" charset="0"/>
                <a:cs typeface="Courier New" pitchFamily="49" charset="0"/>
              </a:rPr>
              <a:t>yil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=  </a:t>
            </a:r>
            <a:r>
              <a:rPr lang="tr-TR" sz="2000" b="1" dirty="0" err="1">
                <a:latin typeface="Courier New" pitchFamily="49" charset="0"/>
                <a:cs typeface="Courier New" pitchFamily="49" charset="0"/>
              </a:rPr>
              <a:t>t.year</a:t>
            </a:r>
            <a:endParaRPr lang="tr-TR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tr-T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t2 = datetime.datetime.today()</a:t>
            </a:r>
          </a:p>
          <a:p>
            <a:pPr>
              <a:buNone/>
            </a:pPr>
            <a:r>
              <a:rPr lang="tr-T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(t2)</a:t>
            </a:r>
            <a:endParaRPr lang="tr-TR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76056" y="1621249"/>
            <a:ext cx="3492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tr-TR" sz="2000" dirty="0" smtClean="0"/>
              <a:t>  bir tarih değişkeni; üzerinde fonksiyonlar çalışabilir</a:t>
            </a:r>
            <a:endParaRPr lang="tr-TR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2737373"/>
            <a:ext cx="34923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err="1" smtClean="0">
                <a:latin typeface="Courier New" pitchFamily="49" charset="0"/>
                <a:cs typeface="Courier New" pitchFamily="49" charset="0"/>
              </a:rPr>
              <a:t>year</a:t>
            </a:r>
            <a:r>
              <a:rPr lang="tr-TR" sz="2000" dirty="0" smtClean="0"/>
              <a:t>  yılı, </a:t>
            </a:r>
            <a:r>
              <a:rPr lang="tr-TR" sz="2000" b="1" dirty="0" err="1" smtClean="0">
                <a:latin typeface="Courier New" pitchFamily="49" charset="0"/>
                <a:cs typeface="Courier New" pitchFamily="49" charset="0"/>
              </a:rPr>
              <a:t>month</a:t>
            </a:r>
            <a:r>
              <a:rPr lang="tr-TR" sz="2000" dirty="0"/>
              <a:t> </a:t>
            </a:r>
            <a:r>
              <a:rPr lang="tr-TR" sz="2000" dirty="0" smtClean="0"/>
              <a:t>ayı, </a:t>
            </a:r>
            <a:r>
              <a:rPr lang="tr-TR" sz="2000" b="1" dirty="0" err="1" smtClean="0">
                <a:latin typeface="Courier New" pitchFamily="49" charset="0"/>
                <a:cs typeface="Courier New" pitchFamily="49" charset="0"/>
              </a:rPr>
              <a:t>day</a:t>
            </a:r>
            <a:r>
              <a:rPr lang="tr-TR" sz="2000" dirty="0" smtClean="0"/>
              <a:t> ayın kaçıncı günü olduğunu </a:t>
            </a:r>
            <a:r>
              <a:rPr lang="tr-TR" sz="2000" dirty="0" err="1" smtClean="0"/>
              <a:t>integer</a:t>
            </a:r>
            <a:r>
              <a:rPr lang="tr-TR" sz="2000" dirty="0" smtClean="0"/>
              <a:t> olarak verir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28456" y="4465565"/>
            <a:ext cx="34923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t2 </a:t>
            </a:r>
            <a:r>
              <a:rPr lang="tr-TR" sz="2000" dirty="0" smtClean="0"/>
              <a:t>de   bir tarih değişkeni ama saati de tutuyor. Çıktıyı deneyip görelim</a:t>
            </a:r>
            <a:endParaRPr lang="tr-TR" sz="2000" dirty="0"/>
          </a:p>
        </p:txBody>
      </p:sp>
      <p:sp>
        <p:nvSpPr>
          <p:cNvPr id="7" name="Rectangle 6"/>
          <p:cNvSpPr/>
          <p:nvPr/>
        </p:nvSpPr>
        <p:spPr>
          <a:xfrm>
            <a:off x="457200" y="4941168"/>
            <a:ext cx="4572000" cy="134806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&gt;&gt;&gt;</a:t>
            </a:r>
          </a:p>
          <a:p>
            <a:pPr>
              <a:lnSpc>
                <a:spcPct val="120000"/>
              </a:lnSpc>
            </a:pPr>
            <a:r>
              <a:rPr lang="en-US" sz="2400" dirty="0" smtClean="0">
                <a:solidFill>
                  <a:srgbClr val="3146DF"/>
                </a:solidFill>
              </a:rPr>
              <a:t>2018-07-23 09:59:21.085959</a:t>
            </a:r>
            <a:endParaRPr lang="tr-TR" sz="2400" dirty="0" smtClean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400" dirty="0" smtClean="0"/>
              <a:t>&gt;&gt;&gt; </a:t>
            </a:r>
            <a:endParaRPr lang="en-US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Diğer Tarih İşlemleri – Değişik Formatlarda Yazdırma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tr-TR" sz="2000" b="1" dirty="0" err="1" smtClean="0">
                <a:latin typeface="Courier New" pitchFamily="49" charset="0"/>
                <a:cs typeface="Courier New" pitchFamily="49" charset="0"/>
              </a:rPr>
              <a:t>datetime</a:t>
            </a:r>
            <a:endParaRPr lang="tr-TR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tr-TR" sz="2000" b="1" dirty="0">
                <a:latin typeface="Courier New" pitchFamily="49" charset="0"/>
                <a:cs typeface="Courier New" pitchFamily="49" charset="0"/>
              </a:rPr>
              <a:t>t 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tr-TR" sz="2000" b="1" dirty="0" err="1" smtClean="0">
                <a:latin typeface="Courier New" pitchFamily="49" charset="0"/>
                <a:cs typeface="Courier New" pitchFamily="49" charset="0"/>
              </a:rPr>
              <a:t>datetime.date.today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()    </a:t>
            </a:r>
            <a:endParaRPr lang="tr-TR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tr-TR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tr-TR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tr-T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tr-TR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Bugunun tarihi:"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, t.strftime(</a:t>
            </a:r>
            <a:r>
              <a:rPr lang="tr-TR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"%d-%m-%Y</a:t>
            </a:r>
            <a:r>
              <a:rPr lang="tr-T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))</a:t>
            </a:r>
            <a:endParaRPr lang="tr-TR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tr-TR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tr-T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tr-TR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Bugunun tarihi:"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, t.strftime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tr-TR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"%m/%d/%y</a:t>
            </a:r>
            <a:r>
              <a:rPr lang="tr-T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))</a:t>
            </a:r>
            <a:endParaRPr lang="tr-TR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tr-TR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tr-T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tr-TR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Bugunun tarihi:"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, t.strftime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tr-TR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"%d.%m.%Y</a:t>
            </a:r>
            <a:r>
              <a:rPr lang="tr-T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))</a:t>
            </a:r>
            <a:endParaRPr lang="tr-TR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6493" y="4190020"/>
            <a:ext cx="34923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err="1" smtClean="0"/>
              <a:t>strftime</a:t>
            </a:r>
            <a:r>
              <a:rPr lang="tr-TR" sz="2000" dirty="0" smtClean="0"/>
              <a:t> fonksiyonu tarihi istediğiniz formatta </a:t>
            </a:r>
            <a:r>
              <a:rPr lang="tr-TR" sz="2000" dirty="0" err="1" smtClean="0"/>
              <a:t>stringe</a:t>
            </a:r>
            <a:r>
              <a:rPr lang="tr-TR" sz="2000" dirty="0" smtClean="0"/>
              <a:t> çevirir. Formatı çift tırnak içinde istediğiniz ayraçlarla ve istediğiniz gün (%d), ay(%m) ve yıl (%y veya %Y) sırasında belirtebilirsiniz</a:t>
            </a:r>
            <a:endParaRPr lang="tr-TR" sz="2000" dirty="0"/>
          </a:p>
        </p:txBody>
      </p:sp>
      <p:sp>
        <p:nvSpPr>
          <p:cNvPr id="7" name="Rectangle 6"/>
          <p:cNvSpPr/>
          <p:nvPr/>
        </p:nvSpPr>
        <p:spPr>
          <a:xfrm>
            <a:off x="454493" y="41130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sz="2400" dirty="0">
                <a:solidFill>
                  <a:srgbClr val="3146DF"/>
                </a:solidFill>
              </a:rPr>
              <a:t>Bugunun tarihi: 27-04-2017</a:t>
            </a:r>
          </a:p>
          <a:p>
            <a:r>
              <a:rPr lang="fi-FI" sz="2400" dirty="0">
                <a:solidFill>
                  <a:srgbClr val="3146DF"/>
                </a:solidFill>
              </a:rPr>
              <a:t>Bugunun tarihi: 04/27/17</a:t>
            </a:r>
          </a:p>
          <a:p>
            <a:r>
              <a:rPr lang="fi-FI" sz="2400" dirty="0">
                <a:solidFill>
                  <a:srgbClr val="3146DF"/>
                </a:solidFill>
              </a:rPr>
              <a:t>Bugunun tarihi: 27.04.2017</a:t>
            </a:r>
            <a:endParaRPr lang="tr-TR" sz="2400" dirty="0">
              <a:solidFill>
                <a:srgbClr val="3146D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68029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32948" cy="778098"/>
          </a:xfrm>
        </p:spPr>
        <p:txBody>
          <a:bodyPr>
            <a:noAutofit/>
          </a:bodyPr>
          <a:lstStyle/>
          <a:p>
            <a:r>
              <a:rPr lang="tr-TR" sz="3600" dirty="0"/>
              <a:t>Diğer Tarih İşlemleri – </a:t>
            </a:r>
            <a:r>
              <a:rPr lang="tr-TR" sz="3600" dirty="0" smtClean="0"/>
              <a:t>Klavyeden Tarih Girme</a:t>
            </a:r>
            <a:endParaRPr lang="tr-T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62" y="1127964"/>
            <a:ext cx="8322189" cy="2805092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Klavyeden tarihi girmek için önce istediğiniz formatta </a:t>
            </a:r>
            <a:r>
              <a:rPr lang="tr-TR" dirty="0" err="1" smtClean="0"/>
              <a:t>string</a:t>
            </a:r>
            <a:r>
              <a:rPr lang="tr-TR" dirty="0" smtClean="0"/>
              <a:t> olarak okumanız gerekir. </a:t>
            </a:r>
          </a:p>
          <a:p>
            <a:r>
              <a:rPr lang="tr-TR" dirty="0" smtClean="0"/>
              <a:t>Sonra datetime.strptime fonksiyonunu kullanarak string'i tarihe cevirip tarih değişkeni içinde saklarız.</a:t>
            </a:r>
          </a:p>
          <a:p>
            <a:pPr lvl="1"/>
            <a:r>
              <a:rPr lang="tr-TR" dirty="0" smtClean="0"/>
              <a:t>İlk parametre okuduğumuz tarih string'i, ikinci parametre ise format string'i</a:t>
            </a:r>
          </a:p>
          <a:p>
            <a:r>
              <a:rPr lang="tr-TR" dirty="0"/>
              <a:t>Öncesinde    </a:t>
            </a:r>
            <a:r>
              <a:rPr lang="tr-TR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from</a:t>
            </a:r>
            <a:r>
              <a:rPr lang="tr-TR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tr-TR" sz="2400" b="1" dirty="0" err="1">
                <a:latin typeface="Courier New" pitchFamily="49" charset="0"/>
                <a:cs typeface="Courier New" pitchFamily="49" charset="0"/>
              </a:rPr>
              <a:t>datetime</a:t>
            </a:r>
            <a:r>
              <a:rPr lang="tr-TR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tr-TR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tr-TR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tr-TR" sz="2400" b="1" dirty="0" err="1">
                <a:latin typeface="Courier New" pitchFamily="49" charset="0"/>
                <a:cs typeface="Courier New" pitchFamily="49" charset="0"/>
              </a:rPr>
              <a:t>datetime</a:t>
            </a:r>
            <a:endParaRPr lang="tr-TR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tr-TR" dirty="0" smtClean="0"/>
              <a:t>Örnek:</a:t>
            </a:r>
          </a:p>
        </p:txBody>
      </p:sp>
      <p:sp>
        <p:nvSpPr>
          <p:cNvPr id="4" name="Rectangle 3"/>
          <p:cNvSpPr/>
          <p:nvPr/>
        </p:nvSpPr>
        <p:spPr>
          <a:xfrm>
            <a:off x="336047" y="3861048"/>
            <a:ext cx="852042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from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tr-TR" sz="2000" b="1" dirty="0" err="1">
                <a:latin typeface="Courier New" pitchFamily="49" charset="0"/>
                <a:cs typeface="Courier New" pitchFamily="49" charset="0"/>
              </a:rPr>
              <a:t>datetime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tr-TR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tr-TR" sz="2000" b="1" dirty="0" err="1">
                <a:latin typeface="Courier New" pitchFamily="49" charset="0"/>
                <a:cs typeface="Courier New" pitchFamily="49" charset="0"/>
              </a:rPr>
              <a:t>datetime</a:t>
            </a:r>
            <a:endParaRPr lang="tr-TR" sz="2000" b="1" dirty="0">
              <a:latin typeface="Courier New" pitchFamily="49" charset="0"/>
              <a:cs typeface="Courier New" pitchFamily="49" charset="0"/>
            </a:endParaRPr>
          </a:p>
          <a:p>
            <a:endParaRPr lang="tr-TR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tr-TR" sz="2000" b="1" dirty="0">
                <a:latin typeface="Courier New" pitchFamily="49" charset="0"/>
                <a:cs typeface="Courier New" pitchFamily="49" charset="0"/>
              </a:rPr>
              <a:t>tarih_string = </a:t>
            </a:r>
            <a:r>
              <a:rPr lang="tr-TR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tr-TR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"Istediginiz tarihi GG-AA-YYYY seklinde giriniz: "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tr-TR" sz="2000" b="1" dirty="0">
                <a:latin typeface="Courier New" pitchFamily="49" charset="0"/>
                <a:cs typeface="Courier New" pitchFamily="49" charset="0"/>
              </a:rPr>
              <a:t>girilen = </a:t>
            </a:r>
            <a:r>
              <a:rPr lang="tr-TR" sz="2000" b="1" dirty="0" err="1">
                <a:latin typeface="Courier New" pitchFamily="49" charset="0"/>
                <a:cs typeface="Courier New" pitchFamily="49" charset="0"/>
              </a:rPr>
              <a:t>datetime.strptime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tr-TR" sz="2000" b="1" dirty="0" err="1">
                <a:latin typeface="Courier New" pitchFamily="49" charset="0"/>
                <a:cs typeface="Courier New" pitchFamily="49" charset="0"/>
              </a:rPr>
              <a:t>tarih_string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tr-TR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"%d-%m-%Y"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tr-T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tr-T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tr-TR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Girilen tarih:"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, girilen.strftime(</a:t>
            </a:r>
            <a:r>
              <a:rPr lang="tr-TR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"%m.%d.%Y</a:t>
            </a:r>
            <a:r>
              <a:rPr lang="tr-T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))</a:t>
            </a:r>
            <a:endParaRPr lang="tr-TR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5841268"/>
            <a:ext cx="74528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err="1">
                <a:solidFill>
                  <a:srgbClr val="3146DF"/>
                </a:solidFill>
              </a:rPr>
              <a:t>Istediginiz</a:t>
            </a:r>
            <a:r>
              <a:rPr lang="tr-TR" sz="2000" dirty="0" smtClean="0"/>
              <a:t> </a:t>
            </a:r>
            <a:r>
              <a:rPr lang="tr-TR" sz="2000" dirty="0">
                <a:solidFill>
                  <a:srgbClr val="3146DF"/>
                </a:solidFill>
              </a:rPr>
              <a:t>tarihi</a:t>
            </a:r>
            <a:r>
              <a:rPr lang="tr-TR" sz="2000" dirty="0" smtClean="0"/>
              <a:t> </a:t>
            </a:r>
            <a:r>
              <a:rPr lang="tr-TR" sz="2000" dirty="0">
                <a:solidFill>
                  <a:srgbClr val="3146DF"/>
                </a:solidFill>
              </a:rPr>
              <a:t>GG-AA-YYYY seklinde giriniz: </a:t>
            </a:r>
            <a:r>
              <a:rPr lang="tr-TR" sz="2000" dirty="0"/>
              <a:t>17-07-2001</a:t>
            </a:r>
          </a:p>
          <a:p>
            <a:r>
              <a:rPr lang="tr-TR" sz="2000" dirty="0">
                <a:solidFill>
                  <a:srgbClr val="3146DF"/>
                </a:solidFill>
              </a:rPr>
              <a:t>Girilen tarih: 07.17.2001</a:t>
            </a:r>
          </a:p>
        </p:txBody>
      </p:sp>
    </p:spTree>
    <p:extLst>
      <p:ext uri="{BB962C8B-B14F-4D97-AF65-F5344CB8AC3E}">
        <p14:creationId xmlns:p14="http://schemas.microsoft.com/office/powerpoint/2010/main" xmlns="" val="37141744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Diğer Tarih İşlemleri – İki Tarih Arasındaki Farkı Bulma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7353"/>
            <a:ext cx="8229600" cy="4525963"/>
          </a:xfrm>
        </p:spPr>
        <p:txBody>
          <a:bodyPr/>
          <a:lstStyle/>
          <a:p>
            <a:r>
              <a:rPr lang="tr-TR" b="1" dirty="0" smtClean="0">
                <a:latin typeface="Courier New" pitchFamily="49" charset="0"/>
                <a:cs typeface="Courier New" pitchFamily="49" charset="0"/>
              </a:rPr>
              <a:t>t1</a:t>
            </a:r>
            <a:r>
              <a:rPr lang="tr-TR" dirty="0" smtClean="0"/>
              <a:t> ve </a:t>
            </a:r>
            <a:r>
              <a:rPr lang="tr-TR" b="1" dirty="0" smtClean="0">
                <a:latin typeface="Courier New" pitchFamily="49" charset="0"/>
                <a:cs typeface="Courier New" pitchFamily="49" charset="0"/>
              </a:rPr>
              <a:t>t2</a:t>
            </a:r>
            <a:r>
              <a:rPr lang="tr-TR" dirty="0" smtClean="0"/>
              <a:t> iki tarih (</a:t>
            </a:r>
            <a:r>
              <a:rPr lang="tr-TR" dirty="0" err="1" smtClean="0"/>
              <a:t>datetime</a:t>
            </a:r>
            <a:r>
              <a:rPr lang="tr-TR" dirty="0" smtClean="0"/>
              <a:t>) değişkeni olsun.</a:t>
            </a:r>
          </a:p>
          <a:p>
            <a:r>
              <a:rPr lang="tr-TR" b="1" dirty="0" smtClean="0">
                <a:latin typeface="Courier New" pitchFamily="49" charset="0"/>
                <a:cs typeface="Courier New" pitchFamily="49" charset="0"/>
              </a:rPr>
              <a:t>t1 – t2 </a:t>
            </a:r>
            <a:r>
              <a:rPr lang="tr-TR" dirty="0" smtClean="0"/>
              <a:t>ifadesi </a:t>
            </a:r>
            <a:r>
              <a:rPr lang="tr-TR" b="1" dirty="0" smtClean="0">
                <a:latin typeface="Courier New" pitchFamily="49" charset="0"/>
                <a:cs typeface="Courier New" pitchFamily="49" charset="0"/>
              </a:rPr>
              <a:t>timedelta</a:t>
            </a:r>
            <a:r>
              <a:rPr lang="tr-TR" dirty="0" smtClean="0"/>
              <a:t> denilen bir tipten ifadedir.</a:t>
            </a:r>
          </a:p>
          <a:p>
            <a:r>
              <a:rPr lang="tr-TR" dirty="0" smtClean="0"/>
              <a:t>Bunun üzerinde </a:t>
            </a:r>
            <a:r>
              <a:rPr lang="tr-TR" dirty="0" err="1" smtClean="0"/>
              <a:t>days</a:t>
            </a:r>
            <a:r>
              <a:rPr lang="tr-TR" dirty="0" smtClean="0"/>
              <a:t> fonksiyonunu çağırarak aradaki gün sayısını bulabiliriz.</a:t>
            </a:r>
          </a:p>
          <a:p>
            <a:pPr marL="0" indent="0">
              <a:buNone/>
            </a:pPr>
            <a:endParaRPr lang="tr-TR" dirty="0" smtClean="0"/>
          </a:p>
          <a:p>
            <a:pPr marL="457200" lvl="1" indent="0">
              <a:buNone/>
            </a:pPr>
            <a:r>
              <a:rPr lang="tr-TR" sz="3200" dirty="0"/>
              <a:t>	</a:t>
            </a:r>
            <a:r>
              <a:rPr lang="tr-TR" sz="2800" b="1" dirty="0" smtClean="0">
                <a:latin typeface="Courier New" pitchFamily="49" charset="0"/>
                <a:cs typeface="Courier New" pitchFamily="49" charset="0"/>
              </a:rPr>
              <a:t>fark </a:t>
            </a:r>
            <a:r>
              <a:rPr lang="tr-TR" sz="2800" b="1" dirty="0">
                <a:latin typeface="Courier New" pitchFamily="49" charset="0"/>
                <a:cs typeface="Courier New" pitchFamily="49" charset="0"/>
              </a:rPr>
              <a:t>= t1 – </a:t>
            </a:r>
            <a:r>
              <a:rPr lang="tr-TR" sz="2800" b="1" dirty="0" smtClean="0">
                <a:latin typeface="Courier New" pitchFamily="49" charset="0"/>
                <a:cs typeface="Courier New" pitchFamily="49" charset="0"/>
              </a:rPr>
              <a:t>t2</a:t>
            </a:r>
            <a:endParaRPr lang="tr-TR" sz="2800" b="1" dirty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tr-TR" sz="2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tr-TR" sz="2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tr-TR" sz="2800" b="1" dirty="0" smtClean="0">
                <a:latin typeface="Courier New" pitchFamily="49" charset="0"/>
                <a:cs typeface="Courier New" pitchFamily="49" charset="0"/>
              </a:rPr>
              <a:t>(fark.days)</a:t>
            </a:r>
            <a:endParaRPr lang="tr-TR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89953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2229"/>
            <a:ext cx="8229600" cy="22608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tr-TR" sz="2000" b="1" dirty="0" err="1">
                <a:latin typeface="Courier New" pitchFamily="49" charset="0"/>
                <a:cs typeface="Courier New" pitchFamily="49" charset="0"/>
              </a:rPr>
              <a:t>datetime</a:t>
            </a:r>
            <a:endParaRPr lang="tr-TR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tr-TR" sz="2000" b="1" dirty="0">
                <a:latin typeface="Courier New" pitchFamily="49" charset="0"/>
                <a:cs typeface="Courier New" pitchFamily="49" charset="0"/>
              </a:rPr>
              <a:t>dy = </a:t>
            </a:r>
            <a:r>
              <a:rPr lang="tr-TR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tr-TR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tr-TR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"Dogum yilinizi giriniz: "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buNone/>
            </a:pPr>
            <a:r>
              <a:rPr lang="tr-TR" sz="2000" b="1" dirty="0">
                <a:latin typeface="Courier New" pitchFamily="49" charset="0"/>
                <a:cs typeface="Courier New" pitchFamily="49" charset="0"/>
              </a:rPr>
              <a:t>t = </a:t>
            </a:r>
            <a:r>
              <a:rPr lang="tr-TR" sz="2000" b="1" dirty="0" err="1" smtClean="0">
                <a:latin typeface="Courier New" pitchFamily="49" charset="0"/>
                <a:cs typeface="Courier New" pitchFamily="49" charset="0"/>
              </a:rPr>
              <a:t>datetime.datetime.today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r>
              <a:rPr lang="tr-TR" sz="2000" b="1" dirty="0">
                <a:latin typeface="Courier New" pitchFamily="49" charset="0"/>
                <a:cs typeface="Courier New" pitchFamily="49" charset="0"/>
              </a:rPr>
              <a:t>yas =  t.</a:t>
            </a:r>
            <a:r>
              <a:rPr lang="tr-TR" sz="2000" b="1" dirty="0" err="1">
                <a:latin typeface="Courier New" pitchFamily="49" charset="0"/>
                <a:cs typeface="Courier New" pitchFamily="49" charset="0"/>
              </a:rPr>
              <a:t>year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tr-TR" sz="2000" b="1" dirty="0" err="1">
                <a:latin typeface="Courier New" pitchFamily="49" charset="0"/>
                <a:cs typeface="Courier New" pitchFamily="49" charset="0"/>
              </a:rPr>
              <a:t>dy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>
              <a:buNone/>
            </a:pPr>
            <a:r>
              <a:rPr lang="tr-TR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("%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d yasindasin" %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yas)</a:t>
            </a:r>
            <a:endParaRPr lang="tr-TR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8052" y="4163596"/>
            <a:ext cx="457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 err="1">
                <a:solidFill>
                  <a:srgbClr val="3146DF"/>
                </a:solidFill>
              </a:rPr>
              <a:t>Dogum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yilinizi</a:t>
            </a:r>
            <a:r>
              <a:rPr lang="tr-TR" sz="2400" dirty="0">
                <a:solidFill>
                  <a:srgbClr val="3146DF"/>
                </a:solidFill>
              </a:rPr>
              <a:t> giriniz: </a:t>
            </a:r>
            <a:r>
              <a:rPr lang="tr-TR" sz="2400" dirty="0"/>
              <a:t>1990</a:t>
            </a:r>
          </a:p>
          <a:p>
            <a:r>
              <a:rPr lang="tr-TR" sz="2400" dirty="0" smtClean="0">
                <a:solidFill>
                  <a:srgbClr val="3146DF"/>
                </a:solidFill>
              </a:rPr>
              <a:t>28 </a:t>
            </a:r>
            <a:r>
              <a:rPr lang="tr-TR" sz="2400" dirty="0">
                <a:solidFill>
                  <a:srgbClr val="3146DF"/>
                </a:solidFill>
              </a:rPr>
              <a:t>yasindasin</a:t>
            </a:r>
          </a:p>
          <a:p>
            <a:r>
              <a:rPr lang="tr-TR" sz="2400" dirty="0"/>
              <a:t>&gt;&gt;&gt; 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5811651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hlinkClick r:id="rId2"/>
              </a:rPr>
              <a:t>http://www.</a:t>
            </a:r>
            <a:r>
              <a:rPr lang="tr-TR" sz="2400" dirty="0" err="1">
                <a:hlinkClick r:id="rId2"/>
              </a:rPr>
              <a:t>tutorialspoint</a:t>
            </a:r>
            <a:r>
              <a:rPr lang="tr-TR" sz="2400" dirty="0">
                <a:hlinkClick r:id="rId2"/>
              </a:rPr>
              <a:t>.com/</a:t>
            </a:r>
            <a:r>
              <a:rPr lang="tr-TR" sz="2400" dirty="0" err="1">
                <a:hlinkClick r:id="rId2"/>
              </a:rPr>
              <a:t>python</a:t>
            </a:r>
            <a:r>
              <a:rPr lang="tr-TR" sz="2400" dirty="0">
                <a:hlinkClick r:id="rId2"/>
              </a:rPr>
              <a:t>/</a:t>
            </a:r>
            <a:r>
              <a:rPr lang="tr-TR" sz="2400" dirty="0" err="1">
                <a:hlinkClick r:id="rId2"/>
              </a:rPr>
              <a:t>python</a:t>
            </a:r>
            <a:r>
              <a:rPr lang="tr-TR" sz="2400" dirty="0">
                <a:hlinkClick r:id="rId2"/>
              </a:rPr>
              <a:t>_</a:t>
            </a:r>
            <a:r>
              <a:rPr lang="tr-TR" sz="2400" dirty="0" err="1">
                <a:hlinkClick r:id="rId2"/>
              </a:rPr>
              <a:t>date</a:t>
            </a:r>
            <a:r>
              <a:rPr lang="tr-TR" sz="2400" dirty="0">
                <a:hlinkClick r:id="rId2"/>
              </a:rPr>
              <a:t>_time.</a:t>
            </a:r>
            <a:r>
              <a:rPr lang="tr-TR" sz="2400" dirty="0" err="1">
                <a:hlinkClick r:id="rId2"/>
              </a:rPr>
              <a:t>htm</a:t>
            </a:r>
            <a:endParaRPr lang="tr-TR" sz="24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930734"/>
            <a:ext cx="8229600" cy="87808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Doğum yılını okuyup kaç yaşında olduğunu bulan bir program yazalım</a:t>
            </a:r>
            <a:endParaRPr lang="tr-TR" sz="2400" dirty="0" smtClean="0"/>
          </a:p>
          <a:p>
            <a:pPr>
              <a:buFont typeface="Arial" pitchFamily="34" charset="0"/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8806331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  <p:bldP spid="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Modül 5 için Planımız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Fonksiyonlar</a:t>
            </a:r>
          </a:p>
          <a:p>
            <a:r>
              <a:rPr lang="tr-TR" dirty="0"/>
              <a:t>Fonksiyonların Özellikler</a:t>
            </a:r>
          </a:p>
          <a:p>
            <a:r>
              <a:rPr lang="tr-TR" dirty="0"/>
              <a:t>Fonksiyonları Çağırmak</a:t>
            </a:r>
          </a:p>
          <a:p>
            <a:r>
              <a:rPr lang="tr-TR" dirty="0"/>
              <a:t>Fonksiyonların Argümanları/Girdileri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F287B-2966-4DC0-AB30-26BE9D09CD39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Ödev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7132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Programınız sizden doğum tarihinizi gün-ay-yıl olarak girmenizi isteyecek </a:t>
            </a:r>
            <a:r>
              <a:rPr lang="tr-TR" dirty="0" smtClean="0"/>
              <a:t> (yıl 4 hane)</a:t>
            </a:r>
            <a:endParaRPr lang="tr-TR" dirty="0"/>
          </a:p>
          <a:p>
            <a:r>
              <a:rPr lang="tr-TR" dirty="0"/>
              <a:t>Önce bugünün tarihini gün-ay-yıl olarak </a:t>
            </a:r>
            <a:r>
              <a:rPr lang="tr-TR" dirty="0" smtClean="0"/>
              <a:t>bastıracak (yıl 4 hane)</a:t>
            </a:r>
          </a:p>
          <a:p>
            <a:r>
              <a:rPr lang="tr-TR" dirty="0" smtClean="0"/>
              <a:t>Sonra girilen doğum gününü</a:t>
            </a:r>
            <a:r>
              <a:rPr lang="tr-TR" dirty="0"/>
              <a:t> gün-ay-yıl olarak bastıracak (yıl 4 hane)</a:t>
            </a:r>
          </a:p>
          <a:p>
            <a:r>
              <a:rPr lang="tr-TR" dirty="0"/>
              <a:t>Daha sonra sizin </a:t>
            </a:r>
            <a:r>
              <a:rPr lang="tr-TR" dirty="0" smtClean="0"/>
              <a:t>toplam kaç gündür yaşadığınızı hesaplayıp ekrana bastıracak.</a:t>
            </a:r>
            <a:endParaRPr lang="tr-TR" dirty="0"/>
          </a:p>
          <a:p>
            <a:r>
              <a:rPr lang="tr-TR" dirty="0" smtClean="0"/>
              <a:t>Eğer girilen doğum günü bugünden sonra ise hata mesajı yazsın.</a:t>
            </a:r>
          </a:p>
          <a:p>
            <a:r>
              <a:rPr lang="tr-TR" dirty="0" smtClean="0"/>
              <a:t>Eğer </a:t>
            </a:r>
            <a:r>
              <a:rPr lang="tr-TR" dirty="0"/>
              <a:t>girilen doğum günü </a:t>
            </a:r>
            <a:r>
              <a:rPr lang="tr-TR" dirty="0" smtClean="0"/>
              <a:t>bugün ise ayrıca </a:t>
            </a:r>
            <a:r>
              <a:rPr lang="tr-TR" dirty="0" smtClean="0"/>
              <a:t>doğum </a:t>
            </a:r>
            <a:r>
              <a:rPr lang="tr-TR" dirty="0" smtClean="0"/>
              <a:t>günün kutlu olsun desin.</a:t>
            </a:r>
            <a:endParaRPr lang="tr-TR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Çıktı 1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35285"/>
            <a:ext cx="8784976" cy="522106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tr-TR" dirty="0"/>
              <a:t>&gt;&gt;&gt; 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>
                <a:solidFill>
                  <a:srgbClr val="3146DF"/>
                </a:solidFill>
              </a:rPr>
              <a:t>Dogum tarihinizi, GG-AA-YYYY seklinde, giriniz: </a:t>
            </a:r>
            <a:r>
              <a:rPr lang="tr-TR" dirty="0" smtClean="0"/>
              <a:t>17-07-2002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>
                <a:solidFill>
                  <a:srgbClr val="3146DF"/>
                </a:solidFill>
              </a:rPr>
              <a:t>Bugunun tarihi: 24-7-2018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>
                <a:solidFill>
                  <a:srgbClr val="3146DF"/>
                </a:solidFill>
              </a:rPr>
              <a:t>Dogum tarihi: 17-7-2002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>
                <a:solidFill>
                  <a:srgbClr val="3146DF"/>
                </a:solidFill>
              </a:rPr>
              <a:t>7 gun, 0 ay ve 16 yil yasamissiniz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>
                <a:solidFill>
                  <a:srgbClr val="3146DF"/>
                </a:solidFill>
              </a:rPr>
              <a:t>5847 gun yasamissiniz </a:t>
            </a:r>
            <a:endParaRPr lang="tr-TR" dirty="0" smtClean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tr-TR" dirty="0" smtClean="0"/>
              <a:t>&gt;&gt;&gt;</a:t>
            </a:r>
            <a:endParaRPr lang="tr-TR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Çıktı 2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35285"/>
            <a:ext cx="8784976" cy="522106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tr-TR" dirty="0"/>
              <a:t>&gt;&gt;&gt; 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>
                <a:solidFill>
                  <a:srgbClr val="3146DF"/>
                </a:solidFill>
              </a:rPr>
              <a:t>Dogum tarihinizi, GG-AA-YYYY seklinde, giriniz: </a:t>
            </a:r>
            <a:r>
              <a:rPr lang="tr-TR" dirty="0" smtClean="0"/>
              <a:t>06-12-2018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>
                <a:solidFill>
                  <a:srgbClr val="3146DF"/>
                </a:solidFill>
              </a:rPr>
              <a:t>Bugunun tarihi: 24-7-2018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>
                <a:solidFill>
                  <a:srgbClr val="3146DF"/>
                </a:solidFill>
              </a:rPr>
              <a:t>Dogum tarihi: 6-12-2018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>
                <a:solidFill>
                  <a:srgbClr val="3146DF"/>
                </a:solidFill>
              </a:rPr>
              <a:t>Daha dogmadiniz ki! </a:t>
            </a:r>
            <a:endParaRPr lang="tr-TR" dirty="0" smtClean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tr-TR" dirty="0" smtClean="0"/>
              <a:t>&gt;&gt;&gt;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2871659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Çıktı 3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35285"/>
            <a:ext cx="8784976" cy="423793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tr-TR" dirty="0"/>
              <a:t>&gt;&gt;&gt; 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>
                <a:solidFill>
                  <a:srgbClr val="3146DF"/>
                </a:solidFill>
              </a:rPr>
              <a:t>Dogum tarihinizi, GG-AA-YYYY seklinde, giriniz: </a:t>
            </a:r>
            <a:r>
              <a:rPr lang="tr-TR" dirty="0" smtClean="0"/>
              <a:t>24-07-2000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>
                <a:solidFill>
                  <a:srgbClr val="3146DF"/>
                </a:solidFill>
              </a:rPr>
              <a:t>Bugunun tarihi: 24-7-2018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>
                <a:solidFill>
                  <a:srgbClr val="3146DF"/>
                </a:solidFill>
              </a:rPr>
              <a:t>Dogum tarihi: 24-7-2000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>
                <a:solidFill>
                  <a:srgbClr val="3146DF"/>
                </a:solidFill>
              </a:rPr>
              <a:t>6570 gun yasamissiniz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>
                <a:solidFill>
                  <a:srgbClr val="3146DF"/>
                </a:solidFill>
              </a:rPr>
              <a:t>Dogum gunun kutlu olsun </a:t>
            </a:r>
            <a:endParaRPr lang="tr-TR" dirty="0" smtClean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tr-TR" dirty="0" smtClean="0"/>
              <a:t>&gt;&gt;&gt;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296487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Fonksiyon Nedir?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8759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/>
              <a:t>Fonksiyon belirli bir işi yapan kod parçasına denir</a:t>
            </a:r>
          </a:p>
          <a:p>
            <a:pPr>
              <a:lnSpc>
                <a:spcPct val="120000"/>
              </a:lnSpc>
            </a:pPr>
            <a:r>
              <a:rPr lang="tr-TR" dirty="0"/>
              <a:t>Fonksiyonun, genel olarak, </a:t>
            </a:r>
            <a:r>
              <a:rPr lang="tr-TR" dirty="0">
                <a:solidFill>
                  <a:srgbClr val="C00000"/>
                </a:solidFill>
              </a:rPr>
              <a:t>girdileri</a:t>
            </a:r>
            <a:r>
              <a:rPr lang="tr-TR" dirty="0"/>
              <a:t> bulunur</a:t>
            </a:r>
          </a:p>
          <a:p>
            <a:pPr>
              <a:lnSpc>
                <a:spcPct val="120000"/>
              </a:lnSpc>
            </a:pPr>
            <a:r>
              <a:rPr lang="tr-TR" dirty="0"/>
              <a:t>Fonksiyonun adını ve </a:t>
            </a:r>
            <a:r>
              <a:rPr lang="tr-TR" dirty="0" smtClean="0">
                <a:solidFill>
                  <a:srgbClr val="C00000"/>
                </a:solidFill>
              </a:rPr>
              <a:t>argümanlarını</a:t>
            </a:r>
            <a:r>
              <a:rPr lang="tr-TR" dirty="0" smtClean="0"/>
              <a:t> (girdilerini) </a:t>
            </a:r>
            <a:r>
              <a:rPr lang="tr-TR" dirty="0"/>
              <a:t>yazarak, </a:t>
            </a:r>
            <a:r>
              <a:rPr lang="tr-TR" dirty="0">
                <a:solidFill>
                  <a:srgbClr val="C00000"/>
                </a:solidFill>
              </a:rPr>
              <a:t>çağırabiliriz</a:t>
            </a:r>
          </a:p>
          <a:p>
            <a:pPr>
              <a:lnSpc>
                <a:spcPct val="120000"/>
              </a:lnSpc>
            </a:pPr>
            <a:r>
              <a:rPr lang="tr-TR" dirty="0"/>
              <a:t>Fonksiyon çalışır ve girdileri kullanarak bir takım hesaplar yapar ve bir veya birden fazla sonuç </a:t>
            </a:r>
            <a:r>
              <a:rPr lang="tr-TR" dirty="0" smtClean="0">
                <a:solidFill>
                  <a:srgbClr val="C00000"/>
                </a:solidFill>
              </a:rPr>
              <a:t>döndürür</a:t>
            </a:r>
            <a:r>
              <a:rPr lang="tr-TR" dirty="0" smtClean="0"/>
              <a:t> (</a:t>
            </a:r>
            <a:r>
              <a:rPr lang="tr-TR" dirty="0" smtClean="0">
                <a:solidFill>
                  <a:srgbClr val="C00000"/>
                </a:solidFill>
              </a:rPr>
              <a:t>çıktı</a:t>
            </a:r>
            <a:r>
              <a:rPr lang="tr-TR" dirty="0" smtClean="0"/>
              <a:t>)</a:t>
            </a:r>
            <a:endParaRPr lang="tr-TR" dirty="0"/>
          </a:p>
          <a:p>
            <a:pPr>
              <a:lnSpc>
                <a:spcPct val="120000"/>
              </a:lnSpc>
            </a:pPr>
            <a:r>
              <a:rPr lang="tr-TR" dirty="0"/>
              <a:t>Bundan sonra, fonksiyon programınızda çağrılmış olduğu yere geri döner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 smtClean="0"/>
              <a:t>(), </a:t>
            </a:r>
            <a:r>
              <a:rPr lang="tr-TR" dirty="0">
                <a:solidFill>
                  <a:srgbClr val="7030A0"/>
                </a:solidFill>
              </a:rPr>
              <a:t>input</a:t>
            </a:r>
            <a:r>
              <a:rPr lang="tr-TR" dirty="0"/>
              <a:t>(), </a:t>
            </a:r>
            <a:r>
              <a:rPr lang="tr-TR" dirty="0" smtClean="0">
                <a:solidFill>
                  <a:srgbClr val="7030A0"/>
                </a:solidFill>
              </a:rPr>
              <a:t>l</a:t>
            </a:r>
            <a:r>
              <a:rPr lang="tr-TR" dirty="0" smtClean="0">
                <a:solidFill>
                  <a:srgbClr val="7030A0"/>
                </a:solidFill>
              </a:rPr>
              <a:t>en</a:t>
            </a:r>
            <a:r>
              <a:rPr lang="tr-TR" dirty="0" smtClean="0"/>
              <a:t>() </a:t>
            </a:r>
            <a:r>
              <a:rPr lang="tr-TR" dirty="0"/>
              <a:t>daha önce görmüş olduğumuz fonksiyonlardır.</a:t>
            </a:r>
          </a:p>
          <a:p>
            <a:r>
              <a:rPr lang="tr-TR" dirty="0"/>
              <a:t>Örnek:</a:t>
            </a:r>
          </a:p>
          <a:p>
            <a:pPr>
              <a:buNone/>
            </a:pPr>
            <a:r>
              <a:rPr lang="es-ES" dirty="0"/>
              <a:t>&gt;&gt;&gt; </a:t>
            </a:r>
            <a:r>
              <a:rPr lang="es-ES" dirty="0" err="1" smtClean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es-ES" dirty="0" smtClean="0"/>
              <a:t>(</a:t>
            </a:r>
            <a:r>
              <a:rPr lang="es-ES" dirty="0" smtClean="0">
                <a:solidFill>
                  <a:srgbClr val="00B050"/>
                </a:solidFill>
              </a:rPr>
              <a:t>"</a:t>
            </a:r>
            <a:r>
              <a:rPr lang="es-ES" dirty="0" err="1">
                <a:solidFill>
                  <a:srgbClr val="00B050"/>
                </a:solidFill>
              </a:rPr>
              <a:t>Merhaba</a:t>
            </a:r>
            <a:r>
              <a:rPr lang="es-ES" dirty="0">
                <a:solidFill>
                  <a:srgbClr val="00B050"/>
                </a:solidFill>
              </a:rPr>
              <a:t> </a:t>
            </a:r>
            <a:r>
              <a:rPr lang="es-ES" dirty="0" err="1">
                <a:solidFill>
                  <a:srgbClr val="00B050"/>
                </a:solidFill>
              </a:rPr>
              <a:t>Dunya</a:t>
            </a:r>
            <a:r>
              <a:rPr lang="es-ES" dirty="0">
                <a:solidFill>
                  <a:srgbClr val="00B050"/>
                </a:solidFill>
              </a:rPr>
              <a:t>!"</a:t>
            </a:r>
            <a:r>
              <a:rPr lang="es-ES" dirty="0"/>
              <a:t>)</a:t>
            </a:r>
          </a:p>
          <a:p>
            <a:pPr>
              <a:buNone/>
            </a:pPr>
            <a:r>
              <a:rPr lang="es-ES" dirty="0" err="1">
                <a:solidFill>
                  <a:srgbClr val="3146DF"/>
                </a:solidFill>
              </a:rPr>
              <a:t>Merhaba</a:t>
            </a:r>
            <a:r>
              <a:rPr lang="es-ES" dirty="0">
                <a:solidFill>
                  <a:srgbClr val="3146DF"/>
                </a:solidFill>
              </a:rPr>
              <a:t> </a:t>
            </a:r>
            <a:r>
              <a:rPr lang="es-ES" dirty="0" err="1">
                <a:solidFill>
                  <a:srgbClr val="3146DF"/>
                </a:solidFill>
              </a:rPr>
              <a:t>Dunya</a:t>
            </a:r>
            <a:r>
              <a:rPr lang="es-ES" dirty="0">
                <a:solidFill>
                  <a:srgbClr val="3146DF"/>
                </a:solidFill>
              </a:rPr>
              <a:t>!</a:t>
            </a:r>
          </a:p>
          <a:p>
            <a:pPr>
              <a:buNone/>
            </a:pPr>
            <a:r>
              <a:rPr lang="es-ES" dirty="0"/>
              <a:t>&gt;&gt;&gt;</a:t>
            </a:r>
            <a:r>
              <a:rPr lang="tr-TR" dirty="0"/>
              <a:t> </a:t>
            </a:r>
            <a:r>
              <a:rPr lang="tr-TR" dirty="0" err="1">
                <a:solidFill>
                  <a:srgbClr val="7030A0"/>
                </a:solidFill>
              </a:rPr>
              <a:t>len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"Merhaba </a:t>
            </a:r>
            <a:r>
              <a:rPr lang="tr-TR" dirty="0" err="1">
                <a:solidFill>
                  <a:srgbClr val="00B050"/>
                </a:solidFill>
              </a:rPr>
              <a:t>Dunya</a:t>
            </a:r>
            <a:r>
              <a:rPr lang="tr-TR" dirty="0">
                <a:solidFill>
                  <a:srgbClr val="00B050"/>
                </a:solidFill>
              </a:rPr>
              <a:t>!"</a:t>
            </a:r>
            <a:r>
              <a:rPr lang="tr-TR" dirty="0"/>
              <a:t>)</a:t>
            </a:r>
          </a:p>
          <a:p>
            <a:pPr>
              <a:buNone/>
            </a:pPr>
            <a:r>
              <a:rPr lang="tr-TR" dirty="0">
                <a:solidFill>
                  <a:srgbClr val="3146DF"/>
                </a:solidFill>
              </a:rPr>
              <a:t>14</a:t>
            </a:r>
          </a:p>
          <a:p>
            <a:r>
              <a:rPr lang="tr-TR" dirty="0"/>
              <a:t>İki örnekte de </a:t>
            </a:r>
            <a:r>
              <a:rPr lang="tr-TR" dirty="0">
                <a:solidFill>
                  <a:srgbClr val="00B050"/>
                </a:solidFill>
              </a:rPr>
              <a:t>"Merhaba </a:t>
            </a:r>
            <a:r>
              <a:rPr lang="tr-TR" dirty="0" err="1">
                <a:solidFill>
                  <a:srgbClr val="00B050"/>
                </a:solidFill>
              </a:rPr>
              <a:t>Dunya</a:t>
            </a:r>
            <a:r>
              <a:rPr lang="tr-TR" dirty="0">
                <a:solidFill>
                  <a:srgbClr val="00B050"/>
                </a:solidFill>
              </a:rPr>
              <a:t>!"</a:t>
            </a:r>
            <a:r>
              <a:rPr lang="tr-TR" dirty="0"/>
              <a:t> bu fonksiyonların argümanıdır.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Kendi Fonksiyonumuzu Yazalım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600200"/>
            <a:ext cx="8532948" cy="452596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tr-TR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tr-T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b="1" dirty="0">
                <a:solidFill>
                  <a:srgbClr val="3146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Silindir</a:t>
            </a:r>
            <a:r>
              <a:rPr lang="en-US" b="1" dirty="0">
                <a:solidFill>
                  <a:srgbClr val="3146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b="1" dirty="0" err="1">
                <a:solidFill>
                  <a:srgbClr val="3146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Hacim</a:t>
            </a:r>
            <a:r>
              <a:rPr lang="tr-TR" b="1" dirty="0">
                <a:latin typeface="Courier New" panose="02070309020205020404" pitchFamily="49" charset="0"/>
                <a:cs typeface="Courier New" panose="02070309020205020404" pitchFamily="49" charset="0"/>
              </a:rPr>
              <a:t>(pi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sayisi</a:t>
            </a:r>
            <a:r>
              <a:rPr lang="tr-TR" b="1" dirty="0">
                <a:latin typeface="Courier New" panose="02070309020205020404" pitchFamily="49" charset="0"/>
                <a:cs typeface="Courier New" panose="02070309020205020404" pitchFamily="49" charset="0"/>
              </a:rPr>
              <a:t>, r, h):</a:t>
            </a:r>
          </a:p>
          <a:p>
            <a:pPr>
              <a:lnSpc>
                <a:spcPct val="120000"/>
              </a:lnSpc>
              <a:buNone/>
            </a:pPr>
            <a:r>
              <a:rPr lang="tr-T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tr-T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acim</a:t>
            </a:r>
            <a:r>
              <a:rPr lang="tr-TR" b="1" dirty="0">
                <a:latin typeface="Courier New" panose="02070309020205020404" pitchFamily="49" charset="0"/>
                <a:cs typeface="Courier New" panose="02070309020205020404" pitchFamily="49" charset="0"/>
              </a:rPr>
              <a:t> = pi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sayisi</a:t>
            </a:r>
            <a:r>
              <a:rPr lang="tr-TR" b="1" dirty="0">
                <a:latin typeface="Courier New" panose="02070309020205020404" pitchFamily="49" charset="0"/>
                <a:cs typeface="Courier New" panose="02070309020205020404" pitchFamily="49" charset="0"/>
              </a:rPr>
              <a:t>*r*r*h</a:t>
            </a:r>
          </a:p>
          <a:p>
            <a:pPr>
              <a:lnSpc>
                <a:spcPct val="120000"/>
              </a:lnSpc>
              <a:buNone/>
            </a:pPr>
            <a:r>
              <a:rPr lang="tr-TR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tr-TR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tr-TR" b="1" dirty="0">
                <a:latin typeface="Courier New" panose="02070309020205020404" pitchFamily="49" charset="0"/>
                <a:cs typeface="Courier New" panose="02070309020205020404" pitchFamily="49" charset="0"/>
              </a:rPr>
              <a:t> Hacim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  <a:buNone/>
            </a:pPr>
            <a:r>
              <a:rPr lang="tr-TR" b="1" dirty="0">
                <a:latin typeface="Courier New" pitchFamily="49" charset="0"/>
                <a:cs typeface="Courier New" pitchFamily="49" charset="0"/>
              </a:rPr>
              <a:t>pi = </a:t>
            </a:r>
            <a:r>
              <a:rPr lang="tr-TR" b="1" dirty="0" smtClean="0">
                <a:latin typeface="Courier New" pitchFamily="49" charset="0"/>
                <a:cs typeface="Courier New" pitchFamily="49" charset="0"/>
              </a:rPr>
              <a:t>float(input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tr-TR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Pi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sayisi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ne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olsun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? </a:t>
            </a:r>
            <a:r>
              <a:rPr lang="tr-TR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lnSpc>
                <a:spcPct val="120000"/>
              </a:lnSpc>
              <a:buNone/>
            </a:pPr>
            <a:r>
              <a:rPr lang="tr-TR" b="1" dirty="0">
                <a:latin typeface="Courier New" pitchFamily="49" charset="0"/>
                <a:cs typeface="Courier New" pitchFamily="49" charset="0"/>
              </a:rPr>
              <a:t>yaricap = </a:t>
            </a:r>
            <a:r>
              <a:rPr lang="tr-TR" b="1" dirty="0" smtClean="0">
                <a:latin typeface="Courier New" pitchFamily="49" charset="0"/>
                <a:cs typeface="Courier New" pitchFamily="49" charset="0"/>
              </a:rPr>
              <a:t>float(input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Silindirin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yari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capini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giriniz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 "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lnSpc>
                <a:spcPct val="120000"/>
              </a:lnSpc>
              <a:buNone/>
            </a:pPr>
            <a:r>
              <a:rPr lang="tr-TR" b="1" dirty="0">
                <a:latin typeface="Courier New" pitchFamily="49" charset="0"/>
                <a:cs typeface="Courier New" pitchFamily="49" charset="0"/>
              </a:rPr>
              <a:t>yukseklik = </a:t>
            </a:r>
            <a:r>
              <a:rPr lang="tr-TR" b="1" dirty="0" smtClean="0">
                <a:latin typeface="Courier New" pitchFamily="49" charset="0"/>
                <a:cs typeface="Courier New" pitchFamily="49" charset="0"/>
              </a:rPr>
              <a:t>float(input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tr-TR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Silindirin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yuksekligini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giriniz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tr-TR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lnSpc>
                <a:spcPct val="120000"/>
              </a:lnSpc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20000"/>
              </a:lnSpc>
              <a:buNone/>
            </a:pPr>
            <a:r>
              <a:rPr lang="tr-TR" b="1" dirty="0" err="1">
                <a:latin typeface="Courier New" pitchFamily="49" charset="0"/>
                <a:cs typeface="Courier New" pitchFamily="49" charset="0"/>
              </a:rPr>
              <a:t>silindirin_hacmi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 = Silindir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_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Hacim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(pi, </a:t>
            </a:r>
            <a:r>
              <a:rPr lang="tr-TR" b="1" dirty="0" err="1">
                <a:latin typeface="Courier New" pitchFamily="49" charset="0"/>
                <a:cs typeface="Courier New" pitchFamily="49" charset="0"/>
              </a:rPr>
              <a:t>yaricap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tr-TR" b="1" dirty="0" err="1">
                <a:latin typeface="Courier New" pitchFamily="49" charset="0"/>
                <a:cs typeface="Courier New" pitchFamily="49" charset="0"/>
              </a:rPr>
              <a:t>yukseklik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120000"/>
              </a:lnSpc>
              <a:buNone/>
            </a:pPr>
            <a:endParaRPr lang="tr-TR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20000"/>
              </a:lnSpc>
              <a:buNone/>
            </a:pP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tr-TR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tr-TR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Silindirin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hacmi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tr-TR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tr-TR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tr-TR" b="1" dirty="0" smtClean="0">
                <a:latin typeface="Courier New" pitchFamily="49" charset="0"/>
                <a:cs typeface="Courier New" pitchFamily="49" charset="0"/>
              </a:rPr>
              <a:t>silindirin_hacmi)</a:t>
            </a:r>
            <a:endParaRPr lang="tr-TR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90891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Kendi Fonksiyonumuzu Yazalım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16" y="1600200"/>
            <a:ext cx="8676964" cy="4525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tr-TR" sz="21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tr-TR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2100" b="1" dirty="0">
                <a:solidFill>
                  <a:srgbClr val="3146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Silindir</a:t>
            </a:r>
            <a:r>
              <a:rPr lang="tr-TR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(pi, r, h):</a:t>
            </a:r>
          </a:p>
          <a:p>
            <a:pPr>
              <a:lnSpc>
                <a:spcPct val="120000"/>
              </a:lnSpc>
              <a:buNone/>
            </a:pPr>
            <a:r>
              <a:rPr lang="tr-TR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Yan_Alan = 2*pi*r*h</a:t>
            </a:r>
          </a:p>
          <a:p>
            <a:pPr>
              <a:lnSpc>
                <a:spcPct val="120000"/>
              </a:lnSpc>
              <a:buNone/>
            </a:pPr>
            <a:r>
              <a:rPr lang="tr-TR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Taban_Alan = pi*r*r</a:t>
            </a:r>
          </a:p>
          <a:p>
            <a:pPr>
              <a:lnSpc>
                <a:spcPct val="120000"/>
              </a:lnSpc>
              <a:buNone/>
            </a:pPr>
            <a:r>
              <a:rPr lang="tr-TR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Toplam_Alan = Yan_Alan + 2*Taban_Alan</a:t>
            </a:r>
          </a:p>
          <a:p>
            <a:pPr>
              <a:lnSpc>
                <a:spcPct val="120000"/>
              </a:lnSpc>
              <a:buNone/>
            </a:pPr>
            <a:r>
              <a:rPr lang="tr-TR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Hacim = </a:t>
            </a:r>
            <a:r>
              <a:rPr lang="tr-TR" sz="2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pi*r*r*h</a:t>
            </a:r>
            <a:endParaRPr lang="tr-TR" sz="2100" dirty="0"/>
          </a:p>
          <a:p>
            <a:pPr>
              <a:lnSpc>
                <a:spcPct val="120000"/>
              </a:lnSpc>
              <a:buNone/>
            </a:pPr>
            <a:r>
              <a:rPr lang="tr-TR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tr-TR" sz="21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tr-TR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Yan_Alan, Taban_Alan, Toplam_Alan, Hacim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 Fonksiyonu Çağırmak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60495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1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tr-TR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2100" b="1" dirty="0">
                <a:solidFill>
                  <a:srgbClr val="3146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Silindir</a:t>
            </a:r>
            <a:r>
              <a:rPr lang="tr-TR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(pi, r, h):</a:t>
            </a:r>
          </a:p>
          <a:p>
            <a:pPr>
              <a:buNone/>
            </a:pPr>
            <a:r>
              <a:rPr lang="tr-TR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Yan_Alan = 2*pi*r*h</a:t>
            </a:r>
          </a:p>
          <a:p>
            <a:pPr>
              <a:buNone/>
            </a:pPr>
            <a:r>
              <a:rPr lang="tr-TR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Taban_Alan = pi*r*r</a:t>
            </a:r>
          </a:p>
          <a:p>
            <a:pPr>
              <a:buNone/>
            </a:pPr>
            <a:r>
              <a:rPr lang="tr-TR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Toplam_Alan = Yan_Alan + 2*Taban_Alan</a:t>
            </a:r>
          </a:p>
          <a:p>
            <a:pPr>
              <a:buNone/>
            </a:pPr>
            <a:r>
              <a:rPr lang="tr-TR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Hacim = pi*r*r*h</a:t>
            </a:r>
          </a:p>
          <a:p>
            <a:pPr>
              <a:buNone/>
            </a:pPr>
            <a:r>
              <a:rPr lang="tr-TR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tr-TR" sz="21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tr-TR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Yan_Alan, Taban_Alan, Toplam_Alan, Hacim</a:t>
            </a:r>
          </a:p>
          <a:p>
            <a:pPr>
              <a:buNone/>
            </a:pPr>
            <a:endParaRPr lang="tr-TR" sz="2400" b="1" dirty="0"/>
          </a:p>
          <a:p>
            <a:pPr>
              <a:buNone/>
            </a:pPr>
            <a:r>
              <a:rPr lang="tr-TR" sz="21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tr-TR" sz="2100" b="1" dirty="0" smtClean="0">
                <a:latin typeface="Courier New" pitchFamily="49" charset="0"/>
                <a:cs typeface="Courier New" pitchFamily="49" charset="0"/>
              </a:rPr>
              <a:t>(Silindir(3.14</a:t>
            </a:r>
            <a:r>
              <a:rPr lang="tr-TR" sz="2100" b="1" dirty="0">
                <a:latin typeface="Courier New" pitchFamily="49" charset="0"/>
                <a:cs typeface="Courier New" pitchFamily="49" charset="0"/>
              </a:rPr>
              <a:t>, 3, 5</a:t>
            </a:r>
            <a:r>
              <a:rPr lang="tr-TR" sz="2100" b="1" dirty="0" smtClean="0">
                <a:latin typeface="Courier New" pitchFamily="49" charset="0"/>
                <a:cs typeface="Courier New" pitchFamily="49" charset="0"/>
              </a:rPr>
              <a:t>))</a:t>
            </a:r>
            <a:endParaRPr lang="tr-TR" sz="21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tr-TR" sz="21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nb-NO" sz="21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rint</a:t>
            </a:r>
            <a:r>
              <a:rPr lang="tr-TR" sz="21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nb-NO" sz="2100" b="1" dirty="0" smtClean="0">
                <a:latin typeface="Courier New" pitchFamily="49" charset="0"/>
                <a:cs typeface="Courier New" pitchFamily="49" charset="0"/>
              </a:rPr>
              <a:t>Silindir(3.14, </a:t>
            </a:r>
            <a:r>
              <a:rPr lang="nb-NO" sz="2100" b="1" dirty="0">
                <a:latin typeface="Courier New" pitchFamily="49" charset="0"/>
                <a:cs typeface="Courier New" pitchFamily="49" charset="0"/>
              </a:rPr>
              <a:t>4, </a:t>
            </a:r>
            <a:r>
              <a:rPr lang="nb-NO" sz="2100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tr-TR" sz="21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nb-NO" sz="21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nb-NO" sz="21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tr-TR" sz="21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nb-NO" sz="21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rint</a:t>
            </a:r>
            <a:r>
              <a:rPr lang="tr-TR" sz="21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nb-NO" sz="2100" b="1" dirty="0" smtClean="0">
                <a:latin typeface="Courier New" pitchFamily="49" charset="0"/>
                <a:cs typeface="Courier New" pitchFamily="49" charset="0"/>
              </a:rPr>
              <a:t>Silindir(3.14</a:t>
            </a:r>
            <a:r>
              <a:rPr lang="tr-TR" sz="2100" b="1" dirty="0" smtClean="0">
                <a:latin typeface="Courier New" pitchFamily="49" charset="0"/>
                <a:cs typeface="Courier New" pitchFamily="49" charset="0"/>
              </a:rPr>
              <a:t>15</a:t>
            </a:r>
            <a:r>
              <a:rPr lang="nb-NO" sz="21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tr-TR" sz="2100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nb-NO" sz="21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tr-TR" sz="2100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nb-NO" sz="21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tr-TR" sz="21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nb-NO" sz="21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5076564" y="3933056"/>
            <a:ext cx="4139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/>
              <a:t>&gt;&gt;&gt; </a:t>
            </a:r>
          </a:p>
          <a:p>
            <a:r>
              <a:rPr lang="tr-TR" sz="2000" dirty="0">
                <a:solidFill>
                  <a:srgbClr val="3146DF"/>
                </a:solidFill>
              </a:rPr>
              <a:t>(94.2, 28.259999999999998, 150.72, 141.29999999999998)</a:t>
            </a:r>
          </a:p>
          <a:p>
            <a:r>
              <a:rPr lang="tr-TR" sz="2000" dirty="0">
                <a:solidFill>
                  <a:srgbClr val="3146DF"/>
                </a:solidFill>
              </a:rPr>
              <a:t>(251.20000000000002, 50.24, 351.68, 502.40000000000003)</a:t>
            </a:r>
          </a:p>
          <a:p>
            <a:r>
              <a:rPr lang="tr-TR" sz="2000" dirty="0" smtClean="0">
                <a:solidFill>
                  <a:srgbClr val="3146DF"/>
                </a:solidFill>
              </a:rPr>
              <a:t>(251.32000000000002, 50.264, 351.848, 502.64000000000004)</a:t>
            </a:r>
            <a:endParaRPr lang="tr-TR" sz="2000" dirty="0">
              <a:solidFill>
                <a:srgbClr val="3146DF"/>
              </a:solidFill>
            </a:endParaRPr>
          </a:p>
          <a:p>
            <a:r>
              <a:rPr lang="tr-TR" sz="2000" dirty="0"/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Geri Dönen Değerlere Tek Tek Ulaşmak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46834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tr-TR" sz="2000" b="1" dirty="0">
                <a:solidFill>
                  <a:srgbClr val="3146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Silindir</a:t>
            </a:r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(pi, r, h):</a:t>
            </a:r>
          </a:p>
          <a:p>
            <a:pPr>
              <a:buNone/>
            </a:pPr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Yan_Alan = 2*pi*r*h</a:t>
            </a:r>
          </a:p>
          <a:p>
            <a:pPr>
              <a:buNone/>
            </a:pPr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Taban_Alan = pi*r*r</a:t>
            </a:r>
          </a:p>
          <a:p>
            <a:pPr>
              <a:buNone/>
            </a:pPr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Toplam_Alan = Yan_Alan + 2*Taban_Alan</a:t>
            </a:r>
          </a:p>
          <a:p>
            <a:pPr>
              <a:buNone/>
            </a:pPr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Hacim = pi*r*r*h</a:t>
            </a:r>
          </a:p>
          <a:p>
            <a:pPr>
              <a:spcAft>
                <a:spcPts val="1200"/>
              </a:spcAft>
              <a:buNone/>
            </a:pPr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tr-TR" sz="20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Yan_Alan, Taban_Alan, Toplam_Alan, Hacim</a:t>
            </a:r>
          </a:p>
          <a:p>
            <a:pPr>
              <a:buNone/>
            </a:pPr>
            <a:r>
              <a:rPr lang="tr-T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y_alan,t_alan,top_alan,hacim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) = Silindir(3.14, 3, 5)</a:t>
            </a:r>
          </a:p>
          <a:p>
            <a:pPr>
              <a:buNone/>
            </a:pPr>
            <a:r>
              <a:rPr lang="tr-TR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(y_alan</a:t>
            </a:r>
            <a:r>
              <a:rPr lang="tr-TR" sz="2000" b="1" dirty="0">
                <a:latin typeface="Courier New" pitchFamily="49" charset="0"/>
                <a:cs typeface="Courier New" pitchFamily="49" charset="0"/>
              </a:rPr>
              <a:t>, t_alan, top_alan, </a:t>
            </a:r>
            <a:r>
              <a:rPr lang="tr-TR" sz="2000" b="1" dirty="0" smtClean="0">
                <a:latin typeface="Courier New" pitchFamily="49" charset="0"/>
                <a:cs typeface="Courier New" pitchFamily="49" charset="0"/>
              </a:rPr>
              <a:t>hacim)</a:t>
            </a:r>
            <a:endParaRPr lang="tr-TR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457200" y="526520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94.2 28.26 150.72 141.3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Fonksiyonlarımızı </a:t>
            </a:r>
            <a:r>
              <a:rPr lang="tr-TR" dirty="0">
                <a:solidFill>
                  <a:srgbClr val="C00000"/>
                </a:solidFill>
              </a:rPr>
              <a:t>Modül</a:t>
            </a:r>
            <a:r>
              <a:rPr lang="tr-TR" dirty="0"/>
              <a:t> Haline Getirebiliriz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tr-TR" dirty="0"/>
              <a:t>Çok sık kullandığımız ve birbiriyle alakalı bir takım fonksiyonları “</a:t>
            </a:r>
            <a:r>
              <a:rPr lang="tr-TR" dirty="0">
                <a:solidFill>
                  <a:srgbClr val="C00000"/>
                </a:solidFill>
              </a:rPr>
              <a:t>modül</a:t>
            </a:r>
            <a:r>
              <a:rPr lang="tr-TR" dirty="0"/>
              <a:t>” haline getirip, daha sonra bunları kullanabiliriz.</a:t>
            </a:r>
          </a:p>
          <a:p>
            <a:pPr>
              <a:lnSpc>
                <a:spcPct val="130000"/>
              </a:lnSpc>
            </a:pPr>
            <a:r>
              <a:rPr lang="tr-TR" dirty="0"/>
              <a:t>Böylece fonksiyonlar programımızda kalabalık etmezler</a:t>
            </a:r>
          </a:p>
          <a:p>
            <a:pPr>
              <a:lnSpc>
                <a:spcPct val="130000"/>
              </a:lnSpc>
            </a:pPr>
            <a:r>
              <a:rPr lang="tr-TR" dirty="0"/>
              <a:t>Daha organize bir fonksiyon kütüphanesi oluşturabiliriz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24.07.2018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2023</TotalTime>
  <Words>1327</Words>
  <Application>Microsoft Office PowerPoint</Application>
  <PresentationFormat>On-screen Show (4:3)</PresentationFormat>
  <Paragraphs>258</Paragraphs>
  <Slides>23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Ofis Teması</vt:lpstr>
      <vt:lpstr>Bilgisayar Programlamasına ve Veri Analizine Giriş</vt:lpstr>
      <vt:lpstr>Modül 5 için Planımız </vt:lpstr>
      <vt:lpstr>Fonksiyon Nedir?</vt:lpstr>
      <vt:lpstr>Örnekler</vt:lpstr>
      <vt:lpstr>Kendi Fonksiyonumuzu Yazalım</vt:lpstr>
      <vt:lpstr>Kendi Fonksiyonumuzu Yazalım</vt:lpstr>
      <vt:lpstr>Bir Fonksiyonu Çağırmak</vt:lpstr>
      <vt:lpstr>Geri Dönen Değerlere Tek Tek Ulaşmak</vt:lpstr>
      <vt:lpstr>Fonksiyonlarımızı Modül Haline Getirebiliriz</vt:lpstr>
      <vt:lpstr>Modül Örneği</vt:lpstr>
      <vt:lpstr>Modüldeki Fonksiyonları Kullanmak</vt:lpstr>
      <vt:lpstr>Ve Sonuç</vt:lpstr>
      <vt:lpstr>Ödev</vt:lpstr>
      <vt:lpstr>Bugunün Tarihini Nasıl Buluruz?</vt:lpstr>
      <vt:lpstr>Diğer Tarih İşlemleri - Detaylar</vt:lpstr>
      <vt:lpstr>Diğer Tarih İşlemleri – Değişik Formatlarda Yazdırma</vt:lpstr>
      <vt:lpstr>Diğer Tarih İşlemleri – Klavyeden Tarih Girme</vt:lpstr>
      <vt:lpstr>Diğer Tarih İşlemleri – İki Tarih Arasındaki Farkı Bulma</vt:lpstr>
      <vt:lpstr>Örnek</vt:lpstr>
      <vt:lpstr>Ödev</vt:lpstr>
      <vt:lpstr>Örnek Çıktı 1</vt:lpstr>
      <vt:lpstr>Örnek Çıktı 2</vt:lpstr>
      <vt:lpstr>Örnek Çıktı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Bilgisayar Programlamasına ve Veri Analizine Giriş</dc:title>
  <dc:creator>Erkay Savaş</dc:creator>
  <cp:lastModifiedBy>erkays</cp:lastModifiedBy>
  <cp:revision>363</cp:revision>
  <dcterms:created xsi:type="dcterms:W3CDTF">2015-06-17T11:57:35Z</dcterms:created>
  <dcterms:modified xsi:type="dcterms:W3CDTF">2018-07-24T07:28:46Z</dcterms:modified>
</cp:coreProperties>
</file>