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embeddings/oleObject1.bin" ContentType="application/vnd.openxmlformats-officedocument.oleObject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13" r:id="rId3"/>
    <p:sldId id="317" r:id="rId4"/>
    <p:sldId id="318" r:id="rId5"/>
    <p:sldId id="314" r:id="rId6"/>
    <p:sldId id="332" r:id="rId7"/>
    <p:sldId id="333" r:id="rId8"/>
    <p:sldId id="334" r:id="rId9"/>
    <p:sldId id="335" r:id="rId10"/>
    <p:sldId id="294" r:id="rId11"/>
    <p:sldId id="263" r:id="rId12"/>
    <p:sldId id="259" r:id="rId13"/>
    <p:sldId id="336" r:id="rId14"/>
    <p:sldId id="291" r:id="rId15"/>
    <p:sldId id="258" r:id="rId16"/>
    <p:sldId id="296" r:id="rId17"/>
    <p:sldId id="319" r:id="rId18"/>
    <p:sldId id="320" r:id="rId19"/>
    <p:sldId id="331" r:id="rId20"/>
    <p:sldId id="330" r:id="rId21"/>
    <p:sldId id="265" r:id="rId22"/>
    <p:sldId id="337" r:id="rId23"/>
    <p:sldId id="321" r:id="rId24"/>
    <p:sldId id="338" r:id="rId25"/>
    <p:sldId id="322" r:id="rId26"/>
    <p:sldId id="323" r:id="rId27"/>
    <p:sldId id="324" r:id="rId28"/>
    <p:sldId id="325" r:id="rId29"/>
    <p:sldId id="326" r:id="rId30"/>
    <p:sldId id="303" r:id="rId31"/>
    <p:sldId id="327" r:id="rId32"/>
    <p:sldId id="297" r:id="rId33"/>
    <p:sldId id="298" r:id="rId34"/>
    <p:sldId id="299" r:id="rId35"/>
    <p:sldId id="300" r:id="rId36"/>
    <p:sldId id="301" r:id="rId37"/>
    <p:sldId id="302" r:id="rId38"/>
    <p:sldId id="304" r:id="rId39"/>
    <p:sldId id="310" r:id="rId40"/>
    <p:sldId id="328" r:id="rId41"/>
    <p:sldId id="329" r:id="rId42"/>
  </p:sldIdLst>
  <p:sldSz cx="9144000" cy="6858000" type="screen4x3"/>
  <p:notesSz cx="6942138" cy="912018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003399"/>
    <a:srgbClr val="C0C0C0"/>
    <a:srgbClr val="FFFF99"/>
    <a:srgbClr val="000099"/>
    <a:srgbClr val="FC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39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48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32288"/>
            <a:ext cx="509111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3" tIns="45029" rIns="93273" bIns="45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noProof="0" smtClean="0"/>
              <a:t>Click to edit Master notes styles</a:t>
            </a:r>
          </a:p>
          <a:p>
            <a:pPr lvl="1"/>
            <a:r>
              <a:rPr lang="en-US" altLang="tr-TR" noProof="0" smtClean="0"/>
              <a:t>Second Level</a:t>
            </a:r>
          </a:p>
          <a:p>
            <a:pPr lvl="2"/>
            <a:r>
              <a:rPr lang="en-US" altLang="tr-TR" noProof="0" smtClean="0"/>
              <a:t>Third Level</a:t>
            </a:r>
          </a:p>
          <a:p>
            <a:pPr lvl="3"/>
            <a:r>
              <a:rPr lang="en-US" altLang="tr-TR" noProof="0" smtClean="0"/>
              <a:t>Fourth Level</a:t>
            </a:r>
          </a:p>
          <a:p>
            <a:pPr lvl="4"/>
            <a:r>
              <a:rPr lang="en-US" altLang="tr-TR" noProof="0" smtClean="0"/>
              <a:t>Fifth Level</a:t>
            </a: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81038"/>
            <a:ext cx="4564063" cy="342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47272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80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algn="l" defTabSz="9080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8050" algn="l" defTabSz="9080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3663" algn="l" defTabSz="9080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7688" algn="l" defTabSz="9080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207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693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9550" y="457200"/>
            <a:ext cx="19748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457200"/>
            <a:ext cx="57721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94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5000" y="12954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97400" y="1295400"/>
            <a:ext cx="3810000" cy="4495800"/>
          </a:xfrm>
        </p:spPr>
        <p:txBody>
          <a:bodyPr/>
          <a:lstStyle/>
          <a:p>
            <a:pPr lvl="0"/>
            <a:endParaRPr lang="tr-TR" noProof="0" smtClean="0"/>
          </a:p>
        </p:txBody>
      </p:sp>
    </p:spTree>
    <p:extLst>
      <p:ext uri="{BB962C8B-B14F-4D97-AF65-F5344CB8AC3E}">
        <p14:creationId xmlns:p14="http://schemas.microsoft.com/office/powerpoint/2010/main" val="40968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5000" y="12954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7400" y="12954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7400" y="36195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94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qu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88327" indent="-228600">
              <a:spcBef>
                <a:spcPts val="300"/>
              </a:spcBef>
              <a:buClr>
                <a:srgbClr val="CD665F"/>
              </a:buClr>
              <a:defRPr sz="2400"/>
            </a:lvl2pPr>
            <a:lvl3pPr marL="862964" indent="-228599">
              <a:spcBef>
                <a:spcPts val="300"/>
              </a:spcBef>
              <a:buClr>
                <a:srgbClr val="BFCDE2"/>
              </a:buClr>
              <a:defRPr sz="2000"/>
            </a:lvl3pPr>
            <a:lvl4pPr marL="1137602" indent="-228600">
              <a:spcBef>
                <a:spcPts val="300"/>
              </a:spcBef>
              <a:buClr>
                <a:srgbClr val="AAC56C"/>
              </a:buClr>
              <a:defRPr sz="2000"/>
            </a:lvl4pPr>
            <a:lvl5pPr marL="1412239" indent="-228600">
              <a:spcBef>
                <a:spcPts val="300"/>
              </a:spcBef>
              <a:buClr>
                <a:srgbClr val="AAC56C"/>
              </a:buClr>
              <a:buFont typeface="Perpetua"/>
              <a:buChar char="o"/>
              <a:defRPr sz="20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6"/>
          <p:cNvSpPr>
            <a:spLocks noGrp="1"/>
          </p:cNvSpPr>
          <p:nvPr>
            <p:ph type="sldNum" sz="quarter" idx="10"/>
          </p:nvPr>
        </p:nvSpPr>
        <p:spPr>
          <a:xfrm>
            <a:off x="266700" y="6337300"/>
            <a:ext cx="215900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664D547-1305-4212-AD6F-112FFBCA8AC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569821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90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77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954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2954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25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24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19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83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05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85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954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gdfgsgf</a:t>
            </a:r>
          </a:p>
          <a:p>
            <a:pPr lvl="1"/>
            <a:r>
              <a:rPr lang="en-US" altLang="tr-TR" smtClean="0"/>
              <a:t>gsfgsg</a:t>
            </a:r>
          </a:p>
          <a:p>
            <a:pPr lvl="2"/>
            <a:r>
              <a:rPr lang="en-US" altLang="tr-TR" smtClean="0"/>
              <a:t>sadfasfasdfasdf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53533" y="6303433"/>
            <a:ext cx="46847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r>
              <a:rPr lang="en-US" altLang="tr-TR" sz="1000" b="1" dirty="0">
                <a:solidFill>
                  <a:srgbClr val="FC0128"/>
                </a:solidFill>
                <a:latin typeface="Book Antiqua" pitchFamily="18" charset="0"/>
              </a:rPr>
              <a:t>CS201 - Intro. </a:t>
            </a:r>
            <a:r>
              <a:rPr lang="tr-TR" altLang="tr-TR" sz="1000" b="1" dirty="0">
                <a:solidFill>
                  <a:srgbClr val="FC0128"/>
                </a:solidFill>
                <a:latin typeface="Book Antiqua" pitchFamily="18" charset="0"/>
              </a:rPr>
              <a:t>t</a:t>
            </a:r>
            <a:r>
              <a:rPr lang="en-US" altLang="tr-TR" sz="1000" b="1" dirty="0">
                <a:solidFill>
                  <a:srgbClr val="FC0128"/>
                </a:solidFill>
                <a:latin typeface="Book Antiqua" pitchFamily="18" charset="0"/>
              </a:rPr>
              <a:t>o Computing @ </a:t>
            </a:r>
            <a:r>
              <a:rPr lang="en-US" altLang="tr-TR" sz="1000" b="1" dirty="0" err="1">
                <a:solidFill>
                  <a:srgbClr val="FC0128"/>
                </a:solidFill>
                <a:latin typeface="Book Antiqua" pitchFamily="18" charset="0"/>
              </a:rPr>
              <a:t>Sabancı</a:t>
            </a:r>
            <a:r>
              <a:rPr lang="en-US" altLang="tr-TR" sz="1000" b="1" dirty="0">
                <a:solidFill>
                  <a:srgbClr val="FC0128"/>
                </a:solidFill>
                <a:latin typeface="Book Antiqua" pitchFamily="18" charset="0"/>
              </a:rPr>
              <a:t> University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218311" y="6303433"/>
            <a:ext cx="355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fld id="{FDFEC85B-579C-4AF9-8B78-3E5BC87AE1FC}" type="slidenum">
              <a:rPr lang="en-US" altLang="tr-TR" sz="1000" b="1">
                <a:latin typeface="Book Antiqua" pitchFamily="18" charset="0"/>
              </a:rPr>
              <a:pPr algn="ctr"/>
              <a:t>‹#›</a:t>
            </a:fld>
            <a:endParaRPr lang="en-US" altLang="tr-TR" sz="1000" b="1" dirty="0"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l"/>
        <a:defRPr sz="2000" b="1">
          <a:solidFill>
            <a:srgbClr val="00279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C0128"/>
        </a:buClr>
        <a:buSzPct val="75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sabanciuniv.edu/levi/cs201/policy_plagiarism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hatfieldsoftwaredesign.com/images/Anxious_Full_Color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http://web.utk.edu/~alix/smash.gif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http://www.getinfo247.info/computer-phobia.gif" TargetMode="External"/><Relationship Id="rId7" Type="http://schemas.openxmlformats.org/officeDocument/2006/relationships/image" Target="http://www.emarketplace.org.uk/img/home-support/planning-a-website.jpg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http://www.langerent.com/images/aboutus/skeleton_computer.jpg" TargetMode="External"/><Relationship Id="rId5" Type="http://schemas.openxmlformats.org/officeDocument/2006/relationships/image" Target="http://people.montana.com/~ufolady/shooting_the-computer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image" Target="http://www.hypnotherapists.org.uk/images/find_17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http://www.wiganmbc.gov.uk/pub/invest/ccindev/manjump.gif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yweb.sabanciuniv.edu/gulsend/files/2009/02/VisualStudioUltimate2012_Installation_Guide.pdf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27100"/>
            <a:ext cx="7772400" cy="2501900"/>
          </a:xfrm>
        </p:spPr>
        <p:txBody>
          <a:bodyPr/>
          <a:lstStyle/>
          <a:p>
            <a:r>
              <a:rPr lang="en-US" altLang="tr-TR" dirty="0" smtClean="0"/>
              <a:t>CS 201 - Introduction to Computing</a:t>
            </a:r>
            <a:br>
              <a:rPr lang="en-US" altLang="tr-TR" dirty="0" smtClean="0"/>
            </a:br>
            <a:endParaRPr lang="en-US" altLang="tr-T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572250" cy="1752600"/>
          </a:xfrm>
        </p:spPr>
        <p:txBody>
          <a:bodyPr/>
          <a:lstStyle/>
          <a:p>
            <a:pPr algn="l"/>
            <a:r>
              <a:rPr lang="tr-TR" altLang="tr-TR" dirty="0" smtClean="0"/>
              <a:t>Albert Levi</a:t>
            </a:r>
          </a:p>
          <a:p>
            <a:pPr algn="l"/>
            <a:r>
              <a:rPr lang="tr-TR" altLang="tr-TR" dirty="0" smtClean="0"/>
              <a:t>FENS 1091</a:t>
            </a:r>
          </a:p>
          <a:p>
            <a:pPr algn="l"/>
            <a:r>
              <a:rPr lang="tr-TR" altLang="tr-TR" dirty="0" smtClean="0"/>
              <a:t>levi@sabanciuniv.edu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tr-TR" dirty="0" smtClean="0"/>
              <a:t>What is Computer Science?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tr-TR" dirty="0" smtClean="0"/>
              <a:t>Hard to define</a:t>
            </a:r>
          </a:p>
          <a:p>
            <a:pPr lvl="1"/>
            <a:r>
              <a:rPr lang="en-AU" altLang="tr-TR" dirty="0" smtClean="0"/>
              <a:t>The study of computers</a:t>
            </a:r>
          </a:p>
          <a:p>
            <a:pPr lvl="2"/>
            <a:r>
              <a:rPr lang="en-AU" altLang="tr-TR" dirty="0" smtClean="0"/>
              <a:t>too general</a:t>
            </a:r>
          </a:p>
          <a:p>
            <a:pPr lvl="1"/>
            <a:r>
              <a:rPr lang="en-AU" altLang="tr-TR" dirty="0" smtClean="0"/>
              <a:t>The study of managing and processing information</a:t>
            </a:r>
            <a:r>
              <a:rPr lang="tr-TR" altLang="tr-TR" dirty="0" smtClean="0"/>
              <a:t>/data</a:t>
            </a:r>
            <a:endParaRPr lang="en-AU" altLang="tr-TR" dirty="0" smtClean="0"/>
          </a:p>
          <a:p>
            <a:pPr lvl="2"/>
            <a:r>
              <a:rPr lang="en-AU" altLang="tr-TR" dirty="0" smtClean="0"/>
              <a:t>basic idea</a:t>
            </a:r>
          </a:p>
          <a:p>
            <a:pPr lvl="1"/>
            <a:r>
              <a:rPr lang="en-AU" altLang="tr-TR" dirty="0" smtClean="0"/>
              <a:t>The art of problem solving using computing machinery </a:t>
            </a:r>
          </a:p>
          <a:p>
            <a:pPr lvl="2"/>
            <a:r>
              <a:rPr lang="en-AU" altLang="tr-TR" dirty="0" smtClean="0"/>
              <a:t>my definition</a:t>
            </a:r>
          </a:p>
          <a:p>
            <a:pPr lvl="2"/>
            <a:r>
              <a:rPr lang="en-AU" altLang="tr-TR" dirty="0" smtClean="0"/>
              <a:t>involves more engineering</a:t>
            </a:r>
          </a:p>
          <a:p>
            <a:r>
              <a:rPr lang="en-US" altLang="tr-TR" dirty="0" smtClean="0"/>
              <a:t>The discipline is called </a:t>
            </a:r>
            <a:r>
              <a:rPr lang="en-US" altLang="tr-TR" i="1" dirty="0" smtClean="0"/>
              <a:t>informatics</a:t>
            </a:r>
            <a:r>
              <a:rPr lang="en-US" altLang="tr-TR" dirty="0" smtClean="0"/>
              <a:t> in many countries</a:t>
            </a:r>
          </a:p>
          <a:p>
            <a:pPr lvl="1"/>
            <a:r>
              <a:rPr lang="en-AU" altLang="tr-TR" dirty="0" smtClean="0"/>
              <a:t>especially in Europe</a:t>
            </a:r>
            <a:endParaRPr lang="tr-TR" altLang="tr-TR" dirty="0" smtClean="0"/>
          </a:p>
          <a:p>
            <a:pPr lvl="1"/>
            <a:endParaRPr lang="en-AU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Computer Science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smtClean="0"/>
              <a:t>Computer Science is not only programming</a:t>
            </a:r>
          </a:p>
          <a:p>
            <a:pPr lvl="1"/>
            <a:r>
              <a:rPr lang="en-US" altLang="tr-TR" smtClean="0"/>
              <a:t>more than programming</a:t>
            </a:r>
          </a:p>
          <a:p>
            <a:r>
              <a:rPr lang="en-US" altLang="tr-TR" smtClean="0"/>
              <a:t>Computer Science is a young discipline</a:t>
            </a:r>
          </a:p>
          <a:p>
            <a:pPr lvl="1"/>
            <a:r>
              <a:rPr lang="en-US" altLang="tr-TR" smtClean="0"/>
              <a:t>More than 50 years</a:t>
            </a:r>
          </a:p>
          <a:p>
            <a:pPr lvl="1"/>
            <a:r>
              <a:rPr lang="en-US" altLang="tr-TR" smtClean="0"/>
              <a:t>First graduate program at CMU (then Carnegie Tech) in 1965</a:t>
            </a:r>
          </a:p>
          <a:p>
            <a:pPr lvl="1"/>
            <a:r>
              <a:rPr lang="en-US" altLang="tr-TR" smtClean="0"/>
              <a:t>in Turkey first CS department in 1977</a:t>
            </a:r>
          </a:p>
          <a:p>
            <a:r>
              <a:rPr lang="en-US" altLang="tr-TR" smtClean="0"/>
              <a:t>Turing machine (1937)</a:t>
            </a:r>
          </a:p>
          <a:p>
            <a:pPr lvl="1"/>
            <a:r>
              <a:rPr lang="en-US" altLang="tr-TR" smtClean="0"/>
              <a:t>abstract machine</a:t>
            </a:r>
          </a:p>
          <a:p>
            <a:pPr lvl="1"/>
            <a:r>
              <a:rPr lang="en-US" altLang="tr-TR" smtClean="0"/>
              <a:t>theoretically capable of any computation that we can do with modern computers today</a:t>
            </a:r>
          </a:p>
          <a:p>
            <a:r>
              <a:rPr lang="en-US" altLang="tr-TR" smtClean="0"/>
              <a:t>AIM: automated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Alan Turing (1912--1954)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000" y="1295400"/>
            <a:ext cx="4127500" cy="4495800"/>
          </a:xfrm>
        </p:spPr>
        <p:txBody>
          <a:bodyPr/>
          <a:lstStyle/>
          <a:p>
            <a:r>
              <a:rPr lang="tr-TR" altLang="tr-TR" sz="1800" smtClean="0"/>
              <a:t>A</a:t>
            </a:r>
            <a:r>
              <a:rPr lang="en-US" altLang="tr-TR" sz="1800" smtClean="0"/>
              <a:t> scientist</a:t>
            </a:r>
            <a:r>
              <a:rPr lang="tr-TR" altLang="tr-TR" sz="1800" smtClean="0"/>
              <a:t> and </a:t>
            </a:r>
            <a:r>
              <a:rPr lang="en-US" altLang="tr-TR" sz="1800" smtClean="0"/>
              <a:t> mathematician</a:t>
            </a:r>
            <a:endParaRPr lang="tr-TR" altLang="tr-TR" sz="1800" smtClean="0"/>
          </a:p>
          <a:p>
            <a:r>
              <a:rPr lang="en-US" altLang="tr-TR" sz="1800" smtClean="0"/>
              <a:t>Instrumental in breaking codes during WW II</a:t>
            </a:r>
          </a:p>
          <a:p>
            <a:r>
              <a:rPr lang="en-US" altLang="tr-TR" sz="1800" smtClean="0"/>
              <a:t>Developed mathematical model of a computer called a Turing Machine (before computers)</a:t>
            </a:r>
          </a:p>
          <a:p>
            <a:pPr lvl="1"/>
            <a:r>
              <a:rPr lang="en-US" altLang="tr-TR" sz="1800" smtClean="0"/>
              <a:t>solves same problems as a Pentium processor (more slowly)</a:t>
            </a:r>
          </a:p>
          <a:p>
            <a:r>
              <a:rPr lang="en-US" altLang="tr-TR" sz="1800" smtClean="0"/>
              <a:t>Showed there are problems that cannot be solved by a computer</a:t>
            </a:r>
          </a:p>
          <a:p>
            <a:r>
              <a:rPr lang="en-US" altLang="tr-TR" sz="1800" smtClean="0"/>
              <a:t>Was a long distance runner</a:t>
            </a:r>
          </a:p>
          <a:p>
            <a:r>
              <a:rPr lang="en-US" altLang="tr-TR" sz="1800" smtClean="0"/>
              <a:t>committed suicide</a:t>
            </a:r>
          </a:p>
        </p:txBody>
      </p:sp>
      <p:pic>
        <p:nvPicPr>
          <p:cNvPr id="16388" name="Picture 6" descr="TUR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8050" y="1295400"/>
            <a:ext cx="3568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both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Engineering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4999" y="1295400"/>
            <a:ext cx="7888111" cy="4495800"/>
          </a:xfrm>
        </p:spPr>
        <p:txBody>
          <a:bodyPr/>
          <a:lstStyle/>
          <a:p>
            <a:r>
              <a:rPr lang="en-US" dirty="0" smtClean="0"/>
              <a:t>Computer Science and Computer Engineering distinction</a:t>
            </a:r>
          </a:p>
          <a:p>
            <a:pPr lvl="1"/>
            <a:r>
              <a:rPr lang="en-US" dirty="0" smtClean="0"/>
              <a:t>Computer Science is mostly related to software and theoretical parts</a:t>
            </a:r>
          </a:p>
          <a:p>
            <a:pPr lvl="1"/>
            <a:r>
              <a:rPr lang="en-US" dirty="0" smtClean="0"/>
              <a:t>Computer Engineering is mostly related to hardware and systems</a:t>
            </a:r>
          </a:p>
          <a:p>
            <a:pPr lvl="1"/>
            <a:r>
              <a:rPr lang="en-US" dirty="0" smtClean="0"/>
              <a:t>In Turkey and most countries, Computer Science and Engineering departments offer a balanced curriculum</a:t>
            </a:r>
            <a:endParaRPr lang="tr-TR" dirty="0" smtClean="0"/>
          </a:p>
          <a:p>
            <a:pPr lvl="2"/>
            <a:r>
              <a:rPr lang="tr-TR" dirty="0" err="1"/>
              <a:t>I</a:t>
            </a:r>
            <a:r>
              <a:rPr lang="tr-TR" dirty="0" err="1" smtClean="0"/>
              <a:t>ndependent</a:t>
            </a:r>
            <a:r>
              <a:rPr lang="tr-TR" dirty="0" smtClean="0"/>
              <a:t> of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tr-TR" dirty="0" smtClean="0"/>
              <a:t>Computer Science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Engineering</a:t>
            </a:r>
            <a:endParaRPr lang="en-US" altLang="tr-TR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977" y="1126067"/>
            <a:ext cx="8308623" cy="4495800"/>
          </a:xfrm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tr-TR" dirty="0" smtClean="0"/>
              <a:t>Artificial Intelligence	</a:t>
            </a:r>
            <a:r>
              <a:rPr lang="en-US" altLang="tr-TR" dirty="0" smtClean="0">
                <a:solidFill>
                  <a:srgbClr val="000000"/>
                </a:solidFill>
              </a:rPr>
              <a:t>thinking machines, perception</a:t>
            </a:r>
            <a:endParaRPr lang="en-US" altLang="tr-TR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tr-TR" dirty="0" smtClean="0"/>
              <a:t>Scientific Computing	</a:t>
            </a:r>
            <a:r>
              <a:rPr lang="en-US" altLang="tr-TR" dirty="0" err="1" smtClean="0">
                <a:solidFill>
                  <a:srgbClr val="000000"/>
                </a:solidFill>
              </a:rPr>
              <a:t>biocomputing</a:t>
            </a:r>
            <a:endParaRPr lang="en-US" altLang="tr-TR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tr-TR" dirty="0" smtClean="0"/>
              <a:t>Theoretical CS		</a:t>
            </a:r>
            <a:r>
              <a:rPr lang="en-US" altLang="tr-TR" dirty="0" smtClean="0">
                <a:solidFill>
                  <a:srgbClr val="000000"/>
                </a:solidFill>
              </a:rPr>
              <a:t>analyze algorithms</a:t>
            </a:r>
            <a:endParaRPr lang="en-US" altLang="tr-TR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tr-TR" dirty="0" smtClean="0"/>
              <a:t>Architecture		</a:t>
            </a:r>
            <a:r>
              <a:rPr lang="en-US" altLang="tr-TR" dirty="0" smtClean="0">
                <a:solidFill>
                  <a:srgbClr val="000000"/>
                </a:solidFill>
              </a:rPr>
              <a:t>hardware-software interface</a:t>
            </a:r>
            <a:endParaRPr lang="en-US" altLang="tr-TR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tr-TR" dirty="0" smtClean="0"/>
              <a:t>Software Engineering	</a:t>
            </a:r>
            <a:r>
              <a:rPr lang="en-US" altLang="tr-TR" dirty="0" smtClean="0">
                <a:solidFill>
                  <a:srgbClr val="000000"/>
                </a:solidFill>
              </a:rPr>
              <a:t>creating software products</a:t>
            </a:r>
            <a:endParaRPr lang="tr-TR" altLang="tr-TR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dirty="0"/>
              <a:t>Hardware </a:t>
            </a:r>
            <a:r>
              <a:rPr lang="tr-TR" altLang="tr-TR" dirty="0" err="1"/>
              <a:t>Engineering</a:t>
            </a:r>
            <a:r>
              <a:rPr lang="tr-TR" altLang="tr-TR" dirty="0" smtClean="0">
                <a:solidFill>
                  <a:srgbClr val="000000"/>
                </a:solidFill>
              </a:rPr>
              <a:t>	</a:t>
            </a:r>
            <a:r>
              <a:rPr lang="tr-TR" altLang="tr-TR" dirty="0" err="1" smtClean="0">
                <a:solidFill>
                  <a:srgbClr val="000000"/>
                </a:solidFill>
              </a:rPr>
              <a:t>Microprocessor</a:t>
            </a:r>
            <a:r>
              <a:rPr lang="tr-TR" altLang="tr-TR" dirty="0" smtClean="0">
                <a:solidFill>
                  <a:srgbClr val="000000"/>
                </a:solidFill>
              </a:rPr>
              <a:t> </a:t>
            </a:r>
            <a:r>
              <a:rPr lang="tr-TR" altLang="tr-TR" dirty="0" err="1" smtClean="0">
                <a:solidFill>
                  <a:srgbClr val="000000"/>
                </a:solidFill>
              </a:rPr>
              <a:t>based</a:t>
            </a:r>
            <a:r>
              <a:rPr lang="tr-TR" altLang="tr-TR" dirty="0" smtClean="0">
                <a:solidFill>
                  <a:srgbClr val="000000"/>
                </a:solidFill>
              </a:rPr>
              <a:t> </a:t>
            </a:r>
            <a:r>
              <a:rPr lang="tr-TR" altLang="tr-TR" dirty="0" err="1" smtClean="0">
                <a:solidFill>
                  <a:srgbClr val="000000"/>
                </a:solidFill>
              </a:rPr>
              <a:t>systems</a:t>
            </a:r>
            <a:endParaRPr lang="en-US" altLang="tr-TR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tr-TR" dirty="0" smtClean="0"/>
              <a:t>Operating Systems		</a:t>
            </a:r>
            <a:endParaRPr lang="en-US" altLang="tr-TR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tr-TR" dirty="0" smtClean="0"/>
              <a:t>Graphics			</a:t>
            </a:r>
            <a:r>
              <a:rPr lang="en-US" altLang="tr-TR" dirty="0" smtClean="0">
                <a:solidFill>
                  <a:srgbClr val="000000"/>
                </a:solidFill>
              </a:rPr>
              <a:t>animation, entertainment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tr-TR" dirty="0" smtClean="0"/>
              <a:t>Computer Security		</a:t>
            </a:r>
            <a:r>
              <a:rPr lang="en-US" altLang="tr-TR" dirty="0" smtClean="0">
                <a:solidFill>
                  <a:schemeClr val="tx1"/>
                </a:solidFill>
              </a:rPr>
              <a:t>hacking, digital signatures</a:t>
            </a:r>
            <a:endParaRPr lang="tr-TR" altLang="tr-TR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dirty="0" err="1"/>
              <a:t>Computer</a:t>
            </a:r>
            <a:r>
              <a:rPr lang="tr-TR" altLang="tr-TR" dirty="0"/>
              <a:t> Networks</a:t>
            </a:r>
            <a:r>
              <a:rPr lang="tr-TR" altLang="tr-TR" dirty="0" smtClean="0">
                <a:solidFill>
                  <a:schemeClr val="tx1"/>
                </a:solidFill>
              </a:rPr>
              <a:t>	</a:t>
            </a:r>
            <a:r>
              <a:rPr lang="tr-TR" altLang="tr-TR" dirty="0" err="1" smtClean="0">
                <a:solidFill>
                  <a:schemeClr val="tx1"/>
                </a:solidFill>
              </a:rPr>
              <a:t>Communicating</a:t>
            </a:r>
            <a:r>
              <a:rPr lang="tr-TR" altLang="tr-TR" dirty="0" smtClean="0">
                <a:solidFill>
                  <a:schemeClr val="tx1"/>
                </a:solidFill>
              </a:rPr>
              <a:t> </a:t>
            </a:r>
            <a:r>
              <a:rPr lang="tr-TR" altLang="tr-TR" dirty="0" err="1" smtClean="0">
                <a:solidFill>
                  <a:schemeClr val="tx1"/>
                </a:solidFill>
              </a:rPr>
              <a:t>computers</a:t>
            </a:r>
            <a:r>
              <a:rPr lang="tr-TR" altLang="tr-TR" dirty="0" smtClean="0">
                <a:solidFill>
                  <a:schemeClr val="tx1"/>
                </a:solidFill>
              </a:rPr>
              <a:t>, Internet</a:t>
            </a:r>
            <a:endParaRPr lang="en-US" altLang="tr-TR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tr-TR" dirty="0" smtClean="0">
                <a:solidFill>
                  <a:schemeClr val="tx1"/>
                </a:solidFill>
              </a:rPr>
              <a:t>…….</a:t>
            </a:r>
            <a:endParaRPr lang="en-US" altLang="tr-T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Algorithms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smtClean="0"/>
              <a:t>Arabic-originated word</a:t>
            </a:r>
          </a:p>
          <a:p>
            <a:pPr>
              <a:lnSpc>
                <a:spcPct val="90000"/>
              </a:lnSpc>
            </a:pPr>
            <a:r>
              <a:rPr lang="en-US" altLang="tr-TR" smtClean="0"/>
              <a:t>Step-by-step process that solves a problem</a:t>
            </a:r>
          </a:p>
          <a:p>
            <a:pPr lvl="1">
              <a:lnSpc>
                <a:spcPct val="90000"/>
              </a:lnSpc>
            </a:pPr>
            <a:r>
              <a:rPr lang="en-US" altLang="tr-TR" smtClean="0"/>
              <a:t>do this, then do that, ...</a:t>
            </a:r>
          </a:p>
          <a:p>
            <a:pPr lvl="1">
              <a:lnSpc>
                <a:spcPct val="90000"/>
              </a:lnSpc>
            </a:pPr>
            <a:r>
              <a:rPr lang="en-US" altLang="tr-TR" smtClean="0"/>
              <a:t>eventually stops with an answer</a:t>
            </a:r>
          </a:p>
          <a:p>
            <a:pPr lvl="1">
              <a:lnSpc>
                <a:spcPct val="90000"/>
              </a:lnSpc>
            </a:pPr>
            <a:r>
              <a:rPr lang="en-US" altLang="tr-TR" smtClean="0"/>
              <a:t>general process rather than specific to a programming language</a:t>
            </a:r>
          </a:p>
          <a:p>
            <a:pPr>
              <a:lnSpc>
                <a:spcPct val="90000"/>
              </a:lnSpc>
            </a:pPr>
            <a:r>
              <a:rPr lang="en-US" altLang="tr-TR" smtClean="0"/>
              <a:t>Issues</a:t>
            </a:r>
          </a:p>
          <a:p>
            <a:pPr lvl="1">
              <a:lnSpc>
                <a:spcPct val="90000"/>
              </a:lnSpc>
            </a:pPr>
            <a:r>
              <a:rPr lang="en-US" altLang="tr-TR" smtClean="0"/>
              <a:t>correctness </a:t>
            </a:r>
          </a:p>
          <a:p>
            <a:pPr lvl="1">
              <a:lnSpc>
                <a:spcPct val="90000"/>
              </a:lnSpc>
            </a:pPr>
            <a:r>
              <a:rPr lang="en-US" altLang="tr-TR" smtClean="0"/>
              <a:t>complexity and efficiency</a:t>
            </a:r>
          </a:p>
          <a:p>
            <a:pPr>
              <a:lnSpc>
                <a:spcPct val="90000"/>
              </a:lnSpc>
            </a:pPr>
            <a:r>
              <a:rPr lang="tr-TR" altLang="tr-TR" smtClean="0"/>
              <a:t>I picked</a:t>
            </a:r>
            <a:r>
              <a:rPr lang="en-US" altLang="tr-TR" smtClean="0"/>
              <a:t> a number between 1 and 100</a:t>
            </a:r>
            <a:endParaRPr lang="tr-TR" altLang="tr-TR" smtClean="0"/>
          </a:p>
          <a:p>
            <a:pPr lvl="1">
              <a:lnSpc>
                <a:spcPct val="90000"/>
              </a:lnSpc>
            </a:pPr>
            <a:r>
              <a:rPr lang="tr-TR" altLang="tr-TR" smtClean="0"/>
              <a:t>You will guess it</a:t>
            </a:r>
            <a:endParaRPr lang="en-US" altLang="tr-TR" smtClean="0"/>
          </a:p>
          <a:p>
            <a:pPr lvl="1">
              <a:lnSpc>
                <a:spcPct val="90000"/>
              </a:lnSpc>
            </a:pPr>
            <a:r>
              <a:rPr lang="tr-TR" altLang="tr-TR" smtClean="0"/>
              <a:t>I’ll </a:t>
            </a:r>
            <a:r>
              <a:rPr lang="en-US" altLang="tr-TR" smtClean="0"/>
              <a:t>respond </a:t>
            </a:r>
            <a:r>
              <a:rPr lang="tr-TR" altLang="tr-TR" smtClean="0"/>
              <a:t>“</a:t>
            </a:r>
            <a:r>
              <a:rPr lang="en-US" altLang="tr-TR" smtClean="0"/>
              <a:t>high</a:t>
            </a:r>
            <a:r>
              <a:rPr lang="tr-TR" altLang="tr-TR" smtClean="0"/>
              <a:t>”</a:t>
            </a:r>
            <a:r>
              <a:rPr lang="en-US" altLang="tr-TR" smtClean="0"/>
              <a:t>, </a:t>
            </a:r>
            <a:r>
              <a:rPr lang="tr-TR" altLang="tr-TR" smtClean="0"/>
              <a:t>“</a:t>
            </a:r>
            <a:r>
              <a:rPr lang="en-US" altLang="tr-TR" smtClean="0"/>
              <a:t>low</a:t>
            </a:r>
            <a:r>
              <a:rPr lang="tr-TR" altLang="tr-TR" smtClean="0"/>
              <a:t>”</a:t>
            </a:r>
            <a:r>
              <a:rPr lang="en-US" altLang="tr-TR" smtClean="0"/>
              <a:t>, </a:t>
            </a:r>
            <a:r>
              <a:rPr lang="tr-TR" altLang="tr-TR" smtClean="0"/>
              <a:t>“</a:t>
            </a:r>
            <a:r>
              <a:rPr lang="en-US" altLang="tr-TR" smtClean="0"/>
              <a:t>correct</a:t>
            </a:r>
            <a:r>
              <a:rPr lang="tr-TR" altLang="tr-TR" smtClean="0"/>
              <a:t>”</a:t>
            </a:r>
            <a:r>
              <a:rPr lang="en-US" altLang="tr-TR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tr-TR" smtClean="0"/>
              <a:t>how many guesses needed</a:t>
            </a:r>
            <a:r>
              <a:rPr lang="tr-TR" altLang="tr-TR" smtClean="0"/>
              <a:t> (worst case)</a:t>
            </a:r>
            <a:r>
              <a:rPr lang="en-US" altLang="tr-TR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tr-TR" smtClean="0"/>
              <a:t>Example Algorithm - Find the minimum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066800"/>
            <a:ext cx="7772400" cy="4495800"/>
          </a:xfrm>
        </p:spPr>
        <p:txBody>
          <a:bodyPr/>
          <a:lstStyle/>
          <a:p>
            <a:r>
              <a:rPr lang="en-US" altLang="tr-TR" sz="1800" smtClean="0"/>
              <a:t>Initial list:		</a:t>
            </a:r>
            <a:r>
              <a:rPr lang="en-US" altLang="tr-TR" smtClean="0">
                <a:solidFill>
                  <a:schemeClr val="tx1"/>
                </a:solidFill>
              </a:rPr>
              <a:t>4   6   7   3   9   1   4   5</a:t>
            </a:r>
          </a:p>
          <a:p>
            <a:endParaRPr lang="en-US" altLang="tr-TR" sz="1800" smtClean="0"/>
          </a:p>
          <a:p>
            <a:r>
              <a:rPr lang="en-US" altLang="tr-TR" sz="1800" smtClean="0"/>
              <a:t>Should we sort? 	</a:t>
            </a:r>
            <a:r>
              <a:rPr lang="en-US" altLang="tr-TR" smtClean="0">
                <a:solidFill>
                  <a:schemeClr val="tx1"/>
                </a:solidFill>
              </a:rPr>
              <a:t>1   3   4   4   5   6   7   9</a:t>
            </a:r>
          </a:p>
          <a:p>
            <a:pPr lvl="1"/>
            <a:r>
              <a:rPr lang="en-US" altLang="tr-TR" sz="1800" smtClean="0">
                <a:solidFill>
                  <a:srgbClr val="000099"/>
                </a:solidFill>
              </a:rPr>
              <a:t>About</a:t>
            </a:r>
            <a:r>
              <a:rPr lang="en-US" altLang="tr-TR" smtClean="0">
                <a:solidFill>
                  <a:srgbClr val="000099"/>
                </a:solidFill>
              </a:rPr>
              <a:t> (</a:t>
            </a:r>
            <a:r>
              <a:rPr lang="en-US" altLang="tr-TR" sz="1800" smtClean="0">
                <a:solidFill>
                  <a:srgbClr val="000099"/>
                </a:solidFill>
              </a:rPr>
              <a:t>n.log(n)) operations, where n is the number of elements</a:t>
            </a:r>
          </a:p>
          <a:p>
            <a:r>
              <a:rPr lang="en-US" altLang="tr-TR" sz="1800" smtClean="0"/>
              <a:t>Optimal algorithm - </a:t>
            </a:r>
            <a:r>
              <a:rPr lang="en-US" altLang="tr-TR" sz="1800" smtClean="0">
                <a:solidFill>
                  <a:srgbClr val="000099"/>
                </a:solidFill>
              </a:rPr>
              <a:t>About n operations</a:t>
            </a:r>
          </a:p>
          <a:p>
            <a:pPr lvl="1"/>
            <a:r>
              <a:rPr lang="en-US" altLang="tr-TR" sz="1800" smtClean="0">
                <a:solidFill>
                  <a:srgbClr val="FC0128"/>
                </a:solidFill>
              </a:rPr>
              <a:t>Pick 4 as the minimum</a:t>
            </a:r>
          </a:p>
          <a:p>
            <a:pPr lvl="1"/>
            <a:r>
              <a:rPr lang="en-US" altLang="tr-TR" sz="1800" smtClean="0"/>
              <a:t>Compare 4 to 6 - min is still 4</a:t>
            </a:r>
          </a:p>
          <a:p>
            <a:pPr lvl="1"/>
            <a:r>
              <a:rPr lang="en-US" altLang="tr-TR" sz="1800" smtClean="0"/>
              <a:t>Compare 4 to 7- min is still 4</a:t>
            </a:r>
          </a:p>
          <a:p>
            <a:pPr lvl="1"/>
            <a:r>
              <a:rPr lang="en-US" altLang="tr-TR" sz="1800" smtClean="0"/>
              <a:t>Compare 4 to 3 - </a:t>
            </a:r>
            <a:r>
              <a:rPr lang="en-US" altLang="tr-TR" sz="1800" smtClean="0">
                <a:solidFill>
                  <a:srgbClr val="FC0128"/>
                </a:solidFill>
              </a:rPr>
              <a:t>Pick 3 as the minimum</a:t>
            </a:r>
          </a:p>
          <a:p>
            <a:pPr lvl="1"/>
            <a:r>
              <a:rPr lang="en-US" altLang="tr-TR" sz="1800" smtClean="0"/>
              <a:t>Compare 3 to 9- min is still 3</a:t>
            </a:r>
          </a:p>
          <a:p>
            <a:pPr lvl="1"/>
            <a:r>
              <a:rPr lang="en-US" altLang="tr-TR" sz="1800" smtClean="0"/>
              <a:t>Compare 3 to 1 - </a:t>
            </a:r>
            <a:r>
              <a:rPr lang="en-US" altLang="tr-TR" sz="1800" smtClean="0">
                <a:solidFill>
                  <a:srgbClr val="FC0128"/>
                </a:solidFill>
              </a:rPr>
              <a:t>Pick 1 as the minimum</a:t>
            </a:r>
            <a:endParaRPr lang="en-US" altLang="tr-TR" sz="1800" smtClean="0"/>
          </a:p>
          <a:p>
            <a:pPr lvl="1"/>
            <a:r>
              <a:rPr lang="en-US" altLang="tr-TR" sz="1800" smtClean="0"/>
              <a:t>Compare 1 to 4- min is still 1</a:t>
            </a:r>
          </a:p>
          <a:p>
            <a:pPr lvl="1"/>
            <a:r>
              <a:rPr lang="en-US" altLang="tr-TR" sz="1800" smtClean="0"/>
              <a:t>Compare 1 to 5 - </a:t>
            </a:r>
            <a:r>
              <a:rPr lang="en-US" altLang="tr-TR" sz="1800" smtClean="0">
                <a:solidFill>
                  <a:srgbClr val="308674"/>
                </a:solidFill>
              </a:rPr>
              <a:t>We are done and the minimum is 1</a:t>
            </a:r>
            <a:endParaRPr lang="en-AU" altLang="tr-TR" sz="1800" smtClean="0">
              <a:solidFill>
                <a:srgbClr val="3086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tr-TR" smtClean="0"/>
              <a:t>Example Algorithm - Find the minimum</a:t>
            </a:r>
            <a:endParaRPr lang="en-US" altLang="tr-TR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8" name="ShockwaveFlash1" r:id="rId2" imgW="7924741" imgH="4686090"/>
        </mc:Choice>
        <mc:Fallback>
          <p:control name="ShockwaveFlash1" r:id="rId2" imgW="7924741" imgH="468609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300" y="1231900"/>
                  <a:ext cx="7924800" cy="4686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9" name="ShockwaveFlash2" r:id="rId3" imgW="7601223" imgH="4495767"/>
        </mc:Choice>
        <mc:Fallback>
          <p:control name="ShockwaveFlash2" r:id="rId3" imgW="7601223" imgH="4495767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725" y="1295400"/>
                  <a:ext cx="7600950" cy="449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0711" y="321734"/>
            <a:ext cx="7772400" cy="609600"/>
          </a:xfrm>
        </p:spPr>
        <p:txBody>
          <a:bodyPr/>
          <a:lstStyle/>
          <a:p>
            <a:r>
              <a:rPr lang="en-AU" altLang="tr-TR" dirty="0" smtClean="0"/>
              <a:t>Data Representation in Computers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111" y="1014589"/>
            <a:ext cx="8274755" cy="4495800"/>
          </a:xfrm>
        </p:spPr>
        <p:txBody>
          <a:bodyPr/>
          <a:lstStyle/>
          <a:p>
            <a:r>
              <a:rPr lang="en-AU" altLang="tr-TR" dirty="0" smtClean="0"/>
              <a:t>Computers are data processing machines</a:t>
            </a:r>
          </a:p>
          <a:p>
            <a:r>
              <a:rPr lang="en-AU" altLang="tr-TR" i="1" dirty="0" smtClean="0"/>
              <a:t>All type of data are represented in numeric format</a:t>
            </a:r>
          </a:p>
          <a:p>
            <a:pPr lvl="1"/>
            <a:r>
              <a:rPr lang="en-AU" altLang="tr-TR" dirty="0" smtClean="0"/>
              <a:t>numbers - obvious</a:t>
            </a:r>
          </a:p>
          <a:p>
            <a:pPr lvl="1"/>
            <a:r>
              <a:rPr lang="en-AU" altLang="tr-TR" dirty="0" err="1" smtClean="0"/>
              <a:t>colors</a:t>
            </a:r>
            <a:r>
              <a:rPr lang="en-AU" altLang="tr-TR" dirty="0" smtClean="0"/>
              <a:t> - RGB values</a:t>
            </a:r>
          </a:p>
          <a:p>
            <a:pPr lvl="1"/>
            <a:r>
              <a:rPr lang="en-AU" altLang="tr-TR" dirty="0" smtClean="0"/>
              <a:t>characters - ASCII codes</a:t>
            </a:r>
            <a:endParaRPr lang="tr-TR" altLang="tr-TR" dirty="0" smtClean="0"/>
          </a:p>
          <a:p>
            <a:r>
              <a:rPr lang="en-US" altLang="tr-TR" dirty="0" smtClean="0"/>
              <a:t>Music files, such as .mp3 files, and video files, such as .</a:t>
            </a:r>
            <a:r>
              <a:rPr lang="en-US" altLang="tr-TR" dirty="0" err="1" smtClean="0"/>
              <a:t>mov</a:t>
            </a:r>
            <a:r>
              <a:rPr lang="en-US" altLang="tr-TR" dirty="0" smtClean="0"/>
              <a:t> files are also represented in numbers</a:t>
            </a:r>
          </a:p>
          <a:p>
            <a:r>
              <a:rPr lang="en-US" altLang="tr-TR" dirty="0" smtClean="0"/>
              <a:t>Emails,</a:t>
            </a:r>
            <a:r>
              <a:rPr lang="tr-TR" altLang="tr-TR" dirty="0" smtClean="0"/>
              <a:t>T</a:t>
            </a:r>
            <a:r>
              <a:rPr lang="en-US" altLang="tr-TR" dirty="0" err="1" smtClean="0"/>
              <a:t>weets</a:t>
            </a:r>
            <a:r>
              <a:rPr lang="en-US" altLang="tr-TR" dirty="0" smtClean="0"/>
              <a:t>, </a:t>
            </a:r>
            <a:r>
              <a:rPr lang="tr-TR" altLang="tr-TR" dirty="0" err="1" smtClean="0"/>
              <a:t>Whatsapp</a:t>
            </a:r>
            <a:r>
              <a:rPr lang="tr-TR" altLang="tr-TR" dirty="0" smtClean="0"/>
              <a:t> </a:t>
            </a:r>
            <a:r>
              <a:rPr lang="en-US" altLang="tr-TR" dirty="0" smtClean="0"/>
              <a:t>messages</a:t>
            </a:r>
            <a:endParaRPr lang="en-AU" altLang="tr-TR" dirty="0" smtClean="0"/>
          </a:p>
          <a:p>
            <a:r>
              <a:rPr lang="en-AU" altLang="tr-TR" dirty="0" smtClean="0"/>
              <a:t>Internal representation (at the lowest level) is in </a:t>
            </a:r>
            <a:r>
              <a:rPr lang="en-AU" altLang="tr-TR" i="1" dirty="0" smtClean="0"/>
              <a:t>binary</a:t>
            </a:r>
            <a:r>
              <a:rPr lang="en-AU" altLang="tr-TR" dirty="0" smtClean="0"/>
              <a:t> form</a:t>
            </a:r>
          </a:p>
          <a:p>
            <a:pPr lvl="1"/>
            <a:r>
              <a:rPr lang="en-AU" altLang="tr-TR" dirty="0" smtClean="0"/>
              <a:t>0 and 1</a:t>
            </a:r>
          </a:p>
          <a:p>
            <a:pPr lvl="1"/>
            <a:r>
              <a:rPr lang="en-AU" altLang="tr-TR" dirty="0" smtClean="0"/>
              <a:t>all arithmetic in binary too</a:t>
            </a:r>
          </a:p>
          <a:p>
            <a:r>
              <a:rPr lang="en-AU" altLang="tr-TR" dirty="0" smtClean="0"/>
              <a:t>Low level instructions are also in binary </a:t>
            </a:r>
          </a:p>
          <a:p>
            <a:pPr lvl="1"/>
            <a:r>
              <a:rPr lang="en-AU" altLang="tr-TR" dirty="0" smtClean="0"/>
              <a:t>machine language</a:t>
            </a:r>
          </a:p>
          <a:p>
            <a:pPr lvl="1"/>
            <a:r>
              <a:rPr lang="en-AU" altLang="tr-TR" dirty="0" smtClean="0"/>
              <a:t>not human readable and programmable!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Problem Solving and Computers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 smtClean="0"/>
              <a:t>Computerized problem solving explicitly or implicitly require </a:t>
            </a:r>
            <a:r>
              <a:rPr lang="en-US" altLang="tr-TR" i="1" dirty="0" smtClean="0"/>
              <a:t>computation</a:t>
            </a:r>
          </a:p>
          <a:p>
            <a:r>
              <a:rPr lang="en-US" altLang="tr-TR" dirty="0" smtClean="0"/>
              <a:t>For examples:</a:t>
            </a:r>
          </a:p>
          <a:p>
            <a:pPr lvl="1"/>
            <a:r>
              <a:rPr lang="en-US" altLang="tr-TR" dirty="0" smtClean="0"/>
              <a:t>Arithmetic problems</a:t>
            </a:r>
          </a:p>
          <a:p>
            <a:pPr lvl="1"/>
            <a:r>
              <a:rPr lang="en-US" altLang="tr-TR" dirty="0" smtClean="0"/>
              <a:t>Computer graphics (require geometric operations)</a:t>
            </a:r>
          </a:p>
          <a:p>
            <a:pPr lvl="1"/>
            <a:r>
              <a:rPr lang="en-US" altLang="tr-TR" dirty="0" smtClean="0"/>
              <a:t>Image Processing (mathematical transformations)</a:t>
            </a:r>
          </a:p>
          <a:p>
            <a:pPr>
              <a:spcBef>
                <a:spcPts val="1200"/>
              </a:spcBef>
            </a:pPr>
            <a:r>
              <a:rPr lang="en-US" altLang="tr-TR" dirty="0" smtClean="0"/>
              <a:t>A </a:t>
            </a:r>
            <a:r>
              <a:rPr lang="en-US" altLang="tr-TR" dirty="0" smtClean="0">
                <a:solidFill>
                  <a:srgbClr val="FF0000"/>
                </a:solidFill>
              </a:rPr>
              <a:t>program</a:t>
            </a:r>
            <a:r>
              <a:rPr lang="en-US" altLang="tr-TR" dirty="0" smtClean="0"/>
              <a:t> is an implementation of an algorithm</a:t>
            </a:r>
            <a:endParaRPr lang="tr-TR" altLang="tr-TR" dirty="0" smtClean="0"/>
          </a:p>
          <a:p>
            <a:pPr lvl="1"/>
            <a:r>
              <a:rPr lang="en-US" altLang="tr-TR" dirty="0" smtClean="0"/>
              <a:t>using a specific programming language </a:t>
            </a:r>
          </a:p>
          <a:p>
            <a:pPr lvl="1"/>
            <a:r>
              <a:rPr lang="en-US" altLang="tr-TR" dirty="0" smtClean="0"/>
              <a:t>to execute on specific platforms</a:t>
            </a:r>
            <a:endParaRPr lang="tr-TR" altLang="tr-TR" dirty="0" smtClean="0"/>
          </a:p>
          <a:p>
            <a:pPr>
              <a:spcBef>
                <a:spcPts val="1200"/>
              </a:spcBef>
            </a:pPr>
            <a:r>
              <a:rPr lang="en-US" altLang="tr-TR" dirty="0" smtClean="0"/>
              <a:t>Let’s develop our first program</a:t>
            </a:r>
          </a:p>
          <a:p>
            <a:pPr lvl="1"/>
            <a:r>
              <a:rPr lang="en-US" altLang="tr-TR" dirty="0" smtClean="0"/>
              <a:t>In other words, let’s make use of computer for computation </a:t>
            </a:r>
            <a:r>
              <a:rPr lang="en-US" altLang="tr-TR" dirty="0" smtClean="0">
                <a:sym typeface="Wingdings" pitchFamily="2" charset="2"/>
              </a:rPr>
              <a:t></a:t>
            </a:r>
            <a:endParaRPr lang="en-US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03200"/>
            <a:ext cx="7772400" cy="533400"/>
          </a:xfrm>
        </p:spPr>
        <p:txBody>
          <a:bodyPr/>
          <a:lstStyle/>
          <a:p>
            <a:r>
              <a:rPr lang="tr-TR" altLang="tr-TR" dirty="0" smtClean="0"/>
              <a:t>Course Information</a:t>
            </a:r>
            <a:endParaRPr lang="en-US" altLang="tr-T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24088"/>
            <a:ext cx="8128000" cy="54751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tr-TR" sz="1800" dirty="0" smtClean="0"/>
              <a:t>CS201 – Introduction to Computing</a:t>
            </a:r>
          </a:p>
          <a:p>
            <a:pPr lvl="1">
              <a:lnSpc>
                <a:spcPct val="80000"/>
              </a:lnSpc>
            </a:pPr>
            <a:r>
              <a:rPr lang="en-US" altLang="tr-TR" sz="1800" dirty="0" smtClean="0"/>
              <a:t>Website - </a:t>
            </a:r>
            <a:r>
              <a:rPr lang="en-US" altLang="tr-TR" sz="1800" dirty="0" smtClean="0">
                <a:cs typeface="Times New Roman" pitchFamily="18" charset="0"/>
              </a:rPr>
              <a:t>http://</a:t>
            </a:r>
            <a:r>
              <a:rPr lang="en-US" altLang="tr-TR" sz="1800" dirty="0" smtClean="0"/>
              <a:t>people</a:t>
            </a:r>
            <a:r>
              <a:rPr lang="en-US" altLang="tr-TR" sz="1800" dirty="0" smtClean="0">
                <a:cs typeface="Times New Roman" pitchFamily="18" charset="0"/>
              </a:rPr>
              <a:t>.sabanciuniv.edu/levi/cs201</a:t>
            </a:r>
            <a:r>
              <a:rPr lang="en-US" altLang="tr-TR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tr-TR" sz="1800" dirty="0" smtClean="0"/>
              <a:t>also follow </a:t>
            </a:r>
            <a:r>
              <a:rPr lang="tr-TR" altLang="tr-TR" sz="1800" dirty="0" smtClean="0"/>
              <a:t>SUCourse</a:t>
            </a:r>
            <a:endParaRPr lang="en-US" altLang="tr-TR" sz="1800" dirty="0" smtClean="0"/>
          </a:p>
          <a:p>
            <a:pPr lvl="1">
              <a:lnSpc>
                <a:spcPct val="80000"/>
              </a:lnSpc>
            </a:pPr>
            <a:r>
              <a:rPr lang="en-US" altLang="tr-TR" sz="1800" dirty="0" smtClean="0"/>
              <a:t>an e-mail list will be </a:t>
            </a:r>
            <a:r>
              <a:rPr lang="tr-TR" altLang="tr-TR" sz="1800" dirty="0" err="1" smtClean="0"/>
              <a:t>used</a:t>
            </a:r>
            <a:r>
              <a:rPr lang="en-US" altLang="tr-TR" sz="1800" dirty="0" smtClean="0"/>
              <a:t> for announcements</a:t>
            </a:r>
          </a:p>
          <a:p>
            <a:pPr lvl="2">
              <a:lnSpc>
                <a:spcPct val="80000"/>
              </a:lnSpc>
            </a:pPr>
            <a:r>
              <a:rPr lang="en-US" altLang="tr-TR" sz="1600" dirty="0" smtClean="0"/>
              <a:t>so you are responsible to check your e-mails </a:t>
            </a:r>
            <a:r>
              <a:rPr lang="tr-TR" altLang="tr-TR" sz="1600" dirty="0" smtClean="0"/>
              <a:t>(</a:t>
            </a:r>
            <a:r>
              <a:rPr lang="tr-TR" altLang="tr-TR" sz="1600" dirty="0" err="1" smtClean="0"/>
              <a:t>sabanciuniv</a:t>
            </a:r>
            <a:r>
              <a:rPr lang="tr-TR" altLang="tr-TR" sz="1600" dirty="0" smtClean="0"/>
              <a:t> </a:t>
            </a:r>
            <a:r>
              <a:rPr lang="tr-TR" altLang="tr-TR" sz="1600" dirty="0" err="1" smtClean="0"/>
              <a:t>account</a:t>
            </a:r>
            <a:r>
              <a:rPr lang="tr-TR" altLang="tr-TR" sz="1600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en-US" altLang="tr-TR" sz="1800" dirty="0" smtClean="0"/>
              <a:t>Instructor: Albert Levi, FENS 1091, ext. 9563, levi@sabanciuniv.edu</a:t>
            </a:r>
          </a:p>
          <a:p>
            <a:pPr>
              <a:lnSpc>
                <a:spcPct val="80000"/>
              </a:lnSpc>
            </a:pPr>
            <a:r>
              <a:rPr lang="en-US" altLang="tr-TR" sz="1800" dirty="0" smtClean="0"/>
              <a:t>Schedule</a:t>
            </a:r>
          </a:p>
          <a:p>
            <a:pPr lvl="1">
              <a:lnSpc>
                <a:spcPct val="80000"/>
              </a:lnSpc>
            </a:pPr>
            <a:r>
              <a:rPr lang="en-US" altLang="tr-TR" sz="1800" dirty="0" smtClean="0">
                <a:cs typeface="Times New Roman" pitchFamily="18" charset="0"/>
              </a:rPr>
              <a:t>Lectures: </a:t>
            </a:r>
          </a:p>
          <a:p>
            <a:pPr lvl="2">
              <a:lnSpc>
                <a:spcPct val="80000"/>
              </a:lnSpc>
            </a:pPr>
            <a:r>
              <a:rPr lang="en-US" altLang="tr-TR" sz="1600" dirty="0" smtClean="0">
                <a:cs typeface="Times New Roman" pitchFamily="18" charset="0"/>
              </a:rPr>
              <a:t>Monday </a:t>
            </a:r>
            <a:r>
              <a:rPr lang="en-US" altLang="tr-TR" sz="1600" dirty="0" smtClean="0"/>
              <a:t>1</a:t>
            </a:r>
            <a:r>
              <a:rPr lang="tr-TR" altLang="tr-TR" sz="1600" dirty="0" smtClean="0"/>
              <a:t>3</a:t>
            </a:r>
            <a:r>
              <a:rPr lang="en-US" altLang="tr-TR" sz="1600" dirty="0" smtClean="0">
                <a:cs typeface="Times New Roman" pitchFamily="18" charset="0"/>
              </a:rPr>
              <a:t>:40 – 1</a:t>
            </a:r>
            <a:r>
              <a:rPr lang="tr-TR" altLang="tr-TR" sz="1600" dirty="0">
                <a:cs typeface="Times New Roman" pitchFamily="18" charset="0"/>
              </a:rPr>
              <a:t>5</a:t>
            </a:r>
            <a:r>
              <a:rPr lang="en-US" altLang="tr-TR" sz="1600" dirty="0" smtClean="0">
                <a:cs typeface="Times New Roman" pitchFamily="18" charset="0"/>
              </a:rPr>
              <a:t>:30, </a:t>
            </a:r>
            <a:endParaRPr lang="tr-TR" altLang="tr-TR" sz="1600" dirty="0" smtClean="0">
              <a:cs typeface="Times New Roman" pitchFamily="18" charset="0"/>
            </a:endParaRPr>
          </a:p>
          <a:p>
            <a:pPr lvl="2">
              <a:lnSpc>
                <a:spcPct val="80000"/>
              </a:lnSpc>
            </a:pPr>
            <a:r>
              <a:rPr lang="en-US" altLang="tr-TR" sz="1600" dirty="0" smtClean="0">
                <a:cs typeface="Times New Roman" pitchFamily="18" charset="0"/>
              </a:rPr>
              <a:t>Tuesday</a:t>
            </a:r>
            <a:r>
              <a:rPr lang="tr-TR" altLang="tr-TR" sz="1600" dirty="0" smtClean="0">
                <a:cs typeface="Times New Roman" pitchFamily="18" charset="0"/>
              </a:rPr>
              <a:t> 9</a:t>
            </a:r>
            <a:r>
              <a:rPr lang="en-US" altLang="tr-TR" sz="1600" dirty="0" smtClean="0">
                <a:cs typeface="Times New Roman" pitchFamily="18" charset="0"/>
              </a:rPr>
              <a:t>:40 – </a:t>
            </a:r>
            <a:r>
              <a:rPr lang="tr-TR" altLang="tr-TR" sz="1600" dirty="0" smtClean="0"/>
              <a:t>10</a:t>
            </a:r>
            <a:r>
              <a:rPr lang="en-US" altLang="tr-TR" sz="1600" dirty="0" smtClean="0">
                <a:cs typeface="Times New Roman" pitchFamily="18" charset="0"/>
              </a:rPr>
              <a:t>:30,</a:t>
            </a:r>
            <a:r>
              <a:rPr lang="en-US" altLang="tr-TR" sz="1600" dirty="0" smtClean="0"/>
              <a:t> </a:t>
            </a:r>
            <a:endParaRPr lang="tr-TR" altLang="tr-TR" sz="1600" dirty="0" smtClean="0"/>
          </a:p>
          <a:p>
            <a:pPr lvl="2">
              <a:lnSpc>
                <a:spcPct val="80000"/>
              </a:lnSpc>
            </a:pPr>
            <a:r>
              <a:rPr lang="tr-TR" altLang="tr-TR" sz="1600" dirty="0" err="1" smtClean="0"/>
              <a:t>All</a:t>
            </a:r>
            <a:r>
              <a:rPr lang="tr-TR" altLang="tr-TR" sz="1600" dirty="0" smtClean="0"/>
              <a:t> in </a:t>
            </a:r>
            <a:r>
              <a:rPr lang="en-US" altLang="tr-TR" sz="1600" dirty="0" smtClean="0"/>
              <a:t>F</a:t>
            </a:r>
            <a:r>
              <a:rPr lang="tr-TR" altLang="tr-TR" sz="1600" dirty="0" smtClean="0"/>
              <a:t>EN</a:t>
            </a:r>
            <a:r>
              <a:rPr lang="en-US" altLang="tr-TR" sz="1600" dirty="0" smtClean="0"/>
              <a:t>S G0</a:t>
            </a:r>
            <a:r>
              <a:rPr lang="tr-TR" altLang="tr-TR" sz="1600" dirty="0" smtClean="0"/>
              <a:t>77 (</a:t>
            </a:r>
            <a:r>
              <a:rPr lang="tr-TR" altLang="tr-TR" sz="1600" dirty="0" err="1" smtClean="0"/>
              <a:t>auditorium</a:t>
            </a:r>
            <a:r>
              <a:rPr lang="tr-TR" altLang="tr-TR" sz="1600" dirty="0" smtClean="0"/>
              <a:t>)</a:t>
            </a:r>
            <a:endParaRPr lang="tr-TR" altLang="tr-TR" sz="1600" dirty="0"/>
          </a:p>
          <a:p>
            <a:pPr lvl="1">
              <a:lnSpc>
                <a:spcPct val="80000"/>
              </a:lnSpc>
            </a:pPr>
            <a:r>
              <a:rPr lang="en-US" altLang="tr-TR" sz="1800" dirty="0" smtClean="0">
                <a:cs typeface="Times New Roman" pitchFamily="18" charset="0"/>
              </a:rPr>
              <a:t>Recitation</a:t>
            </a:r>
            <a:r>
              <a:rPr lang="en-US" altLang="tr-TR" sz="1800" dirty="0" smtClean="0"/>
              <a:t>s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will</a:t>
            </a:r>
            <a:r>
              <a:rPr lang="tr-TR" altLang="tr-TR" sz="1800" dirty="0" smtClean="0"/>
              <a:t> start </a:t>
            </a:r>
            <a:r>
              <a:rPr lang="tr-TR" altLang="tr-TR" sz="1800" dirty="0" err="1" smtClean="0"/>
              <a:t>first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week</a:t>
            </a:r>
            <a:endParaRPr lang="en-US" altLang="tr-TR" sz="1800" dirty="0" smtClean="0"/>
          </a:p>
          <a:p>
            <a:pPr lvl="2">
              <a:lnSpc>
                <a:spcPct val="80000"/>
              </a:lnSpc>
            </a:pPr>
            <a:r>
              <a:rPr lang="en-US" altLang="tr-TR" sz="1600" dirty="0" smtClean="0"/>
              <a:t>See schedule for date, time and location</a:t>
            </a:r>
          </a:p>
          <a:p>
            <a:pPr lvl="2">
              <a:lnSpc>
                <a:spcPct val="80000"/>
              </a:lnSpc>
            </a:pPr>
            <a:r>
              <a:rPr lang="en-US" altLang="tr-TR" sz="1600" dirty="0" smtClean="0">
                <a:cs typeface="Times New Roman" pitchFamily="18" charset="0"/>
              </a:rPr>
              <a:t>Recitations will also be used as labs, so please take your laptops </a:t>
            </a:r>
            <a:r>
              <a:rPr lang="tr-TR" altLang="tr-TR" sz="1600" dirty="0" smtClean="0">
                <a:cs typeface="Times New Roman" pitchFamily="18" charset="0"/>
              </a:rPr>
              <a:t>(</a:t>
            </a:r>
            <a:r>
              <a:rPr lang="tr-TR" altLang="tr-TR" sz="1600" dirty="0" err="1" smtClean="0">
                <a:cs typeface="Times New Roman" pitchFamily="18" charset="0"/>
              </a:rPr>
              <a:t>with</a:t>
            </a:r>
            <a:r>
              <a:rPr lang="tr-TR" altLang="tr-TR" sz="1600" dirty="0" smtClean="0">
                <a:cs typeface="Times New Roman" pitchFamily="18" charset="0"/>
              </a:rPr>
              <a:t> </a:t>
            </a:r>
            <a:r>
              <a:rPr lang="tr-TR" altLang="tr-TR" sz="1600" dirty="0" err="1" smtClean="0">
                <a:cs typeface="Times New Roman" pitchFamily="18" charset="0"/>
              </a:rPr>
              <a:t>power</a:t>
            </a:r>
            <a:r>
              <a:rPr lang="tr-TR" altLang="tr-TR" sz="1600" dirty="0" smtClean="0">
                <a:cs typeface="Times New Roman" pitchFamily="18" charset="0"/>
              </a:rPr>
              <a:t> </a:t>
            </a:r>
            <a:r>
              <a:rPr lang="tr-TR" altLang="tr-TR" sz="1600" dirty="0" err="1" smtClean="0">
                <a:cs typeface="Times New Roman" pitchFamily="18" charset="0"/>
              </a:rPr>
              <a:t>and</a:t>
            </a:r>
            <a:r>
              <a:rPr lang="tr-TR" altLang="tr-TR" sz="1600" dirty="0" smtClean="0">
                <a:cs typeface="Times New Roman" pitchFamily="18" charset="0"/>
              </a:rPr>
              <a:t> Ethernet </a:t>
            </a:r>
            <a:r>
              <a:rPr lang="tr-TR" altLang="tr-TR" sz="1600" dirty="0" err="1" smtClean="0">
                <a:cs typeface="Times New Roman" pitchFamily="18" charset="0"/>
              </a:rPr>
              <a:t>cables</a:t>
            </a:r>
            <a:r>
              <a:rPr lang="tr-TR" altLang="tr-TR" sz="1600" dirty="0" smtClean="0">
                <a:cs typeface="Times New Roman" pitchFamily="18" charset="0"/>
              </a:rPr>
              <a:t>) </a:t>
            </a:r>
            <a:r>
              <a:rPr lang="en-US" altLang="tr-TR" sz="1600" dirty="0" smtClean="0">
                <a:cs typeface="Times New Roman" pitchFamily="18" charset="0"/>
              </a:rPr>
              <a:t>to recitations</a:t>
            </a:r>
            <a:endParaRPr lang="en-US" altLang="tr-TR" sz="1600" dirty="0" smtClean="0"/>
          </a:p>
          <a:p>
            <a:pPr lvl="1">
              <a:lnSpc>
                <a:spcPct val="80000"/>
              </a:lnSpc>
            </a:pPr>
            <a:r>
              <a:rPr lang="en-US" altLang="tr-TR" sz="1800" dirty="0" smtClean="0">
                <a:cs typeface="Times New Roman" pitchFamily="18" charset="0"/>
              </a:rPr>
              <a:t>Attend all. It is to your benefit. </a:t>
            </a:r>
            <a:endParaRPr lang="en-US" altLang="tr-TR" sz="1800" dirty="0" smtClean="0"/>
          </a:p>
          <a:p>
            <a:pPr>
              <a:lnSpc>
                <a:spcPct val="80000"/>
              </a:lnSpc>
            </a:pPr>
            <a:r>
              <a:rPr lang="en-US" altLang="tr-TR" sz="1800" dirty="0" smtClean="0"/>
              <a:t>Weekly </a:t>
            </a:r>
            <a:r>
              <a:rPr lang="tr-TR" altLang="tr-TR" sz="1800" dirty="0" err="1" smtClean="0"/>
              <a:t>or</a:t>
            </a:r>
            <a:r>
              <a:rPr lang="tr-TR" altLang="tr-TR" sz="1800" dirty="0" smtClean="0"/>
              <a:t> </a:t>
            </a:r>
            <a:r>
              <a:rPr lang="en-US" altLang="tr-TR" sz="1800" dirty="0" smtClean="0"/>
              <a:t>Biweekly</a:t>
            </a:r>
            <a:r>
              <a:rPr lang="tr-TR" altLang="tr-TR" sz="1800" dirty="0" smtClean="0"/>
              <a:t> </a:t>
            </a:r>
            <a:r>
              <a:rPr lang="en-US" altLang="tr-TR" sz="1800" dirty="0" smtClean="0"/>
              <a:t>Homework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Assignments</a:t>
            </a:r>
            <a:r>
              <a:rPr lang="tr-TR" altLang="tr-TR" sz="1800" dirty="0" smtClean="0"/>
              <a:t> (total 7 </a:t>
            </a:r>
            <a:r>
              <a:rPr lang="tr-TR" altLang="tr-TR" sz="1800" dirty="0" err="1" smtClean="0"/>
              <a:t>assignments</a:t>
            </a:r>
            <a:r>
              <a:rPr lang="tr-TR" altLang="tr-TR" sz="1800" dirty="0" smtClean="0"/>
              <a:t>)</a:t>
            </a:r>
            <a:endParaRPr lang="en-US" altLang="tr-TR" sz="1800" dirty="0" smtClean="0"/>
          </a:p>
          <a:p>
            <a:pPr>
              <a:lnSpc>
                <a:spcPct val="80000"/>
              </a:lnSpc>
            </a:pPr>
            <a:r>
              <a:rPr lang="en-US" altLang="tr-TR" sz="1800" dirty="0" smtClean="0"/>
              <a:t>Textbook: A Computer Science Tapestry, by </a:t>
            </a:r>
            <a:r>
              <a:rPr lang="en-US" altLang="tr-TR" sz="1800" dirty="0" err="1" smtClean="0"/>
              <a:t>Astrachan</a:t>
            </a:r>
            <a:endParaRPr lang="en-US" altLang="tr-TR" sz="1800" dirty="0" smtClean="0"/>
          </a:p>
          <a:p>
            <a:pPr lvl="1">
              <a:lnSpc>
                <a:spcPct val="80000"/>
              </a:lnSpc>
            </a:pPr>
            <a:r>
              <a:rPr lang="en-US" altLang="tr-TR" sz="1800" dirty="0" smtClean="0">
                <a:cs typeface="Times New Roman" pitchFamily="18" charset="0"/>
              </a:rPr>
              <a:t>http://www.cs.duke.edu/csed/tapestry/</a:t>
            </a:r>
            <a:r>
              <a:rPr lang="en-US" altLang="tr-TR" sz="1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First Program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 smtClean="0"/>
              <a:t>Problem: </a:t>
            </a:r>
            <a:r>
              <a:rPr lang="tr-TR" altLang="tr-TR" dirty="0"/>
              <a:t>H</a:t>
            </a:r>
            <a:r>
              <a:rPr lang="en-US" altLang="tr-TR" dirty="0" smtClean="0"/>
              <a:t>ow many 3-digit positive numbers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are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there</a:t>
            </a:r>
            <a:r>
              <a:rPr lang="en-US" altLang="tr-TR" dirty="0" smtClean="0"/>
              <a:t> that are divisible by 7, but not divisible by 4?</a:t>
            </a:r>
          </a:p>
          <a:p>
            <a:pPr lvl="1"/>
            <a:r>
              <a:rPr lang="en-US" altLang="tr-TR" dirty="0" smtClean="0"/>
              <a:t>Think of an algorithm!</a:t>
            </a:r>
          </a:p>
          <a:p>
            <a:endParaRPr lang="en-US" altLang="tr-TR" dirty="0" smtClean="0"/>
          </a:p>
          <a:p>
            <a:r>
              <a:rPr lang="en-US" altLang="tr-TR" dirty="0" smtClean="0"/>
              <a:t>Try all 3-digit numbers between 100 and 999</a:t>
            </a:r>
          </a:p>
          <a:p>
            <a:pPr lvl="1"/>
            <a:r>
              <a:rPr lang="en-US" altLang="tr-TR" dirty="0" smtClean="0"/>
              <a:t>If a number is divisible by 7 but not by 4</a:t>
            </a:r>
          </a:p>
          <a:p>
            <a:pPr lvl="2"/>
            <a:r>
              <a:rPr lang="en-US" altLang="tr-TR" dirty="0" smtClean="0"/>
              <a:t>Increment a counter</a:t>
            </a:r>
          </a:p>
          <a:p>
            <a:r>
              <a:rPr lang="en-US" altLang="tr-TR" dirty="0" smtClean="0"/>
              <a:t>Display the value of the counter</a:t>
            </a:r>
          </a:p>
          <a:p>
            <a:endParaRPr lang="en-US" altLang="tr-TR" dirty="0" smtClean="0"/>
          </a:p>
          <a:p>
            <a:r>
              <a:rPr lang="en-US" altLang="tr-TR" dirty="0" smtClean="0"/>
              <a:t>Now let’s see the program</a:t>
            </a:r>
          </a:p>
          <a:p>
            <a:pPr lvl="1"/>
            <a:r>
              <a:rPr lang="tr-TR" altLang="tr-TR" dirty="0" err="1" smtClean="0"/>
              <a:t>myfirstprogram</a:t>
            </a:r>
            <a:r>
              <a:rPr lang="en-US" altLang="tr-TR" dirty="0" smtClean="0"/>
              <a:t>.</a:t>
            </a:r>
            <a:r>
              <a:rPr lang="en-US" altLang="tr-TR" dirty="0" err="1" smtClean="0"/>
              <a:t>cpp</a:t>
            </a:r>
            <a:endParaRPr lang="en-US" altLang="tr-TR" dirty="0" smtClean="0"/>
          </a:p>
          <a:p>
            <a:pPr lvl="1"/>
            <a:endParaRPr lang="en-US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Themes and Concepts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 smtClean="0"/>
              <a:t>Theory</a:t>
            </a:r>
          </a:p>
          <a:p>
            <a:pPr lvl="1"/>
            <a:r>
              <a:rPr lang="en-US" altLang="tr-TR" dirty="0" smtClean="0"/>
              <a:t>developing algorithms and evaluating them</a:t>
            </a:r>
          </a:p>
          <a:p>
            <a:pPr lvl="2"/>
            <a:r>
              <a:rPr lang="en-US" altLang="tr-TR" dirty="0" smtClean="0"/>
              <a:t>how fast?</a:t>
            </a:r>
          </a:p>
          <a:p>
            <a:pPr lvl="2"/>
            <a:r>
              <a:rPr lang="en-US" altLang="tr-TR" dirty="0" smtClean="0"/>
              <a:t>Works all the time? Tested? </a:t>
            </a:r>
          </a:p>
          <a:p>
            <a:r>
              <a:rPr lang="en-US" altLang="tr-TR" dirty="0" smtClean="0"/>
              <a:t>Language</a:t>
            </a:r>
          </a:p>
          <a:p>
            <a:pPr lvl="1"/>
            <a:r>
              <a:rPr lang="en-US" altLang="tr-TR" dirty="0" smtClean="0"/>
              <a:t>needed to express the algorithms to the computers </a:t>
            </a:r>
          </a:p>
          <a:p>
            <a:pPr lvl="1"/>
            <a:r>
              <a:rPr lang="en-US" altLang="tr-TR" dirty="0" smtClean="0"/>
              <a:t>programming languages: C++, Java, C, Perl, Fortran, Lisp, Scheme, Visual BASIC, ...</a:t>
            </a:r>
          </a:p>
          <a:p>
            <a:pPr lvl="1"/>
            <a:r>
              <a:rPr lang="en-US" altLang="tr-TR" dirty="0" smtClean="0"/>
              <a:t>Assembly language, machine language</a:t>
            </a:r>
          </a:p>
          <a:p>
            <a:r>
              <a:rPr lang="en-US" altLang="tr-TR" dirty="0" smtClean="0"/>
              <a:t>Architecture</a:t>
            </a:r>
          </a:p>
          <a:p>
            <a:pPr lvl="1"/>
            <a:r>
              <a:rPr lang="en-US" altLang="tr-TR" dirty="0" smtClean="0"/>
              <a:t>building blocks of a computer</a:t>
            </a:r>
          </a:p>
          <a:p>
            <a:pPr lvl="1"/>
            <a:r>
              <a:rPr lang="en-US" altLang="tr-TR" dirty="0" smtClean="0"/>
              <a:t>Main memory, cache memory, disk, CPU,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Programming </a:t>
            </a:r>
            <a:r>
              <a:rPr lang="tr-TR" dirty="0" err="1" smtClean="0"/>
              <a:t>Languages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 smtClean="0"/>
              <a:t>Formal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language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with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its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own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syntax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semantic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rules</a:t>
            </a:r>
            <a:r>
              <a:rPr lang="tr-TR" altLang="tr-TR" dirty="0" smtClean="0"/>
              <a:t>, in </a:t>
            </a:r>
            <a:r>
              <a:rPr lang="tr-TR" altLang="tr-TR" dirty="0" err="1" smtClean="0"/>
              <a:t>order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to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express</a:t>
            </a:r>
            <a:r>
              <a:rPr lang="tr-TR" altLang="tr-TR" dirty="0"/>
              <a:t> </a:t>
            </a:r>
            <a:r>
              <a:rPr lang="en-US" altLang="tr-TR" dirty="0" smtClean="0"/>
              <a:t>the algorithms to the computers </a:t>
            </a:r>
            <a:endParaRPr lang="tr-TR" altLang="tr-TR" dirty="0" smtClean="0"/>
          </a:p>
          <a:p>
            <a:r>
              <a:rPr lang="tr-TR" altLang="tr-TR" dirty="0" err="1" smtClean="0"/>
              <a:t>We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cannot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use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natural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languages</a:t>
            </a:r>
            <a:r>
              <a:rPr lang="tr-TR" altLang="tr-TR" dirty="0" smtClean="0"/>
              <a:t> (English, </a:t>
            </a:r>
            <a:r>
              <a:rPr lang="tr-TR" altLang="tr-TR" dirty="0" err="1" smtClean="0"/>
              <a:t>Turkish</a:t>
            </a:r>
            <a:r>
              <a:rPr lang="tr-TR" altLang="tr-TR" dirty="0" smtClean="0"/>
              <a:t>, Spanish, </a:t>
            </a:r>
            <a:r>
              <a:rPr lang="tr-TR" altLang="tr-TR" dirty="0" err="1" smtClean="0"/>
              <a:t>etc</a:t>
            </a:r>
            <a:r>
              <a:rPr lang="tr-TR" altLang="tr-TR" dirty="0" smtClean="0"/>
              <a:t>.) </a:t>
            </a:r>
            <a:r>
              <a:rPr lang="tr-TR" altLang="tr-TR" dirty="0" err="1" smtClean="0"/>
              <a:t>for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this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purpose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because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are</a:t>
            </a:r>
            <a:endParaRPr lang="tr-TR" altLang="tr-TR" dirty="0" smtClean="0"/>
          </a:p>
          <a:p>
            <a:pPr marL="587375" lvl="1" eaLnBrk="1" hangingPunct="1"/>
            <a:r>
              <a:rPr lang="tr-TR" altLang="tr-TR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 Unicode MS" pitchFamily="34" charset="-128"/>
              </a:rPr>
              <a:t>vague</a:t>
            </a:r>
            <a:endParaRPr lang="tr-TR" altLang="tr-TR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Arial Unicode MS" pitchFamily="34" charset="-128"/>
            </a:endParaRPr>
          </a:p>
          <a:p>
            <a:pPr marL="587375" lvl="1" eaLnBrk="1" hangingPunct="1"/>
            <a:r>
              <a:rPr lang="tr-TR" altLang="tr-TR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 Unicode MS" pitchFamily="34" charset="-128"/>
              </a:rPr>
              <a:t>ambiguous</a:t>
            </a:r>
            <a:endParaRPr lang="tr-TR" altLang="tr-TR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Arial Unicode MS" pitchFamily="34" charset="-128"/>
            </a:endParaRPr>
          </a:p>
          <a:p>
            <a:r>
              <a:rPr lang="tr-TR" altLang="tr-TR" dirty="0" smtClean="0"/>
              <a:t>P</a:t>
            </a:r>
            <a:r>
              <a:rPr lang="en-US" altLang="tr-TR" dirty="0" err="1" smtClean="0"/>
              <a:t>rogramming</a:t>
            </a:r>
            <a:r>
              <a:rPr lang="en-US" altLang="tr-TR" dirty="0" smtClean="0"/>
              <a:t> </a:t>
            </a:r>
            <a:r>
              <a:rPr lang="en-US" altLang="tr-TR" dirty="0"/>
              <a:t>languages: </a:t>
            </a:r>
            <a:endParaRPr lang="tr-TR" altLang="tr-TR" dirty="0" smtClean="0"/>
          </a:p>
          <a:p>
            <a:pPr lvl="1"/>
            <a:r>
              <a:rPr lang="en-US" altLang="tr-TR" dirty="0" smtClean="0"/>
              <a:t>C</a:t>
            </a:r>
            <a:r>
              <a:rPr lang="en-US" altLang="tr-TR" dirty="0"/>
              <a:t>++, Java, C, </a:t>
            </a:r>
            <a:r>
              <a:rPr lang="tr-TR" altLang="tr-TR" dirty="0" smtClean="0"/>
              <a:t>C#, </a:t>
            </a:r>
            <a:r>
              <a:rPr lang="en-US" altLang="tr-TR" dirty="0" smtClean="0"/>
              <a:t>Perl</a:t>
            </a:r>
            <a:r>
              <a:rPr lang="en-US" altLang="tr-TR" dirty="0"/>
              <a:t>, </a:t>
            </a:r>
            <a:r>
              <a:rPr lang="tr-TR" altLang="tr-TR" dirty="0" err="1" smtClean="0"/>
              <a:t>Python</a:t>
            </a:r>
            <a:r>
              <a:rPr lang="tr-TR" altLang="tr-TR" dirty="0" smtClean="0"/>
              <a:t>, </a:t>
            </a:r>
            <a:r>
              <a:rPr lang="en-US" altLang="tr-TR" dirty="0" smtClean="0"/>
              <a:t>Fortran</a:t>
            </a:r>
            <a:r>
              <a:rPr lang="en-US" altLang="tr-TR" dirty="0"/>
              <a:t>, Lisp</a:t>
            </a:r>
            <a:r>
              <a:rPr lang="en-US" altLang="tr-TR" dirty="0" smtClean="0"/>
              <a:t>,</a:t>
            </a:r>
            <a:r>
              <a:rPr lang="tr-TR" altLang="tr-TR" dirty="0" smtClean="0"/>
              <a:t> </a:t>
            </a:r>
            <a:r>
              <a:rPr lang="en-US" altLang="tr-TR" dirty="0" smtClean="0"/>
              <a:t>Scheme</a:t>
            </a:r>
            <a:r>
              <a:rPr lang="en-US" altLang="tr-TR" dirty="0"/>
              <a:t>, Visual BASIC, ...</a:t>
            </a:r>
          </a:p>
          <a:p>
            <a:pPr lvl="1"/>
            <a:r>
              <a:rPr lang="en-US" altLang="tr-TR" dirty="0" smtClean="0"/>
              <a:t>Assembly language, machine language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10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tr-TR" smtClean="0"/>
              <a:t>High-level Languages and Assembly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181100"/>
            <a:ext cx="7772400" cy="94121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dirty="0" smtClean="0"/>
              <a:t>Rather than instruct computers at the level of 0s and 1s, </a:t>
            </a:r>
            <a:r>
              <a:rPr lang="en-US" altLang="tr-TR" dirty="0" smtClean="0">
                <a:solidFill>
                  <a:srgbClr val="FC0128"/>
                </a:solidFill>
              </a:rPr>
              <a:t>higher level languages</a:t>
            </a:r>
            <a:r>
              <a:rPr lang="en-US" altLang="tr-TR" dirty="0" smtClean="0"/>
              <a:t> have been developed.</a:t>
            </a:r>
          </a:p>
          <a:p>
            <a:pPr lvl="1">
              <a:lnSpc>
                <a:spcPct val="90000"/>
              </a:lnSpc>
            </a:pPr>
            <a:r>
              <a:rPr lang="en-US" altLang="tr-TR" dirty="0" smtClean="0"/>
              <a:t>Flexible and easier programming</a:t>
            </a:r>
          </a:p>
        </p:txBody>
      </p:sp>
      <p:sp>
        <p:nvSpPr>
          <p:cNvPr id="16" name="Shape 296"/>
          <p:cNvSpPr txBox="1">
            <a:spLocks/>
          </p:cNvSpPr>
          <p:nvPr/>
        </p:nvSpPr>
        <p:spPr bwMode="auto">
          <a:xfrm>
            <a:off x="462844" y="2336798"/>
            <a:ext cx="2122488" cy="327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2" charset="2"/>
              <a:buChar char="l"/>
              <a:defRPr sz="2000" b="1">
                <a:solidFill>
                  <a:srgbClr val="00279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Monotype Sorts" pitchFamily="2" charset="2"/>
              <a:buChar char="ä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87375" lvl="1" eaLnBrk="1" hangingPunct="1">
              <a:buSzTx/>
              <a:buFont typeface="Monotype Sorts" pitchFamily="2" charset="2"/>
              <a:buNone/>
            </a:pPr>
            <a:r>
              <a:rPr lang="tr-TR" altLang="tr-TR" sz="1800" kern="0" dirty="0" err="1" smtClean="0">
                <a:latin typeface="American Typewriter"/>
                <a:ea typeface="American Typewriter"/>
                <a:cs typeface="American Typewriter"/>
                <a:sym typeface="American Typewriter"/>
              </a:rPr>
              <a:t>int</a:t>
            </a:r>
            <a:r>
              <a:rPr lang="tr-TR" altLang="tr-TR" sz="1800" kern="0" dirty="0" smtClean="0">
                <a:latin typeface="American Typewriter"/>
                <a:ea typeface="American Typewriter"/>
                <a:cs typeface="American Typewriter"/>
                <a:sym typeface="American Typewriter"/>
              </a:rPr>
              <a:t> main()</a:t>
            </a:r>
          </a:p>
          <a:p>
            <a:pPr marL="587375" lvl="1" eaLnBrk="1" hangingPunct="1">
              <a:buSzTx/>
              <a:buFont typeface="Monotype Sorts" pitchFamily="2" charset="2"/>
              <a:buNone/>
            </a:pPr>
            <a:r>
              <a:rPr lang="tr-TR" altLang="tr-TR" sz="1800" kern="0" dirty="0" smtClean="0">
                <a:latin typeface="American Typewriter"/>
                <a:ea typeface="American Typewriter"/>
                <a:cs typeface="American Typewriter"/>
                <a:sym typeface="American Typewriter"/>
              </a:rPr>
              <a:t>{</a:t>
            </a:r>
          </a:p>
          <a:p>
            <a:pPr marL="862013" lvl="2" indent="-227013" eaLnBrk="1" hangingPunct="1">
              <a:buFont typeface="Monotype Sorts" pitchFamily="2" charset="2"/>
              <a:buNone/>
            </a:pPr>
            <a:r>
              <a:rPr lang="tr-TR" altLang="tr-TR" kern="0" dirty="0" err="1" smtClean="0">
                <a:latin typeface="American Typewriter"/>
                <a:ea typeface="American Typewriter"/>
                <a:cs typeface="American Typewriter"/>
                <a:sym typeface="American Typewriter"/>
              </a:rPr>
              <a:t>int</a:t>
            </a:r>
            <a:r>
              <a:rPr lang="tr-TR" altLang="tr-TR" kern="0" dirty="0" smtClean="0">
                <a:latin typeface="American Typewriter"/>
                <a:ea typeface="American Typewriter"/>
                <a:cs typeface="American Typewriter"/>
                <a:sym typeface="American Typewriter"/>
              </a:rPr>
              <a:t> x, y, z;</a:t>
            </a:r>
          </a:p>
          <a:p>
            <a:pPr marL="862013" lvl="2" indent="-227013" eaLnBrk="1" hangingPunct="1">
              <a:buFont typeface="Monotype Sorts" pitchFamily="2" charset="2"/>
              <a:buNone/>
            </a:pPr>
            <a:r>
              <a:rPr lang="tr-TR" altLang="tr-TR" kern="0" dirty="0" smtClean="0">
                <a:latin typeface="American Typewriter"/>
                <a:ea typeface="American Typewriter"/>
                <a:cs typeface="American Typewriter"/>
                <a:sym typeface="American Typewriter"/>
              </a:rPr>
              <a:t>x = 7;</a:t>
            </a:r>
          </a:p>
          <a:p>
            <a:pPr marL="862013" lvl="2" indent="-227013" eaLnBrk="1" hangingPunct="1">
              <a:buFont typeface="Monotype Sorts" pitchFamily="2" charset="2"/>
              <a:buNone/>
            </a:pPr>
            <a:r>
              <a:rPr lang="tr-TR" altLang="tr-TR" kern="0" dirty="0" smtClean="0">
                <a:latin typeface="American Typewriter"/>
                <a:ea typeface="American Typewriter"/>
                <a:cs typeface="American Typewriter"/>
                <a:sym typeface="American Typewriter"/>
              </a:rPr>
              <a:t>y = 12;</a:t>
            </a:r>
          </a:p>
          <a:p>
            <a:pPr marL="862013" lvl="2" indent="-227013" eaLnBrk="1" hangingPunct="1">
              <a:buFont typeface="Monotype Sorts" pitchFamily="2" charset="2"/>
              <a:buNone/>
            </a:pPr>
            <a:r>
              <a:rPr lang="tr-TR" altLang="tr-TR" kern="0" dirty="0" smtClean="0">
                <a:latin typeface="American Typewriter"/>
                <a:ea typeface="American Typewriter"/>
                <a:cs typeface="American Typewriter"/>
                <a:sym typeface="American Typewriter"/>
              </a:rPr>
              <a:t>z = x * y;</a:t>
            </a:r>
          </a:p>
          <a:p>
            <a:pPr marL="862013" lvl="2" indent="-227013" eaLnBrk="1" hangingPunct="1">
              <a:buFont typeface="Monotype Sorts" pitchFamily="2" charset="2"/>
              <a:buNone/>
            </a:pPr>
            <a:r>
              <a:rPr lang="tr-TR" altLang="tr-TR" kern="0" dirty="0" err="1" smtClean="0">
                <a:latin typeface="American Typewriter"/>
                <a:ea typeface="American Typewriter"/>
                <a:cs typeface="American Typewriter"/>
                <a:sym typeface="American Typewriter"/>
              </a:rPr>
              <a:t>return</a:t>
            </a:r>
            <a:r>
              <a:rPr lang="tr-TR" altLang="tr-TR" kern="0" dirty="0" smtClean="0">
                <a:latin typeface="American Typewriter"/>
                <a:ea typeface="American Typewriter"/>
                <a:cs typeface="American Typewriter"/>
                <a:sym typeface="American Typewriter"/>
              </a:rPr>
              <a:t> 0;</a:t>
            </a:r>
          </a:p>
          <a:p>
            <a:pPr marL="587375" lvl="1" eaLnBrk="1" hangingPunct="1">
              <a:buSzTx/>
              <a:buFont typeface="Monotype Sorts" pitchFamily="2" charset="2"/>
              <a:buNone/>
            </a:pPr>
            <a:r>
              <a:rPr lang="tr-TR" altLang="tr-TR" sz="1800" kern="0" dirty="0" smtClean="0">
                <a:latin typeface="American Typewriter"/>
                <a:ea typeface="American Typewriter"/>
                <a:cs typeface="American Typewriter"/>
                <a:sym typeface="American Typewriter"/>
              </a:rPr>
              <a:t>}             </a:t>
            </a:r>
            <a:r>
              <a:rPr lang="tr-TR" altLang="tr-TR" sz="1800" kern="0" dirty="0" smtClean="0">
                <a:solidFill>
                  <a:srgbClr val="003399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</a:t>
            </a:r>
            <a:r>
              <a:rPr lang="tr-TR" altLang="tr-TR" sz="1800" kern="0" dirty="0" smtClean="0">
                <a:solidFill>
                  <a:srgbClr val="919191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</a:p>
        </p:txBody>
      </p:sp>
      <p:sp>
        <p:nvSpPr>
          <p:cNvPr id="17" name="Shape 298"/>
          <p:cNvSpPr/>
          <p:nvPr/>
        </p:nvSpPr>
        <p:spPr>
          <a:xfrm>
            <a:off x="755121" y="5654674"/>
            <a:ext cx="106644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9pPr>
          </a:lstStyle>
          <a:p>
            <a:pPr indent="0" eaLnBrk="1" hangingPunct="1">
              <a:buClr>
                <a:srgbClr val="000000"/>
              </a:buClr>
              <a:buFont typeface="Garamond" pitchFamily="18" charset="0"/>
              <a:buNone/>
            </a:pPr>
            <a:r>
              <a:rPr lang="tr-TR" altLang="tr-TR" sz="2000" b="1" dirty="0" err="1"/>
              <a:t>high-level</a:t>
            </a:r>
            <a:endParaRPr lang="tr-TR" altLang="tr-TR" sz="2000" b="1" dirty="0"/>
          </a:p>
        </p:txBody>
      </p:sp>
      <p:sp>
        <p:nvSpPr>
          <p:cNvPr id="18" name="Shape 297"/>
          <p:cNvSpPr/>
          <p:nvPr/>
        </p:nvSpPr>
        <p:spPr>
          <a:xfrm>
            <a:off x="3390371" y="2336798"/>
            <a:ext cx="3251200" cy="34635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 marL="312738" indent="-2730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6095C9"/>
              </a:buClr>
              <a:buFont typeface="Monotype Sorts" pitchFamily="2" charset="2"/>
              <a:buNone/>
            </a:pPr>
            <a:r>
              <a:rPr lang="tr-TR" altLang="tr-TR" sz="1600" dirty="0" smtClean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main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:                          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6095C9"/>
              </a:buClr>
              <a:buFont typeface="Monotype Sorts" pitchFamily="2" charset="2"/>
              <a:buNone/>
            </a:pP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pushl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%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ebp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 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6095C9"/>
              </a:buClr>
              <a:buFont typeface="Monotype Sorts" pitchFamily="2" charset="2"/>
              <a:buNone/>
            </a:pP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movl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%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esp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,%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ebp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    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6095C9"/>
              </a:buClr>
              <a:buFont typeface="Monotype Sorts" pitchFamily="2" charset="2"/>
              <a:buNone/>
            </a:pP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subl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$12,%esp          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6095C9"/>
              </a:buClr>
              <a:buFont typeface="Monotype Sorts" pitchFamily="2" charset="2"/>
              <a:buNone/>
            </a:pP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movl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$7,-4(%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ebp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)       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6095C9"/>
              </a:buClr>
              <a:buFont typeface="Monotype Sorts" pitchFamily="2" charset="2"/>
              <a:buNone/>
            </a:pP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movl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$12,-8(%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ebp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)      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6095C9"/>
              </a:buClr>
              <a:buFont typeface="Monotype Sorts" pitchFamily="2" charset="2"/>
              <a:buNone/>
            </a:pP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movl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-4(%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ebp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),%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eax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6095C9"/>
              </a:buClr>
              <a:buFont typeface="Monotype Sorts" pitchFamily="2" charset="2"/>
              <a:buNone/>
            </a:pP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imull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-8(%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ebp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),%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eax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6095C9"/>
              </a:buClr>
              <a:buFont typeface="Monotype Sorts" pitchFamily="2" charset="2"/>
              <a:buNone/>
            </a:pP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movl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%eax,-12(%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ebp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)    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6095C9"/>
              </a:buClr>
              <a:buFont typeface="Monotype Sorts" pitchFamily="2" charset="2"/>
              <a:buNone/>
            </a:pP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xorl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%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eax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,%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eax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    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6095C9"/>
              </a:buClr>
              <a:buFont typeface="Monotype Sorts" pitchFamily="2" charset="2"/>
              <a:buNone/>
            </a:pP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jmp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.L1                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6095C9"/>
              </a:buClr>
              <a:buFont typeface="Monotype Sorts" pitchFamily="2" charset="2"/>
              <a:buNone/>
            </a:pP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.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align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4               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6095C9"/>
              </a:buClr>
              <a:buFont typeface="Monotype Sorts" pitchFamily="2" charset="2"/>
              <a:buNone/>
            </a:pP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xorl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%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eax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,%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eax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    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6095C9"/>
              </a:buClr>
              <a:buFont typeface="Monotype Sorts" pitchFamily="2" charset="2"/>
              <a:buNone/>
            </a:pP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</a:t>
            </a:r>
            <a:r>
              <a:rPr lang="tr-TR" altLang="tr-TR" sz="1600" dirty="0" err="1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jmp</a:t>
            </a:r>
            <a:r>
              <a:rPr lang="tr-TR" altLang="tr-TR" sz="1600" dirty="0">
                <a:solidFill>
                  <a:srgbClr val="00B05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.L1               </a:t>
            </a:r>
            <a:r>
              <a:rPr lang="tr-TR" altLang="tr-TR" sz="1800" dirty="0">
                <a:solidFill>
                  <a:srgbClr val="3DA779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</a:p>
        </p:txBody>
      </p:sp>
      <p:sp>
        <p:nvSpPr>
          <p:cNvPr id="19" name="Shape 299"/>
          <p:cNvSpPr/>
          <p:nvPr/>
        </p:nvSpPr>
        <p:spPr>
          <a:xfrm>
            <a:off x="3724981" y="5960211"/>
            <a:ext cx="220457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9pPr>
          </a:lstStyle>
          <a:p>
            <a:pPr indent="0" eaLnBrk="1" hangingPunct="1">
              <a:buClr>
                <a:srgbClr val="000000"/>
              </a:buClr>
              <a:buFont typeface="Garamond" pitchFamily="18" charset="0"/>
              <a:buNone/>
            </a:pPr>
            <a:r>
              <a:rPr lang="tr-TR" altLang="tr-TR" sz="2000" b="1" dirty="0" err="1">
                <a:solidFill>
                  <a:srgbClr val="00B050"/>
                </a:solidFill>
              </a:rPr>
              <a:t>low-level</a:t>
            </a:r>
            <a:r>
              <a:rPr lang="tr-TR" altLang="tr-TR" sz="2000" b="1" dirty="0">
                <a:solidFill>
                  <a:srgbClr val="00B050"/>
                </a:solidFill>
              </a:rPr>
              <a:t> (</a:t>
            </a:r>
            <a:r>
              <a:rPr lang="tr-TR" altLang="tr-TR" sz="2000" b="1" dirty="0" err="1">
                <a:solidFill>
                  <a:srgbClr val="00B050"/>
                </a:solidFill>
              </a:rPr>
              <a:t>assembly</a:t>
            </a:r>
            <a:r>
              <a:rPr lang="tr-TR" altLang="tr-TR" sz="2000" b="1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20" name="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00"/>
          <a:stretch>
            <a:fillRect/>
          </a:stretch>
        </p:blipFill>
        <p:spPr bwMode="auto">
          <a:xfrm>
            <a:off x="6751285" y="2336797"/>
            <a:ext cx="1565246" cy="339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" name="Shape 307"/>
          <p:cNvSpPr/>
          <p:nvPr/>
        </p:nvSpPr>
        <p:spPr>
          <a:xfrm>
            <a:off x="6372225" y="5919788"/>
            <a:ext cx="264021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9pPr>
          </a:lstStyle>
          <a:p>
            <a:pPr indent="0" eaLnBrk="1" hangingPunct="1">
              <a:buClr>
                <a:srgbClr val="000000"/>
              </a:buClr>
              <a:buFont typeface="Garamond" pitchFamily="18" charset="0"/>
              <a:buNone/>
            </a:pPr>
            <a:r>
              <a:rPr lang="tr-TR" altLang="tr-TR" b="1" dirty="0" err="1">
                <a:solidFill>
                  <a:srgbClr val="0066CC"/>
                </a:solidFill>
              </a:rPr>
              <a:t>lowest-level</a:t>
            </a:r>
            <a:r>
              <a:rPr lang="tr-TR" altLang="tr-TR" b="1" dirty="0">
                <a:solidFill>
                  <a:srgbClr val="0066CC"/>
                </a:solidFill>
              </a:rPr>
              <a:t> (</a:t>
            </a:r>
            <a:r>
              <a:rPr lang="tr-TR" altLang="tr-TR" b="1" dirty="0" err="1">
                <a:solidFill>
                  <a:srgbClr val="0066CC"/>
                </a:solidFill>
              </a:rPr>
              <a:t>binary</a:t>
            </a:r>
            <a:r>
              <a:rPr lang="tr-TR" altLang="tr-TR" b="1" dirty="0">
                <a:solidFill>
                  <a:srgbClr val="0066CC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5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tr-TR" smtClean="0"/>
              <a:t>High-level Languages and Assembly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1811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dirty="0" smtClean="0">
                <a:solidFill>
                  <a:srgbClr val="FC0128"/>
                </a:solidFill>
              </a:rPr>
              <a:t>Compilers</a:t>
            </a:r>
            <a:r>
              <a:rPr lang="en-US" altLang="tr-TR" dirty="0" smtClean="0"/>
              <a:t> translate a high level language, such as C++, into machine-specific executable program (0s and 1s)</a:t>
            </a:r>
          </a:p>
          <a:p>
            <a:pPr lvl="1">
              <a:lnSpc>
                <a:spcPct val="90000"/>
              </a:lnSpc>
            </a:pPr>
            <a:r>
              <a:rPr lang="en-US" altLang="tr-TR" dirty="0" smtClean="0"/>
              <a:t>The compiler is a program, input is C++ program, output is an executable program</a:t>
            </a:r>
          </a:p>
          <a:p>
            <a:pPr lvl="1">
              <a:lnSpc>
                <a:spcPct val="90000"/>
              </a:lnSpc>
            </a:pPr>
            <a:r>
              <a:rPr lang="en-US" altLang="tr-TR" dirty="0" smtClean="0"/>
              <a:t>In theory, C++ source code works on any machine given a compiler for the machine</a:t>
            </a:r>
          </a:p>
          <a:p>
            <a:pPr lvl="1">
              <a:lnSpc>
                <a:spcPct val="90000"/>
              </a:lnSpc>
            </a:pPr>
            <a:r>
              <a:rPr lang="en-US" altLang="tr-TR" dirty="0" smtClean="0"/>
              <a:t>for other languages different compilers are needed</a:t>
            </a:r>
          </a:p>
          <a:p>
            <a:pPr>
              <a:lnSpc>
                <a:spcPct val="90000"/>
              </a:lnSpc>
            </a:pPr>
            <a:r>
              <a:rPr lang="en-US" altLang="tr-TR" dirty="0" smtClean="0"/>
              <a:t>Between machine code and high-level languages: assembly language</a:t>
            </a:r>
          </a:p>
          <a:p>
            <a:pPr lvl="1">
              <a:lnSpc>
                <a:spcPct val="90000"/>
              </a:lnSpc>
            </a:pPr>
            <a:r>
              <a:rPr lang="en-US" altLang="tr-TR" dirty="0" smtClean="0"/>
              <a:t>human understandable form of machine code instructions</a:t>
            </a:r>
            <a:endParaRPr lang="en-AU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5956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Levels of Programming Language - high level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tr-TR" smtClean="0"/>
              <a:t>int main()</a:t>
            </a:r>
          </a:p>
          <a:p>
            <a:pPr>
              <a:buFont typeface="Monotype Sorts" pitchFamily="2" charset="2"/>
              <a:buNone/>
            </a:pPr>
            <a:r>
              <a:rPr lang="en-US" altLang="tr-TR" smtClean="0"/>
              <a:t>{</a:t>
            </a:r>
          </a:p>
          <a:p>
            <a:pPr lvl="1">
              <a:buFont typeface="Monotype Sorts" pitchFamily="2" charset="2"/>
              <a:buNone/>
            </a:pPr>
            <a:r>
              <a:rPr lang="en-US" altLang="tr-TR" smtClean="0">
                <a:latin typeface="Courier New" pitchFamily="49" charset="0"/>
              </a:rPr>
              <a:t>int x, y, z;</a:t>
            </a:r>
          </a:p>
          <a:p>
            <a:pPr lvl="1">
              <a:buFont typeface="Monotype Sorts" pitchFamily="2" charset="2"/>
              <a:buNone/>
            </a:pPr>
            <a:r>
              <a:rPr lang="en-US" altLang="tr-TR" smtClean="0">
                <a:latin typeface="Courier New" pitchFamily="49" charset="0"/>
              </a:rPr>
              <a:t>x = 7;</a:t>
            </a:r>
          </a:p>
          <a:p>
            <a:pPr lvl="1">
              <a:buFont typeface="Monotype Sorts" pitchFamily="2" charset="2"/>
              <a:buNone/>
            </a:pPr>
            <a:r>
              <a:rPr lang="en-US" altLang="tr-TR" smtClean="0">
                <a:latin typeface="Courier New" pitchFamily="49" charset="0"/>
              </a:rPr>
              <a:t>y = 12;</a:t>
            </a:r>
          </a:p>
          <a:p>
            <a:pPr lvl="1">
              <a:buFont typeface="Monotype Sorts" pitchFamily="2" charset="2"/>
              <a:buNone/>
            </a:pPr>
            <a:r>
              <a:rPr lang="en-US" altLang="tr-TR" smtClean="0">
                <a:latin typeface="Courier New" pitchFamily="49" charset="0"/>
              </a:rPr>
              <a:t>z = x*y;</a:t>
            </a:r>
          </a:p>
          <a:p>
            <a:pPr lvl="1">
              <a:buFont typeface="Monotype Sorts" pitchFamily="2" charset="2"/>
              <a:buNone/>
            </a:pPr>
            <a:r>
              <a:rPr lang="en-US" altLang="tr-TR" smtClean="0">
                <a:latin typeface="Courier New" pitchFamily="49" charset="0"/>
              </a:rPr>
              <a:t>return 0;</a:t>
            </a:r>
          </a:p>
          <a:p>
            <a:pPr>
              <a:buFont typeface="Monotype Sorts" pitchFamily="2" charset="2"/>
              <a:buNone/>
            </a:pPr>
            <a:r>
              <a:rPr lang="en-US" altLang="tr-TR" smtClean="0">
                <a:latin typeface="Courier New" pitchFamily="49" charset="0"/>
              </a:rPr>
              <a:t>}</a:t>
            </a:r>
            <a:r>
              <a:rPr lang="en-US" altLang="tr-TR" sz="1400" smtClean="0">
                <a:latin typeface="Courier New" pitchFamily="49" charset="0"/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Levels of Programming Language - assembly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smtClean="0"/>
              <a:t>Machine specific assembly language, Sparc on left, Pentium on right, both generated from the same C++ code</a:t>
            </a:r>
          </a:p>
          <a:p>
            <a:pPr>
              <a:lnSpc>
                <a:spcPct val="90000"/>
              </a:lnSpc>
            </a:pPr>
            <a:endParaRPr lang="en-US" altLang="tr-TR" sz="140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tr-TR" sz="1400" smtClean="0">
                <a:solidFill>
                  <a:schemeClr val="tx1"/>
                </a:solidFill>
                <a:latin typeface="Courier New" pitchFamily="49" charset="0"/>
              </a:rPr>
              <a:t>main:                              main:                      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tr-TR" sz="1400" smtClean="0">
                <a:solidFill>
                  <a:schemeClr val="tx1"/>
                </a:solidFill>
                <a:latin typeface="Courier New" pitchFamily="49" charset="0"/>
              </a:rPr>
              <a:t>        save %sp,-128,%sp                  pushl %ebp         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tr-TR" sz="1400" smtClean="0">
                <a:solidFill>
                  <a:schemeClr val="tx1"/>
                </a:solidFill>
                <a:latin typeface="Courier New" pitchFamily="49" charset="0"/>
              </a:rPr>
              <a:t>        mov 7,%o0                          movl %esp,%ebp     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tr-TR" sz="1400" smtClean="0">
                <a:solidFill>
                  <a:schemeClr val="tx1"/>
                </a:solidFill>
                <a:latin typeface="Courier New" pitchFamily="49" charset="0"/>
              </a:rPr>
              <a:t>        st %o0,[%fp-20]                    subl $12,%esp      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tr-TR" sz="1400" smtClean="0">
                <a:solidFill>
                  <a:schemeClr val="tx1"/>
                </a:solidFill>
                <a:latin typeface="Courier New" pitchFamily="49" charset="0"/>
              </a:rPr>
              <a:t>        mov 12,%o0                         movl $7,-4(%ebp)   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tr-TR" sz="1400" smtClean="0">
                <a:solidFill>
                  <a:schemeClr val="tx1"/>
                </a:solidFill>
                <a:latin typeface="Courier New" pitchFamily="49" charset="0"/>
              </a:rPr>
              <a:t>        st %o0,[%fp-24]                    movl $12,-8(%ebp)  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tr-TR" sz="1400" smtClean="0">
                <a:solidFill>
                  <a:schemeClr val="tx1"/>
                </a:solidFill>
                <a:latin typeface="Courier New" pitchFamily="49" charset="0"/>
              </a:rPr>
              <a:t>        ld [%fp-20],%o0                    movl -4(%ebp),%eax 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tr-TR" sz="1400" smtClean="0">
                <a:solidFill>
                  <a:schemeClr val="tx1"/>
                </a:solidFill>
                <a:latin typeface="Courier New" pitchFamily="49" charset="0"/>
              </a:rPr>
              <a:t>        ld [%fp-24],%o1                    imull -8(%ebp),%eax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tr-TR" sz="1400" smtClean="0">
                <a:solidFill>
                  <a:schemeClr val="tx1"/>
                </a:solidFill>
                <a:latin typeface="Courier New" pitchFamily="49" charset="0"/>
              </a:rPr>
              <a:t>        call .umul,0                       movl %eax,-12(%ebp)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tr-TR" sz="1400" smtClean="0">
                <a:solidFill>
                  <a:schemeClr val="tx1"/>
                </a:solidFill>
                <a:latin typeface="Courier New" pitchFamily="49" charset="0"/>
              </a:rPr>
              <a:t>        nop                                xorl %eax,%eax     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tr-TR" sz="1400" smtClean="0">
                <a:solidFill>
                  <a:schemeClr val="tx1"/>
                </a:solidFill>
                <a:latin typeface="Courier New" pitchFamily="49" charset="0"/>
              </a:rPr>
              <a:t>        st %o0,[%fp-28]                    jmp .L1            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tr-TR" sz="1400" smtClean="0">
                <a:solidFill>
                  <a:schemeClr val="tx1"/>
                </a:solidFill>
                <a:latin typeface="Courier New" pitchFamily="49" charset="0"/>
              </a:rPr>
              <a:t>        mov 0,%i0                          .align 4           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tr-TR" sz="1400" smtClean="0">
                <a:solidFill>
                  <a:schemeClr val="tx1"/>
                </a:solidFill>
                <a:latin typeface="Courier New" pitchFamily="49" charset="0"/>
              </a:rPr>
              <a:t>        b .LL1                             xorl %eax,%eax     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tr-TR" sz="1400" smtClean="0">
                <a:solidFill>
                  <a:schemeClr val="tx1"/>
                </a:solidFill>
                <a:latin typeface="Courier New" pitchFamily="49" charset="0"/>
              </a:rPr>
              <a:t>        nop                                jmp .L1</a:t>
            </a:r>
            <a:r>
              <a:rPr lang="en-US" altLang="tr-TR" sz="1400" smtClean="0">
                <a:solidFill>
                  <a:srgbClr val="339966"/>
                </a:solidFill>
                <a:latin typeface="Courier New" pitchFamily="49" charset="0"/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tr-TR" smtClean="0"/>
              <a:t>Basic Program Development Steps</a:t>
            </a:r>
          </a:p>
        </p:txBody>
      </p:sp>
      <p:grpSp>
        <p:nvGrpSpPr>
          <p:cNvPr id="236592" name="Group 48"/>
          <p:cNvGrpSpPr>
            <a:grpSpLocks/>
          </p:cNvGrpSpPr>
          <p:nvPr/>
        </p:nvGrpSpPr>
        <p:grpSpPr bwMode="auto">
          <a:xfrm>
            <a:off x="1193800" y="1409700"/>
            <a:ext cx="1981200" cy="723900"/>
            <a:chOff x="752" y="888"/>
            <a:chExt cx="1248" cy="456"/>
          </a:xfrm>
        </p:grpSpPr>
        <p:sp>
          <p:nvSpPr>
            <p:cNvPr id="27716" name="Rectangle 3"/>
            <p:cNvSpPr>
              <a:spLocks noChangeArrowheads="1"/>
            </p:cNvSpPr>
            <p:nvPr/>
          </p:nvSpPr>
          <p:spPr bwMode="auto">
            <a:xfrm>
              <a:off x="752" y="888"/>
              <a:ext cx="1248" cy="4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7717" name="Text Box 4"/>
            <p:cNvSpPr txBox="1">
              <a:spLocks noChangeArrowheads="1"/>
            </p:cNvSpPr>
            <p:nvPr/>
          </p:nvSpPr>
          <p:spPr bwMode="auto">
            <a:xfrm>
              <a:off x="784" y="912"/>
              <a:ext cx="12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altLang="tr-TR" dirty="0" err="1">
                  <a:latin typeface="Arial" pitchFamily="34" charset="0"/>
                </a:rPr>
                <a:t>Analyze</a:t>
              </a:r>
              <a:r>
                <a:rPr lang="en-AU" altLang="tr-TR" dirty="0">
                  <a:latin typeface="Arial" pitchFamily="34" charset="0"/>
                </a:rPr>
                <a:t> Problem</a:t>
              </a:r>
            </a:p>
          </p:txBody>
        </p:sp>
      </p:grpSp>
      <p:grpSp>
        <p:nvGrpSpPr>
          <p:cNvPr id="236593" name="Group 49"/>
          <p:cNvGrpSpPr>
            <a:grpSpLocks/>
          </p:cNvGrpSpPr>
          <p:nvPr/>
        </p:nvGrpSpPr>
        <p:grpSpPr bwMode="auto">
          <a:xfrm>
            <a:off x="1231900" y="2133600"/>
            <a:ext cx="1981200" cy="901700"/>
            <a:chOff x="776" y="1344"/>
            <a:chExt cx="1248" cy="5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713" name="Line 5"/>
            <p:cNvSpPr>
              <a:spLocks noChangeShapeType="1"/>
            </p:cNvSpPr>
            <p:nvPr/>
          </p:nvSpPr>
          <p:spPr bwMode="auto">
            <a:xfrm>
              <a:off x="1320" y="1344"/>
              <a:ext cx="0" cy="17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714" name="Rectangle 6"/>
            <p:cNvSpPr>
              <a:spLocks noChangeArrowheads="1"/>
            </p:cNvSpPr>
            <p:nvPr/>
          </p:nvSpPr>
          <p:spPr bwMode="auto">
            <a:xfrm>
              <a:off x="776" y="1504"/>
              <a:ext cx="1248" cy="40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marL="180975" algn="ctr"/>
              <a:endParaRPr lang="tr-TR" altLang="tr-TR" dirty="0" smtClean="0">
                <a:latin typeface="Arial" pitchFamily="34" charset="0"/>
              </a:endParaRPr>
            </a:p>
            <a:p>
              <a:r>
                <a:rPr lang="en-AU" altLang="tr-TR" dirty="0" smtClean="0">
                  <a:latin typeface="Arial" pitchFamily="34" charset="0"/>
                </a:rPr>
                <a:t>Develop Algorithm</a:t>
              </a:r>
            </a:p>
            <a:p>
              <a:endParaRPr lang="tr-TR" altLang="tr-TR" dirty="0"/>
            </a:p>
          </p:txBody>
        </p:sp>
      </p:grpSp>
      <p:grpSp>
        <p:nvGrpSpPr>
          <p:cNvPr id="236604" name="Group 60"/>
          <p:cNvGrpSpPr>
            <a:grpSpLocks/>
          </p:cNvGrpSpPr>
          <p:nvPr/>
        </p:nvGrpSpPr>
        <p:grpSpPr bwMode="auto">
          <a:xfrm>
            <a:off x="1244600" y="3060700"/>
            <a:ext cx="1981200" cy="914400"/>
            <a:chOff x="784" y="1928"/>
            <a:chExt cx="1248" cy="576"/>
          </a:xfrm>
        </p:grpSpPr>
        <p:sp>
          <p:nvSpPr>
            <p:cNvPr id="27710" name="Line 8"/>
            <p:cNvSpPr>
              <a:spLocks noChangeShapeType="1"/>
            </p:cNvSpPr>
            <p:nvPr/>
          </p:nvSpPr>
          <p:spPr bwMode="auto">
            <a:xfrm>
              <a:off x="1344" y="1928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711" name="Rectangle 9"/>
            <p:cNvSpPr>
              <a:spLocks noChangeArrowheads="1"/>
            </p:cNvSpPr>
            <p:nvPr/>
          </p:nvSpPr>
          <p:spPr bwMode="auto">
            <a:xfrm>
              <a:off x="784" y="2096"/>
              <a:ext cx="1248" cy="4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7712" name="Text Box 10"/>
            <p:cNvSpPr txBox="1">
              <a:spLocks noChangeArrowheads="1"/>
            </p:cNvSpPr>
            <p:nvPr/>
          </p:nvSpPr>
          <p:spPr bwMode="auto">
            <a:xfrm>
              <a:off x="848" y="2152"/>
              <a:ext cx="1160" cy="2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altLang="tr-TR" dirty="0">
                  <a:latin typeface="Arial" pitchFamily="34" charset="0"/>
                </a:rPr>
                <a:t>Design </a:t>
              </a:r>
              <a:r>
                <a:rPr lang="tr-TR" altLang="tr-TR" dirty="0">
                  <a:latin typeface="Arial" pitchFamily="34" charset="0"/>
                </a:rPr>
                <a:t>Program</a:t>
              </a:r>
              <a:endParaRPr lang="en-AU" altLang="tr-TR" dirty="0">
                <a:latin typeface="Arial" pitchFamily="34" charset="0"/>
              </a:endParaRPr>
            </a:p>
          </p:txBody>
        </p:sp>
      </p:grpSp>
      <p:grpSp>
        <p:nvGrpSpPr>
          <p:cNvPr id="236605" name="Group 61"/>
          <p:cNvGrpSpPr>
            <a:grpSpLocks/>
          </p:cNvGrpSpPr>
          <p:nvPr/>
        </p:nvGrpSpPr>
        <p:grpSpPr bwMode="auto">
          <a:xfrm>
            <a:off x="1244600" y="4000500"/>
            <a:ext cx="1981200" cy="901700"/>
            <a:chOff x="784" y="2520"/>
            <a:chExt cx="1248" cy="5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707" name="Line 11"/>
            <p:cNvSpPr>
              <a:spLocks noChangeShapeType="1"/>
            </p:cNvSpPr>
            <p:nvPr/>
          </p:nvSpPr>
          <p:spPr bwMode="auto">
            <a:xfrm>
              <a:off x="1336" y="2520"/>
              <a:ext cx="0" cy="16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708" name="Rectangle 12"/>
            <p:cNvSpPr>
              <a:spLocks noChangeArrowheads="1"/>
            </p:cNvSpPr>
            <p:nvPr/>
          </p:nvSpPr>
          <p:spPr bwMode="auto">
            <a:xfrm>
              <a:off x="784" y="2680"/>
              <a:ext cx="1248" cy="40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endParaRPr lang="tr-TR" altLang="tr-TR" dirty="0" smtClean="0">
                <a:latin typeface="Arial" pitchFamily="34" charset="0"/>
              </a:endParaRPr>
            </a:p>
            <a:p>
              <a:r>
                <a:rPr lang="en-AU" altLang="tr-TR" dirty="0" smtClean="0">
                  <a:latin typeface="Arial" pitchFamily="34" charset="0"/>
                </a:rPr>
                <a:t>Write code on</a:t>
              </a:r>
              <a:endParaRPr lang="tr-TR" altLang="tr-TR" dirty="0" smtClean="0">
                <a:latin typeface="Arial" pitchFamily="34" charset="0"/>
              </a:endParaRPr>
            </a:p>
            <a:p>
              <a:r>
                <a:rPr lang="en-AU" altLang="tr-TR" dirty="0" smtClean="0">
                  <a:latin typeface="Arial" pitchFamily="34" charset="0"/>
                </a:rPr>
                <a:t>paper</a:t>
              </a:r>
            </a:p>
            <a:p>
              <a:endParaRPr lang="tr-TR" altLang="tr-TR" dirty="0"/>
            </a:p>
          </p:txBody>
        </p:sp>
      </p:grpSp>
      <p:grpSp>
        <p:nvGrpSpPr>
          <p:cNvPr id="236615" name="Group 71"/>
          <p:cNvGrpSpPr>
            <a:grpSpLocks/>
          </p:cNvGrpSpPr>
          <p:nvPr/>
        </p:nvGrpSpPr>
        <p:grpSpPr bwMode="auto">
          <a:xfrm>
            <a:off x="1244600" y="4927600"/>
            <a:ext cx="1981200" cy="889000"/>
            <a:chOff x="784" y="3104"/>
            <a:chExt cx="1248" cy="56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703" name="Line 14"/>
            <p:cNvSpPr>
              <a:spLocks noChangeShapeType="1"/>
            </p:cNvSpPr>
            <p:nvPr/>
          </p:nvSpPr>
          <p:spPr bwMode="auto">
            <a:xfrm>
              <a:off x="1352" y="3104"/>
              <a:ext cx="0" cy="16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705" name="Rectangle 15"/>
            <p:cNvSpPr>
              <a:spLocks noChangeArrowheads="1"/>
            </p:cNvSpPr>
            <p:nvPr/>
          </p:nvSpPr>
          <p:spPr bwMode="auto">
            <a:xfrm>
              <a:off x="784" y="3256"/>
              <a:ext cx="1248" cy="40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endParaRPr lang="tr-TR" altLang="tr-TR" dirty="0" smtClean="0">
                <a:latin typeface="Arial" pitchFamily="34" charset="0"/>
              </a:endParaRPr>
            </a:p>
            <a:p>
              <a:r>
                <a:rPr lang="en-AU" altLang="tr-TR" dirty="0" smtClean="0">
                  <a:latin typeface="Arial" pitchFamily="34" charset="0"/>
                </a:rPr>
                <a:t>Code over the </a:t>
              </a:r>
              <a:endParaRPr lang="tr-TR" altLang="tr-TR" dirty="0" smtClean="0">
                <a:latin typeface="Arial" pitchFamily="34" charset="0"/>
              </a:endParaRPr>
            </a:p>
            <a:p>
              <a:r>
                <a:rPr lang="en-AU" altLang="tr-TR" dirty="0" smtClean="0">
                  <a:latin typeface="Arial" pitchFamily="34" charset="0"/>
                </a:rPr>
                <a:t>computer</a:t>
              </a:r>
            </a:p>
            <a:p>
              <a:endParaRPr lang="tr-TR" altLang="tr-TR" dirty="0"/>
            </a:p>
          </p:txBody>
        </p:sp>
      </p:grpSp>
      <p:grpSp>
        <p:nvGrpSpPr>
          <p:cNvPr id="236616" name="Group 72"/>
          <p:cNvGrpSpPr>
            <a:grpSpLocks/>
          </p:cNvGrpSpPr>
          <p:nvPr/>
        </p:nvGrpSpPr>
        <p:grpSpPr bwMode="auto">
          <a:xfrm>
            <a:off x="3227211" y="1371600"/>
            <a:ext cx="2806700" cy="4089400"/>
            <a:chOff x="2032" y="896"/>
            <a:chExt cx="1768" cy="2576"/>
          </a:xfrm>
        </p:grpSpPr>
        <p:sp>
          <p:nvSpPr>
            <p:cNvPr id="27696" name="Line 17"/>
            <p:cNvSpPr>
              <a:spLocks noChangeShapeType="1"/>
            </p:cNvSpPr>
            <p:nvPr/>
          </p:nvSpPr>
          <p:spPr bwMode="auto">
            <a:xfrm>
              <a:off x="2032" y="3472"/>
              <a:ext cx="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27697" name="Group 70"/>
            <p:cNvGrpSpPr>
              <a:grpSpLocks/>
            </p:cNvGrpSpPr>
            <p:nvPr/>
          </p:nvGrpSpPr>
          <p:grpSpPr bwMode="auto">
            <a:xfrm>
              <a:off x="2376" y="896"/>
              <a:ext cx="1424" cy="2576"/>
              <a:chOff x="2376" y="896"/>
              <a:chExt cx="1424" cy="2576"/>
            </a:xfrm>
          </p:grpSpPr>
          <p:sp>
            <p:nvSpPr>
              <p:cNvPr id="27698" name="Line 19"/>
              <p:cNvSpPr>
                <a:spLocks noChangeShapeType="1"/>
              </p:cNvSpPr>
              <p:nvPr/>
            </p:nvSpPr>
            <p:spPr bwMode="auto">
              <a:xfrm>
                <a:off x="2376" y="111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27699" name="Group 53"/>
              <p:cNvGrpSpPr>
                <a:grpSpLocks/>
              </p:cNvGrpSpPr>
              <p:nvPr/>
            </p:nvGrpSpPr>
            <p:grpSpPr bwMode="auto">
              <a:xfrm>
                <a:off x="2376" y="896"/>
                <a:ext cx="1424" cy="2576"/>
                <a:chOff x="2376" y="896"/>
                <a:chExt cx="1424" cy="2576"/>
              </a:xfrm>
            </p:grpSpPr>
            <p:sp>
              <p:nvSpPr>
                <p:cNvPr id="2770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376" y="1104"/>
                  <a:ext cx="0" cy="236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7701" name="Oval 20"/>
                <p:cNvSpPr>
                  <a:spLocks noChangeArrowheads="1"/>
                </p:cNvSpPr>
                <p:nvPr/>
              </p:nvSpPr>
              <p:spPr bwMode="auto">
                <a:xfrm>
                  <a:off x="2744" y="896"/>
                  <a:ext cx="1056" cy="41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9pPr>
                </a:lstStyle>
                <a:p>
                  <a:endParaRPr lang="tr-TR" altLang="tr-TR"/>
                </a:p>
              </p:txBody>
            </p:sp>
            <p:sp>
              <p:nvSpPr>
                <p:cNvPr id="2770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992" y="928"/>
                  <a:ext cx="768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 altLang="tr-TR">
                      <a:latin typeface="Arial" pitchFamily="34" charset="0"/>
                    </a:rPr>
                    <a:t>Source Code</a:t>
                  </a:r>
                </a:p>
              </p:txBody>
            </p:sp>
          </p:grpSp>
        </p:grpSp>
      </p:grpSp>
      <p:grpSp>
        <p:nvGrpSpPr>
          <p:cNvPr id="236598" name="Group 54"/>
          <p:cNvGrpSpPr>
            <a:grpSpLocks/>
          </p:cNvGrpSpPr>
          <p:nvPr/>
        </p:nvGrpSpPr>
        <p:grpSpPr bwMode="auto">
          <a:xfrm>
            <a:off x="4216400" y="2082800"/>
            <a:ext cx="1981200" cy="850900"/>
            <a:chOff x="2656" y="1312"/>
            <a:chExt cx="1248" cy="53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693" name="Line 22"/>
            <p:cNvSpPr>
              <a:spLocks noChangeShapeType="1"/>
            </p:cNvSpPr>
            <p:nvPr/>
          </p:nvSpPr>
          <p:spPr bwMode="auto">
            <a:xfrm>
              <a:off x="3256" y="1312"/>
              <a:ext cx="0" cy="1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694" name="Rectangle 23"/>
            <p:cNvSpPr>
              <a:spLocks noChangeArrowheads="1"/>
            </p:cNvSpPr>
            <p:nvPr/>
          </p:nvSpPr>
          <p:spPr bwMode="auto">
            <a:xfrm>
              <a:off x="2656" y="1440"/>
              <a:ext cx="1248" cy="40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7695" name="Text Box 24"/>
            <p:cNvSpPr txBox="1">
              <a:spLocks noChangeArrowheads="1"/>
            </p:cNvSpPr>
            <p:nvPr/>
          </p:nvSpPr>
          <p:spPr bwMode="auto">
            <a:xfrm>
              <a:off x="2728" y="1456"/>
              <a:ext cx="1160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altLang="tr-TR" dirty="0">
                  <a:latin typeface="Arial" pitchFamily="34" charset="0"/>
                </a:rPr>
                <a:t>Compile</a:t>
              </a:r>
              <a:r>
                <a:rPr lang="tr-TR" altLang="tr-TR" dirty="0">
                  <a:latin typeface="Arial" pitchFamily="34" charset="0"/>
                </a:rPr>
                <a:t> &amp; </a:t>
              </a:r>
              <a:r>
                <a:rPr lang="tr-TR" altLang="tr-TR" dirty="0" err="1">
                  <a:latin typeface="Arial" pitchFamily="34" charset="0"/>
                </a:rPr>
                <a:t>Build</a:t>
              </a:r>
              <a:endParaRPr lang="en-AU" altLang="tr-TR" dirty="0">
                <a:latin typeface="Arial" pitchFamily="34" charset="0"/>
              </a:endParaRPr>
            </a:p>
          </p:txBody>
        </p:sp>
      </p:grpSp>
      <p:grpSp>
        <p:nvGrpSpPr>
          <p:cNvPr id="236599" name="Group 55"/>
          <p:cNvGrpSpPr>
            <a:grpSpLocks/>
          </p:cNvGrpSpPr>
          <p:nvPr/>
        </p:nvGrpSpPr>
        <p:grpSpPr bwMode="auto">
          <a:xfrm>
            <a:off x="4203700" y="2959100"/>
            <a:ext cx="1778000" cy="1257300"/>
            <a:chOff x="2648" y="1864"/>
            <a:chExt cx="1120" cy="79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690" name="Line 25"/>
            <p:cNvSpPr>
              <a:spLocks noChangeShapeType="1"/>
            </p:cNvSpPr>
            <p:nvPr/>
          </p:nvSpPr>
          <p:spPr bwMode="auto">
            <a:xfrm>
              <a:off x="3224" y="1864"/>
              <a:ext cx="0" cy="16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691" name="AutoShape 26"/>
            <p:cNvSpPr>
              <a:spLocks noChangeArrowheads="1"/>
            </p:cNvSpPr>
            <p:nvPr/>
          </p:nvSpPr>
          <p:spPr bwMode="auto">
            <a:xfrm>
              <a:off x="2648" y="2032"/>
              <a:ext cx="1120" cy="624"/>
            </a:xfrm>
            <a:prstGeom prst="flowChartDecision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r>
                <a:rPr lang="tr-TR" altLang="tr-TR" dirty="0" err="1" smtClean="0">
                  <a:latin typeface="+mn-lt"/>
                </a:rPr>
                <a:t>Syntax</a:t>
              </a:r>
              <a:r>
                <a:rPr lang="tr-TR" altLang="tr-TR" dirty="0" smtClean="0">
                  <a:latin typeface="+mn-lt"/>
                </a:rPr>
                <a:t> </a:t>
              </a:r>
            </a:p>
            <a:p>
              <a:r>
                <a:rPr lang="tr-TR" altLang="tr-TR" dirty="0" err="1" smtClean="0">
                  <a:latin typeface="+mn-lt"/>
                </a:rPr>
                <a:t>Errors</a:t>
              </a:r>
              <a:r>
                <a:rPr lang="tr-TR" altLang="tr-TR" dirty="0" smtClean="0">
                  <a:latin typeface="+mn-lt"/>
                </a:rPr>
                <a:t>?</a:t>
              </a:r>
              <a:endParaRPr lang="tr-TR" altLang="tr-TR" dirty="0">
                <a:latin typeface="+mn-lt"/>
              </a:endParaRPr>
            </a:p>
          </p:txBody>
        </p:sp>
      </p:grpSp>
      <p:grpSp>
        <p:nvGrpSpPr>
          <p:cNvPr id="236609" name="Group 65"/>
          <p:cNvGrpSpPr>
            <a:grpSpLocks/>
          </p:cNvGrpSpPr>
          <p:nvPr/>
        </p:nvGrpSpPr>
        <p:grpSpPr bwMode="auto">
          <a:xfrm>
            <a:off x="5969000" y="2628900"/>
            <a:ext cx="2057400" cy="1114425"/>
            <a:chOff x="3760" y="1656"/>
            <a:chExt cx="1296" cy="702"/>
          </a:xfrm>
        </p:grpSpPr>
        <p:sp>
          <p:nvSpPr>
            <p:cNvPr id="27682" name="Text Box 33"/>
            <p:cNvSpPr txBox="1">
              <a:spLocks noChangeArrowheads="1"/>
            </p:cNvSpPr>
            <p:nvPr/>
          </p:nvSpPr>
          <p:spPr bwMode="auto">
            <a:xfrm>
              <a:off x="3910" y="2127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r>
                <a:rPr lang="en-AU" altLang="tr-TR">
                  <a:latin typeface="Arial" pitchFamily="34" charset="0"/>
                </a:rPr>
                <a:t>Yes</a:t>
              </a:r>
            </a:p>
          </p:txBody>
        </p:sp>
        <p:grpSp>
          <p:nvGrpSpPr>
            <p:cNvPr id="27683" name="Group 64"/>
            <p:cNvGrpSpPr>
              <a:grpSpLocks/>
            </p:cNvGrpSpPr>
            <p:nvPr/>
          </p:nvGrpSpPr>
          <p:grpSpPr bwMode="auto">
            <a:xfrm>
              <a:off x="3760" y="1656"/>
              <a:ext cx="1296" cy="688"/>
              <a:chOff x="3760" y="1656"/>
              <a:chExt cx="1296" cy="688"/>
            </a:xfrm>
          </p:grpSpPr>
          <p:sp>
            <p:nvSpPr>
              <p:cNvPr id="27684" name="Line 34"/>
              <p:cNvSpPr>
                <a:spLocks noChangeShapeType="1"/>
              </p:cNvSpPr>
              <p:nvPr/>
            </p:nvSpPr>
            <p:spPr bwMode="auto">
              <a:xfrm flipV="1">
                <a:off x="4648" y="1656"/>
                <a:ext cx="0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27685" name="Group 56"/>
              <p:cNvGrpSpPr>
                <a:grpSpLocks/>
              </p:cNvGrpSpPr>
              <p:nvPr/>
            </p:nvGrpSpPr>
            <p:grpSpPr bwMode="auto">
              <a:xfrm>
                <a:off x="3760" y="1656"/>
                <a:ext cx="1296" cy="688"/>
                <a:chOff x="3760" y="1656"/>
                <a:chExt cx="1296" cy="688"/>
              </a:xfrm>
            </p:grpSpPr>
            <p:sp>
              <p:nvSpPr>
                <p:cNvPr id="27686" name="Line 29"/>
                <p:cNvSpPr>
                  <a:spLocks noChangeShapeType="1"/>
                </p:cNvSpPr>
                <p:nvPr/>
              </p:nvSpPr>
              <p:spPr bwMode="auto">
                <a:xfrm>
                  <a:off x="3760" y="2344"/>
                  <a:ext cx="9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768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664" y="2056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7688" name="Rectangle 32"/>
                <p:cNvSpPr>
                  <a:spLocks noChangeArrowheads="1"/>
                </p:cNvSpPr>
                <p:nvPr/>
              </p:nvSpPr>
              <p:spPr bwMode="auto">
                <a:xfrm>
                  <a:off x="4352" y="1808"/>
                  <a:ext cx="704" cy="25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9pPr>
                </a:lstStyle>
                <a:p>
                  <a:pPr algn="ctr"/>
                  <a:r>
                    <a:rPr lang="en-AU" altLang="tr-TR">
                      <a:latin typeface="Arial" pitchFamily="34" charset="0"/>
                    </a:rPr>
                    <a:t>Correct it</a:t>
                  </a:r>
                </a:p>
              </p:txBody>
            </p:sp>
            <p:sp>
              <p:nvSpPr>
                <p:cNvPr id="27689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904" y="1656"/>
                  <a:ext cx="7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</p:grpSp>
      <p:grpSp>
        <p:nvGrpSpPr>
          <p:cNvPr id="236610" name="Group 66"/>
          <p:cNvGrpSpPr>
            <a:grpSpLocks/>
          </p:cNvGrpSpPr>
          <p:nvPr/>
        </p:nvGrpSpPr>
        <p:grpSpPr bwMode="auto">
          <a:xfrm>
            <a:off x="4203700" y="4197350"/>
            <a:ext cx="1981200" cy="852488"/>
            <a:chOff x="2648" y="2644"/>
            <a:chExt cx="1248" cy="5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677" name="Text Box 30"/>
            <p:cNvSpPr txBox="1">
              <a:spLocks noChangeArrowheads="1"/>
            </p:cNvSpPr>
            <p:nvPr/>
          </p:nvSpPr>
          <p:spPr bwMode="auto">
            <a:xfrm>
              <a:off x="3308" y="2644"/>
              <a:ext cx="3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r>
                <a:rPr lang="en-AU" altLang="tr-TR" dirty="0">
                  <a:latin typeface="Arial" pitchFamily="34" charset="0"/>
                </a:rPr>
                <a:t>No</a:t>
              </a:r>
            </a:p>
          </p:txBody>
        </p:sp>
        <p:grpSp>
          <p:nvGrpSpPr>
            <p:cNvPr id="27678" name="Group 57"/>
            <p:cNvGrpSpPr>
              <a:grpSpLocks/>
            </p:cNvGrpSpPr>
            <p:nvPr/>
          </p:nvGrpSpPr>
          <p:grpSpPr bwMode="auto">
            <a:xfrm>
              <a:off x="2648" y="2664"/>
              <a:ext cx="1248" cy="517"/>
              <a:chOff x="2648" y="2664"/>
              <a:chExt cx="1248" cy="517"/>
            </a:xfrm>
            <a:grpFill/>
          </p:grpSpPr>
          <p:sp>
            <p:nvSpPr>
              <p:cNvPr id="27679" name="Line 28"/>
              <p:cNvSpPr>
                <a:spLocks noChangeShapeType="1"/>
              </p:cNvSpPr>
              <p:nvPr/>
            </p:nvSpPr>
            <p:spPr bwMode="auto">
              <a:xfrm>
                <a:off x="3208" y="2664"/>
                <a:ext cx="0" cy="22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7680" name="Rectangle 36"/>
              <p:cNvSpPr>
                <a:spLocks noChangeArrowheads="1"/>
              </p:cNvSpPr>
              <p:nvPr/>
            </p:nvSpPr>
            <p:spPr bwMode="auto">
              <a:xfrm>
                <a:off x="2648" y="2893"/>
                <a:ext cx="1248" cy="28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27681" name="Text Box 37"/>
              <p:cNvSpPr txBox="1">
                <a:spLocks noChangeArrowheads="1"/>
              </p:cNvSpPr>
              <p:nvPr/>
            </p:nvSpPr>
            <p:spPr bwMode="auto">
              <a:xfrm>
                <a:off x="2720" y="2909"/>
                <a:ext cx="1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tr-TR" altLang="tr-TR" dirty="0" smtClean="0">
                    <a:latin typeface="Arial" pitchFamily="34" charset="0"/>
                  </a:rPr>
                  <a:t>  </a:t>
                </a:r>
                <a:r>
                  <a:rPr lang="en-AU" altLang="tr-TR" dirty="0" smtClean="0">
                    <a:latin typeface="Arial" pitchFamily="34" charset="0"/>
                  </a:rPr>
                  <a:t>Run</a:t>
                </a:r>
                <a:endParaRPr lang="en-AU" altLang="tr-TR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27673" name="Group 67"/>
          <p:cNvGrpSpPr>
            <a:grpSpLocks/>
          </p:cNvGrpSpPr>
          <p:nvPr/>
        </p:nvGrpSpPr>
        <p:grpSpPr bwMode="auto">
          <a:xfrm>
            <a:off x="4203700" y="5062538"/>
            <a:ext cx="1778000" cy="1193800"/>
            <a:chOff x="2648" y="3189"/>
            <a:chExt cx="1120" cy="75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675" name="Line 38"/>
            <p:cNvSpPr>
              <a:spLocks noChangeShapeType="1"/>
            </p:cNvSpPr>
            <p:nvPr/>
          </p:nvSpPr>
          <p:spPr bwMode="auto">
            <a:xfrm>
              <a:off x="3216" y="3189"/>
              <a:ext cx="8" cy="1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676" name="AutoShape 39"/>
            <p:cNvSpPr>
              <a:spLocks noChangeArrowheads="1"/>
            </p:cNvSpPr>
            <p:nvPr/>
          </p:nvSpPr>
          <p:spPr bwMode="auto">
            <a:xfrm>
              <a:off x="2648" y="3317"/>
              <a:ext cx="1120" cy="624"/>
            </a:xfrm>
            <a:prstGeom prst="flowChartDecision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endParaRPr lang="tr-TR" altLang="tr-TR" dirty="0" smtClean="0">
                <a:latin typeface="Arial" pitchFamily="34" charset="0"/>
              </a:endParaRPr>
            </a:p>
            <a:p>
              <a:r>
                <a:rPr lang="en-AU" altLang="tr-TR" dirty="0" smtClean="0">
                  <a:latin typeface="Arial" pitchFamily="34" charset="0"/>
                </a:rPr>
                <a:t>Correct </a:t>
              </a:r>
              <a:endParaRPr lang="tr-TR" altLang="tr-TR" dirty="0" smtClean="0">
                <a:latin typeface="Arial" pitchFamily="34" charset="0"/>
              </a:endParaRPr>
            </a:p>
            <a:p>
              <a:r>
                <a:rPr lang="en-AU" altLang="tr-TR" dirty="0" smtClean="0">
                  <a:latin typeface="Arial" pitchFamily="34" charset="0"/>
                </a:rPr>
                <a:t>Results?</a:t>
              </a:r>
            </a:p>
            <a:p>
              <a:endParaRPr lang="tr-TR" altLang="tr-TR" dirty="0"/>
            </a:p>
          </p:txBody>
        </p:sp>
      </p:grpSp>
      <p:grpSp>
        <p:nvGrpSpPr>
          <p:cNvPr id="236603" name="Group 59"/>
          <p:cNvGrpSpPr>
            <a:grpSpLocks/>
          </p:cNvGrpSpPr>
          <p:nvPr/>
        </p:nvGrpSpPr>
        <p:grpSpPr bwMode="auto">
          <a:xfrm>
            <a:off x="5076825" y="6249988"/>
            <a:ext cx="1828800" cy="387350"/>
            <a:chOff x="3198" y="3937"/>
            <a:chExt cx="1152" cy="244"/>
          </a:xfrm>
        </p:grpSpPr>
        <p:sp>
          <p:nvSpPr>
            <p:cNvPr id="27671" name="Line 41"/>
            <p:cNvSpPr>
              <a:spLocks noChangeShapeType="1"/>
            </p:cNvSpPr>
            <p:nvPr/>
          </p:nvSpPr>
          <p:spPr bwMode="auto">
            <a:xfrm>
              <a:off x="3216" y="3957"/>
              <a:ext cx="0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672" name="Text Box 43"/>
            <p:cNvSpPr txBox="1">
              <a:spLocks noChangeArrowheads="1"/>
            </p:cNvSpPr>
            <p:nvPr/>
          </p:nvSpPr>
          <p:spPr bwMode="auto">
            <a:xfrm>
              <a:off x="3198" y="3937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r>
                <a:rPr lang="en-AU" altLang="tr-TR" b="1">
                  <a:latin typeface="Arial" pitchFamily="34" charset="0"/>
                </a:rPr>
                <a:t>Yes - Done</a:t>
              </a:r>
            </a:p>
          </p:txBody>
        </p:sp>
      </p:grpSp>
      <p:grpSp>
        <p:nvGrpSpPr>
          <p:cNvPr id="236613" name="Group 69"/>
          <p:cNvGrpSpPr>
            <a:grpSpLocks/>
          </p:cNvGrpSpPr>
          <p:nvPr/>
        </p:nvGrpSpPr>
        <p:grpSpPr bwMode="auto">
          <a:xfrm>
            <a:off x="5981700" y="2451100"/>
            <a:ext cx="2806700" cy="3598863"/>
            <a:chOff x="3768" y="1544"/>
            <a:chExt cx="1768" cy="2267"/>
          </a:xfrm>
        </p:grpSpPr>
        <p:sp>
          <p:nvSpPr>
            <p:cNvPr id="27664" name="Text Box 46"/>
            <p:cNvSpPr txBox="1">
              <a:spLocks noChangeArrowheads="1"/>
            </p:cNvSpPr>
            <p:nvPr/>
          </p:nvSpPr>
          <p:spPr bwMode="auto">
            <a:xfrm>
              <a:off x="3902" y="3580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r>
                <a:rPr lang="en-AU" altLang="tr-TR">
                  <a:latin typeface="Arial" pitchFamily="34" charset="0"/>
                </a:rPr>
                <a:t>No</a:t>
              </a:r>
            </a:p>
          </p:txBody>
        </p:sp>
        <p:grpSp>
          <p:nvGrpSpPr>
            <p:cNvPr id="27665" name="Group 63"/>
            <p:cNvGrpSpPr>
              <a:grpSpLocks/>
            </p:cNvGrpSpPr>
            <p:nvPr/>
          </p:nvGrpSpPr>
          <p:grpSpPr bwMode="auto">
            <a:xfrm>
              <a:off x="3768" y="1544"/>
              <a:ext cx="1768" cy="2085"/>
              <a:chOff x="3768" y="1544"/>
              <a:chExt cx="1768" cy="2085"/>
            </a:xfrm>
          </p:grpSpPr>
          <p:grpSp>
            <p:nvGrpSpPr>
              <p:cNvPr id="27666" name="Group 58"/>
              <p:cNvGrpSpPr>
                <a:grpSpLocks/>
              </p:cNvGrpSpPr>
              <p:nvPr/>
            </p:nvGrpSpPr>
            <p:grpSpPr bwMode="auto">
              <a:xfrm>
                <a:off x="3768" y="3077"/>
                <a:ext cx="1272" cy="552"/>
                <a:chOff x="3768" y="3077"/>
                <a:chExt cx="1272" cy="552"/>
              </a:xfrm>
            </p:grpSpPr>
            <p:sp>
              <p:nvSpPr>
                <p:cNvPr id="27668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768" y="3629"/>
                  <a:ext cx="8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766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656" y="3453"/>
                  <a:ext cx="0" cy="1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7670" name="Rectangle 45"/>
                <p:cNvSpPr>
                  <a:spLocks noChangeArrowheads="1"/>
                </p:cNvSpPr>
                <p:nvPr/>
              </p:nvSpPr>
              <p:spPr bwMode="auto">
                <a:xfrm>
                  <a:off x="4336" y="3077"/>
                  <a:ext cx="704" cy="38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urier New" pitchFamily="49" charset="0"/>
                    </a:defRPr>
                  </a:lvl9pPr>
                </a:lstStyle>
                <a:p>
                  <a:pPr algn="ctr"/>
                  <a:r>
                    <a:rPr lang="en-AU" altLang="tr-TR" dirty="0">
                      <a:latin typeface="Arial" pitchFamily="34" charset="0"/>
                    </a:rPr>
                    <a:t>Correct </a:t>
                  </a:r>
                </a:p>
                <a:p>
                  <a:pPr algn="ctr"/>
                  <a:r>
                    <a:rPr lang="en-AU" altLang="tr-TR" dirty="0">
                      <a:latin typeface="Arial" pitchFamily="34" charset="0"/>
                    </a:rPr>
                    <a:t>(Debug)</a:t>
                  </a:r>
                </a:p>
              </p:txBody>
            </p:sp>
          </p:grpSp>
          <p:sp>
            <p:nvSpPr>
              <p:cNvPr id="27667" name="Freeform 47"/>
              <p:cNvSpPr>
                <a:spLocks/>
              </p:cNvSpPr>
              <p:nvPr/>
            </p:nvSpPr>
            <p:spPr bwMode="auto">
              <a:xfrm>
                <a:off x="3912" y="1544"/>
                <a:ext cx="1624" cy="1528"/>
              </a:xfrm>
              <a:custGeom>
                <a:avLst/>
                <a:gdLst>
                  <a:gd name="T0" fmla="*/ 720 w 1624"/>
                  <a:gd name="T1" fmla="*/ 1528 h 1528"/>
                  <a:gd name="T2" fmla="*/ 1504 w 1624"/>
                  <a:gd name="T3" fmla="*/ 304 h 1528"/>
                  <a:gd name="T4" fmla="*/ 0 w 1624"/>
                  <a:gd name="T5" fmla="*/ 0 h 15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24" h="1528">
                    <a:moveTo>
                      <a:pt x="720" y="1528"/>
                    </a:moveTo>
                    <a:cubicBezTo>
                      <a:pt x="1172" y="1043"/>
                      <a:pt x="1624" y="559"/>
                      <a:pt x="1504" y="304"/>
                    </a:cubicBezTo>
                    <a:cubicBezTo>
                      <a:pt x="1384" y="49"/>
                      <a:pt x="224" y="55"/>
                      <a:pt x="0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A Simple</a:t>
            </a:r>
            <a:r>
              <a:rPr lang="en-AU" altLang="tr-TR" smtClean="0"/>
              <a:t> Program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tr-TR" dirty="0" smtClean="0"/>
              <a:t>Input three integer numbers and display their sum</a:t>
            </a:r>
          </a:p>
          <a:p>
            <a:r>
              <a:rPr lang="en-AU" altLang="tr-TR" dirty="0" smtClean="0"/>
              <a:t>Algorithm</a:t>
            </a:r>
          </a:p>
          <a:p>
            <a:pPr lvl="1"/>
            <a:r>
              <a:rPr lang="en-AU" altLang="tr-TR" dirty="0" smtClean="0"/>
              <a:t>display a prompt for data entry</a:t>
            </a:r>
          </a:p>
          <a:p>
            <a:pPr lvl="1"/>
            <a:r>
              <a:rPr lang="en-AU" altLang="tr-TR" dirty="0" smtClean="0"/>
              <a:t>input (number</a:t>
            </a:r>
            <a:r>
              <a:rPr lang="en-AU" altLang="tr-TR" baseline="-25000" dirty="0" smtClean="0"/>
              <a:t>1</a:t>
            </a:r>
            <a:r>
              <a:rPr lang="en-AU" altLang="tr-TR" dirty="0" smtClean="0"/>
              <a:t>, number</a:t>
            </a:r>
            <a:r>
              <a:rPr lang="en-AU" altLang="tr-TR" baseline="-25000" dirty="0" smtClean="0"/>
              <a:t>2</a:t>
            </a:r>
            <a:r>
              <a:rPr lang="en-AU" altLang="tr-TR" dirty="0" smtClean="0"/>
              <a:t>, number</a:t>
            </a:r>
            <a:r>
              <a:rPr lang="en-AU" altLang="tr-TR" baseline="-25000" dirty="0" smtClean="0"/>
              <a:t>3</a:t>
            </a:r>
            <a:r>
              <a:rPr lang="en-AU" altLang="tr-TR" dirty="0" smtClean="0"/>
              <a:t>)</a:t>
            </a:r>
          </a:p>
          <a:p>
            <a:pPr lvl="1"/>
            <a:r>
              <a:rPr lang="en-AU" altLang="tr-TR" dirty="0" smtClean="0"/>
              <a:t>sum </a:t>
            </a:r>
            <a:r>
              <a:rPr lang="tr-TR" altLang="tr-TR" dirty="0" smtClean="0">
                <a:sym typeface="Wingdings" pitchFamily="2" charset="2"/>
              </a:rPr>
              <a:t></a:t>
            </a:r>
            <a:r>
              <a:rPr lang="en-AU" altLang="tr-TR" dirty="0" smtClean="0"/>
              <a:t> number</a:t>
            </a:r>
            <a:r>
              <a:rPr lang="en-AU" altLang="tr-TR" baseline="-25000" dirty="0" smtClean="0"/>
              <a:t>1</a:t>
            </a:r>
            <a:r>
              <a:rPr lang="en-AU" altLang="tr-TR" dirty="0" smtClean="0"/>
              <a:t> + number</a:t>
            </a:r>
            <a:r>
              <a:rPr lang="en-AU" altLang="tr-TR" baseline="-25000" dirty="0" smtClean="0"/>
              <a:t>2</a:t>
            </a:r>
            <a:r>
              <a:rPr lang="en-AU" altLang="tr-TR" dirty="0" smtClean="0"/>
              <a:t> + number</a:t>
            </a:r>
            <a:r>
              <a:rPr lang="en-AU" altLang="tr-TR" baseline="-25000" dirty="0" smtClean="0"/>
              <a:t>3</a:t>
            </a:r>
            <a:endParaRPr lang="en-AU" altLang="tr-TR" dirty="0" smtClean="0"/>
          </a:p>
          <a:p>
            <a:pPr lvl="1"/>
            <a:r>
              <a:rPr lang="en-AU" altLang="tr-TR" dirty="0" smtClean="0"/>
              <a:t>output (sum)</a:t>
            </a:r>
          </a:p>
          <a:p>
            <a:r>
              <a:rPr lang="en-AU" altLang="tr-TR" dirty="0" smtClean="0"/>
              <a:t>Program</a:t>
            </a:r>
          </a:p>
          <a:p>
            <a:pPr lvl="1"/>
            <a:r>
              <a:rPr lang="en-US" altLang="tr-TR" dirty="0" smtClean="0"/>
              <a:t>First we will write the program and run it using MS Visual C++ (sum3num.cpp)</a:t>
            </a:r>
          </a:p>
          <a:p>
            <a:pPr lvl="1"/>
            <a:r>
              <a:rPr lang="en-US" altLang="tr-TR" dirty="0" smtClean="0"/>
              <a:t>Then we will see an animation about the steps taken during the execution</a:t>
            </a:r>
            <a:endParaRPr lang="en-AU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A Simple</a:t>
            </a:r>
            <a:r>
              <a:rPr lang="en-US" altLang="tr-TR" smtClean="0"/>
              <a:t> Program – Execution steps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8" name="ShockwaveFlash1" r:id="rId2" imgW="7823142" imgH="4521167"/>
        </mc:Choice>
        <mc:Fallback>
          <p:control name="ShockwaveFlash1" r:id="rId2" imgW="7823142" imgH="452116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5000" y="1320800"/>
                  <a:ext cx="7823200" cy="4521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70089" y="254001"/>
            <a:ext cx="7772400" cy="344311"/>
          </a:xfrm>
        </p:spPr>
        <p:txBody>
          <a:bodyPr/>
          <a:lstStyle/>
          <a:p>
            <a:r>
              <a:rPr lang="tr-TR" altLang="tr-TR" dirty="0" smtClean="0"/>
              <a:t>Course </a:t>
            </a:r>
            <a:r>
              <a:rPr lang="tr-TR" altLang="tr-TR" dirty="0" err="1" smtClean="0"/>
              <a:t>Policy</a:t>
            </a:r>
            <a:endParaRPr lang="en-US" altLang="tr-TR" dirty="0" smtClean="0"/>
          </a:p>
        </p:txBody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70934" y="553155"/>
            <a:ext cx="8500534" cy="50912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sz="1800" dirty="0" smtClean="0"/>
              <a:t>Two Midterm Exams + Final Exam</a:t>
            </a:r>
            <a:r>
              <a:rPr lang="tr-TR" altLang="tr-TR" sz="1800" dirty="0" smtClean="0"/>
              <a:t> + 7 </a:t>
            </a:r>
            <a:r>
              <a:rPr lang="tr-TR" altLang="tr-TR" sz="1800" dirty="0" err="1" smtClean="0"/>
              <a:t>homework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assignments</a:t>
            </a:r>
            <a:endParaRPr lang="en-US" altLang="tr-TR" sz="1800" dirty="0" smtClean="0"/>
          </a:p>
          <a:p>
            <a:pPr lvl="1">
              <a:lnSpc>
                <a:spcPct val="90000"/>
              </a:lnSpc>
            </a:pPr>
            <a:r>
              <a:rPr lang="en-US" altLang="tr-TR" sz="1800" dirty="0" smtClean="0"/>
              <a:t>Midterms are </a:t>
            </a:r>
            <a:r>
              <a:rPr lang="tr-TR" altLang="tr-TR" sz="1800" dirty="0" err="1" smtClean="0"/>
              <a:t>each</a:t>
            </a:r>
            <a:r>
              <a:rPr lang="tr-TR" altLang="tr-TR" sz="1800" dirty="0" smtClean="0"/>
              <a:t> </a:t>
            </a:r>
            <a:r>
              <a:rPr lang="tr-TR" altLang="tr-TR" sz="1800" dirty="0" smtClean="0"/>
              <a:t>23%</a:t>
            </a:r>
          </a:p>
          <a:p>
            <a:pPr lvl="2">
              <a:lnSpc>
                <a:spcPct val="90000"/>
              </a:lnSpc>
            </a:pPr>
            <a:r>
              <a:rPr lang="tr-TR" altLang="tr-TR" sz="1600" dirty="0" err="1" smtClean="0"/>
              <a:t>Midterm</a:t>
            </a:r>
            <a:r>
              <a:rPr lang="tr-TR" altLang="tr-TR" sz="1600" dirty="0" smtClean="0"/>
              <a:t> 1: </a:t>
            </a:r>
            <a:r>
              <a:rPr lang="tr-TR" altLang="tr-TR" sz="1600" dirty="0" err="1" smtClean="0"/>
              <a:t>November</a:t>
            </a:r>
            <a:r>
              <a:rPr lang="tr-TR" altLang="tr-TR" sz="1600" dirty="0" smtClean="0"/>
              <a:t> 7, 2015, </a:t>
            </a:r>
            <a:r>
              <a:rPr lang="tr-TR" altLang="tr-TR" sz="1600" dirty="0" err="1" smtClean="0"/>
              <a:t>Saturday</a:t>
            </a:r>
            <a:r>
              <a:rPr lang="tr-TR" altLang="tr-TR" sz="1600" dirty="0" smtClean="0"/>
              <a:t> 14:00 – 16:00</a:t>
            </a:r>
          </a:p>
          <a:p>
            <a:pPr lvl="2">
              <a:lnSpc>
                <a:spcPct val="90000"/>
              </a:lnSpc>
            </a:pPr>
            <a:r>
              <a:rPr lang="tr-TR" altLang="tr-TR" sz="1600" dirty="0" err="1" smtClean="0"/>
              <a:t>Midterm</a:t>
            </a:r>
            <a:r>
              <a:rPr lang="tr-TR" altLang="tr-TR" sz="1600" dirty="0" smtClean="0"/>
              <a:t> 2: </a:t>
            </a:r>
            <a:r>
              <a:rPr lang="tr-TR" altLang="tr-TR" sz="1600" dirty="0" err="1" smtClean="0"/>
              <a:t>December</a:t>
            </a:r>
            <a:r>
              <a:rPr lang="tr-TR" altLang="tr-TR" sz="1600" dirty="0" smtClean="0"/>
              <a:t> 5, </a:t>
            </a:r>
            <a:r>
              <a:rPr lang="tr-TR" altLang="tr-TR" sz="1600" dirty="0"/>
              <a:t>2015, </a:t>
            </a:r>
            <a:r>
              <a:rPr lang="tr-TR" altLang="tr-TR" sz="1600" dirty="0" err="1"/>
              <a:t>Saturday</a:t>
            </a:r>
            <a:r>
              <a:rPr lang="tr-TR" altLang="tr-TR" sz="1600" dirty="0"/>
              <a:t> </a:t>
            </a:r>
            <a:r>
              <a:rPr lang="tr-TR" altLang="tr-TR" sz="1600" dirty="0" smtClean="0"/>
              <a:t>10:00 </a:t>
            </a:r>
            <a:r>
              <a:rPr lang="tr-TR" altLang="tr-TR" sz="1600" dirty="0"/>
              <a:t>– </a:t>
            </a:r>
            <a:r>
              <a:rPr lang="tr-TR" altLang="tr-TR" sz="1600" dirty="0" smtClean="0"/>
              <a:t>12:00</a:t>
            </a:r>
            <a:endParaRPr lang="en-US" altLang="tr-TR" sz="1600" dirty="0" smtClean="0"/>
          </a:p>
          <a:p>
            <a:pPr lvl="1">
              <a:lnSpc>
                <a:spcPct val="90000"/>
              </a:lnSpc>
            </a:pPr>
            <a:r>
              <a:rPr lang="en-US" altLang="tr-TR" sz="1800" dirty="0" smtClean="0"/>
              <a:t>Final exam </a:t>
            </a:r>
            <a:r>
              <a:rPr lang="tr-TR" altLang="tr-TR" sz="1800" dirty="0" smtClean="0"/>
              <a:t>(34%) </a:t>
            </a:r>
            <a:r>
              <a:rPr lang="tr-TR" altLang="tr-TR" sz="1800" dirty="0" err="1" smtClean="0"/>
              <a:t>will</a:t>
            </a:r>
            <a:r>
              <a:rPr lang="tr-TR" altLang="tr-TR" sz="1800" dirty="0" smtClean="0"/>
              <a:t> be</a:t>
            </a:r>
            <a:r>
              <a:rPr lang="en-US" altLang="tr-TR" sz="1800" dirty="0" smtClean="0"/>
              <a:t> scheduled by </a:t>
            </a:r>
            <a:r>
              <a:rPr lang="tr-TR" altLang="tr-TR" sz="1800" dirty="0" smtClean="0"/>
              <a:t>SR</a:t>
            </a:r>
          </a:p>
          <a:p>
            <a:pPr lvl="1">
              <a:lnSpc>
                <a:spcPct val="90000"/>
              </a:lnSpc>
            </a:pPr>
            <a:r>
              <a:rPr lang="tr-TR" altLang="tr-TR" sz="1800" dirty="0" err="1" smtClean="0"/>
              <a:t>Homework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assignments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are</a:t>
            </a:r>
            <a:r>
              <a:rPr lang="tr-TR" altLang="tr-TR" sz="1800" dirty="0" smtClean="0"/>
              <a:t> total 20% </a:t>
            </a:r>
            <a:r>
              <a:rPr lang="tr-TR" altLang="tr-TR" sz="1800" dirty="0" err="1" smtClean="0"/>
              <a:t>and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all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will</a:t>
            </a:r>
            <a:r>
              <a:rPr lang="tr-TR" altLang="tr-TR" sz="1800" dirty="0" smtClean="0"/>
              <a:t> be </a:t>
            </a:r>
            <a:r>
              <a:rPr lang="tr-TR" altLang="tr-TR" sz="1800" dirty="0" err="1" smtClean="0"/>
              <a:t>counted</a:t>
            </a:r>
            <a:endParaRPr lang="tr-TR" altLang="tr-TR" sz="1800" dirty="0" smtClean="0"/>
          </a:p>
          <a:p>
            <a:pPr lvl="2">
              <a:lnSpc>
                <a:spcPct val="90000"/>
              </a:lnSpc>
            </a:pPr>
            <a:r>
              <a:rPr lang="tr-TR" altLang="tr-TR" dirty="0" err="1" smtClean="0"/>
              <a:t>they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are</a:t>
            </a:r>
            <a:r>
              <a:rPr lang="tr-TR" altLang="tr-TR" dirty="0" smtClean="0"/>
              <a:t> not of </a:t>
            </a:r>
            <a:r>
              <a:rPr lang="tr-TR" altLang="tr-TR" dirty="0" err="1" smtClean="0"/>
              <a:t>equal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weight</a:t>
            </a:r>
            <a:r>
              <a:rPr lang="tr-TR" altLang="tr-TR" dirty="0" smtClean="0"/>
              <a:t> (</a:t>
            </a:r>
            <a:r>
              <a:rPr lang="tr-TR" altLang="tr-TR" dirty="0" err="1" smtClean="0"/>
              <a:t>distribution</a:t>
            </a:r>
            <a:r>
              <a:rPr lang="tr-TR" altLang="tr-TR" dirty="0" smtClean="0"/>
              <a:t> of 20% </a:t>
            </a:r>
            <a:r>
              <a:rPr lang="tr-TR" altLang="tr-TR" dirty="0" err="1" smtClean="0"/>
              <a:t>among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assignments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will</a:t>
            </a:r>
            <a:r>
              <a:rPr lang="tr-TR" altLang="tr-TR" dirty="0" smtClean="0"/>
              <a:t> be </a:t>
            </a:r>
            <a:r>
              <a:rPr lang="tr-TR" altLang="tr-TR" dirty="0" err="1" smtClean="0"/>
              <a:t>determined</a:t>
            </a:r>
            <a:r>
              <a:rPr lang="tr-TR" altLang="tr-TR" dirty="0" smtClean="0"/>
              <a:t> at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end</a:t>
            </a:r>
            <a:r>
              <a:rPr lang="tr-TR" altLang="tr-TR" dirty="0" smtClean="0"/>
              <a:t> of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course</a:t>
            </a:r>
            <a:r>
              <a:rPr lang="tr-TR" altLang="tr-TR" dirty="0" smtClean="0"/>
              <a:t>)</a:t>
            </a:r>
            <a:endParaRPr lang="en-US" altLang="tr-TR" dirty="0" smtClean="0"/>
          </a:p>
          <a:p>
            <a:pPr>
              <a:lnSpc>
                <a:spcPct val="90000"/>
              </a:lnSpc>
            </a:pPr>
            <a:r>
              <a:rPr lang="en-US" altLang="tr-TR" sz="1800" dirty="0" smtClean="0"/>
              <a:t>No late homework without penalty</a:t>
            </a:r>
          </a:p>
          <a:p>
            <a:pPr lvl="1">
              <a:lnSpc>
                <a:spcPct val="90000"/>
              </a:lnSpc>
            </a:pPr>
            <a:r>
              <a:rPr lang="tr-TR" altLang="tr-TR" sz="1800" dirty="0" err="1" smtClean="0"/>
              <a:t>One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late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day</a:t>
            </a:r>
            <a:r>
              <a:rPr lang="tr-TR" altLang="tr-TR" sz="1800" dirty="0" smtClean="0"/>
              <a:t> is </a:t>
            </a:r>
            <a:r>
              <a:rPr lang="tr-TR" altLang="tr-TR" sz="1800" dirty="0" err="1" smtClean="0"/>
              <a:t>allowed</a:t>
            </a:r>
            <a:r>
              <a:rPr lang="tr-TR" altLang="tr-TR" sz="1800" dirty="0" smtClean="0"/>
              <a:t> at </a:t>
            </a:r>
            <a:r>
              <a:rPr lang="tr-TR" altLang="tr-TR" sz="1800" dirty="0" err="1" smtClean="0"/>
              <a:t>cost</a:t>
            </a:r>
            <a:r>
              <a:rPr lang="tr-TR" altLang="tr-TR" sz="1800" dirty="0" smtClean="0"/>
              <a:t> of </a:t>
            </a:r>
            <a:r>
              <a:rPr lang="en-US" altLang="tr-TR" sz="1800" dirty="0" smtClean="0"/>
              <a:t>10%</a:t>
            </a:r>
            <a:r>
              <a:rPr lang="tr-TR" altLang="tr-TR" sz="1800" dirty="0" smtClean="0"/>
              <a:t> of </a:t>
            </a:r>
            <a:r>
              <a:rPr lang="tr-TR" altLang="tr-TR" sz="1800" dirty="0" err="1" smtClean="0"/>
              <a:t>full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grade</a:t>
            </a:r>
            <a:endParaRPr lang="en-US" altLang="tr-TR" sz="1800" dirty="0" smtClean="0"/>
          </a:p>
          <a:p>
            <a:pPr>
              <a:lnSpc>
                <a:spcPct val="90000"/>
              </a:lnSpc>
            </a:pPr>
            <a:r>
              <a:rPr lang="en-US" altLang="tr-TR" sz="1800" dirty="0" smtClean="0"/>
              <a:t>Plagiarism </a:t>
            </a:r>
            <a:r>
              <a:rPr lang="tr-TR" altLang="tr-TR" sz="1800" dirty="0" err="1" smtClean="0"/>
              <a:t>will</a:t>
            </a:r>
            <a:r>
              <a:rPr lang="tr-TR" altLang="tr-TR" sz="1800" dirty="0" smtClean="0"/>
              <a:t> </a:t>
            </a:r>
            <a:r>
              <a:rPr lang="en-US" altLang="tr-TR" sz="1800" dirty="0" smtClean="0"/>
              <a:t>not </a:t>
            </a:r>
            <a:r>
              <a:rPr lang="tr-TR" altLang="tr-TR" sz="1800" dirty="0" smtClean="0"/>
              <a:t>be </a:t>
            </a:r>
            <a:r>
              <a:rPr lang="en-US" altLang="tr-TR" sz="1800" dirty="0" smtClean="0"/>
              <a:t>tolerated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 err="1" smtClean="0"/>
              <a:t>Homeworks</a:t>
            </a:r>
            <a:r>
              <a:rPr lang="en-US" altLang="tr-TR" sz="1800" dirty="0" smtClean="0"/>
              <a:t> are to be done personally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 smtClean="0"/>
              <a:t>Cooperation is not an excuse</a:t>
            </a:r>
          </a:p>
          <a:p>
            <a:pPr lvl="2">
              <a:lnSpc>
                <a:spcPct val="90000"/>
              </a:lnSpc>
            </a:pPr>
            <a:r>
              <a:rPr lang="en-US" altLang="tr-TR" dirty="0" smtClean="0"/>
              <a:t>If you do not know how to cooperate, don’t do it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 smtClean="0"/>
              <a:t>we use software tools to detect plagiarized homework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 smtClean="0"/>
              <a:t>first case –100 (minus hundred), second fails the course!</a:t>
            </a:r>
            <a:endParaRPr lang="tr-TR" altLang="tr-TR" sz="1800" dirty="0" smtClean="0"/>
          </a:p>
          <a:p>
            <a:pPr lvl="1">
              <a:lnSpc>
                <a:spcPct val="90000"/>
              </a:lnSpc>
            </a:pPr>
            <a:r>
              <a:rPr lang="tr-TR" altLang="tr-TR" sz="1800" dirty="0" err="1" smtClean="0"/>
              <a:t>Homework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traders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and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plagiarizers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are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also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reported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to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the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dean's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office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for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disciplinary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actions</a:t>
            </a:r>
            <a:endParaRPr lang="en-US" altLang="tr-TR" sz="1800" dirty="0" smtClean="0"/>
          </a:p>
          <a:p>
            <a:pPr lvl="1">
              <a:lnSpc>
                <a:spcPct val="90000"/>
              </a:lnSpc>
            </a:pPr>
            <a:r>
              <a:rPr lang="en-US" altLang="tr-TR" sz="1800" dirty="0" smtClean="0"/>
              <a:t>read the detailed policy on the web site of the course</a:t>
            </a:r>
            <a:r>
              <a:rPr lang="tr-TR" altLang="tr-TR" sz="1800" dirty="0" smtClean="0"/>
              <a:t> - </a:t>
            </a:r>
            <a:r>
              <a:rPr lang="en-US" sz="1400" u="sng" dirty="0">
                <a:hlinkClick r:id="rId2"/>
              </a:rPr>
              <a:t>http://people.sabanciuniv.edu/levi/cs201/policy_plagiarism.html</a:t>
            </a:r>
            <a:endParaRPr lang="en-US" altLang="tr-T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tr-TR" smtClean="0"/>
              <a:t>Architecture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tr-TR" smtClean="0"/>
              <a:t>Von Neumann Model</a:t>
            </a:r>
          </a:p>
          <a:p>
            <a:pPr lvl="1"/>
            <a:r>
              <a:rPr lang="en-AU" altLang="tr-TR" smtClean="0"/>
              <a:t>John von Neumann</a:t>
            </a:r>
          </a:p>
          <a:p>
            <a:pPr lvl="2"/>
            <a:r>
              <a:rPr lang="en-AU" altLang="tr-TR" smtClean="0"/>
              <a:t>founder of game theory</a:t>
            </a:r>
          </a:p>
          <a:p>
            <a:pPr lvl="2"/>
            <a:r>
              <a:rPr lang="en-AU" altLang="tr-TR" smtClean="0"/>
              <a:t>part of the Manhattan Project (atomic bomb)</a:t>
            </a:r>
          </a:p>
          <a:p>
            <a:pPr lvl="2"/>
            <a:r>
              <a:rPr lang="en-AU" altLang="tr-TR" smtClean="0"/>
              <a:t>ENIAC</a:t>
            </a:r>
          </a:p>
          <a:p>
            <a:pPr lvl="1"/>
            <a:r>
              <a:rPr lang="en-AU" altLang="tr-TR" smtClean="0"/>
              <a:t>Stored program concept</a:t>
            </a:r>
          </a:p>
          <a:p>
            <a:pPr lvl="2"/>
            <a:r>
              <a:rPr lang="en-AU" altLang="tr-TR" smtClean="0"/>
              <a:t>Program is also stored as the data</a:t>
            </a:r>
          </a:p>
          <a:p>
            <a:pPr lvl="2"/>
            <a:endParaRPr lang="en-AU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Von Neumann Model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2" name="ShockwaveFlash1" r:id="rId2" imgW="7823142" imgH="4483051"/>
        </mc:Choice>
        <mc:Fallback>
          <p:control name="ShockwaveFlash1" r:id="rId2" imgW="7823142" imgH="448305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" y="1333500"/>
                  <a:ext cx="7823200" cy="4483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Von Neumann Model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1905000"/>
            <a:ext cx="2286000" cy="4495800"/>
          </a:xfrm>
        </p:spPr>
        <p:txBody>
          <a:bodyPr/>
          <a:lstStyle/>
          <a:p>
            <a:r>
              <a:rPr lang="en-US" altLang="tr-TR" sz="1600" dirty="0" smtClean="0"/>
              <a:t>Input Unit</a:t>
            </a:r>
          </a:p>
          <a:p>
            <a:pPr lvl="1"/>
            <a:r>
              <a:rPr lang="en-US" altLang="tr-TR" sz="1600" dirty="0" smtClean="0"/>
              <a:t>Provides instructions and data to system</a:t>
            </a:r>
          </a:p>
          <a:p>
            <a:pPr lvl="1"/>
            <a:r>
              <a:rPr lang="en-US" altLang="tr-TR" sz="1600" dirty="0" smtClean="0"/>
              <a:t>keyboards</a:t>
            </a:r>
          </a:p>
          <a:p>
            <a:pPr lvl="1"/>
            <a:r>
              <a:rPr lang="en-US" altLang="tr-TR" sz="1600" dirty="0" smtClean="0"/>
              <a:t>mouse</a:t>
            </a:r>
          </a:p>
          <a:p>
            <a:pPr lvl="1"/>
            <a:r>
              <a:rPr lang="en-US" altLang="tr-TR" sz="1600" dirty="0" smtClean="0"/>
              <a:t>Scanners</a:t>
            </a:r>
            <a:endParaRPr lang="tr-TR" altLang="tr-TR" sz="1600" dirty="0" smtClean="0"/>
          </a:p>
          <a:p>
            <a:pPr lvl="1"/>
            <a:r>
              <a:rPr lang="tr-TR" altLang="tr-TR" sz="1600" dirty="0" smtClean="0"/>
              <a:t>Storage </a:t>
            </a:r>
            <a:r>
              <a:rPr lang="tr-TR" altLang="tr-TR" sz="1600" dirty="0" err="1" smtClean="0"/>
              <a:t>Units</a:t>
            </a:r>
            <a:r>
              <a:rPr lang="tr-TR" altLang="tr-TR" sz="1600" dirty="0" smtClean="0"/>
              <a:t> </a:t>
            </a:r>
            <a:r>
              <a:rPr lang="tr-TR" altLang="tr-TR" sz="1600" dirty="0" err="1" smtClean="0"/>
              <a:t>like</a:t>
            </a:r>
            <a:r>
              <a:rPr lang="tr-TR" altLang="tr-TR" sz="1600" dirty="0" smtClean="0"/>
              <a:t> DVD-</a:t>
            </a:r>
            <a:r>
              <a:rPr lang="tr-TR" altLang="tr-TR" sz="1600" dirty="0" err="1" smtClean="0"/>
              <a:t>ROMs</a:t>
            </a:r>
            <a:r>
              <a:rPr lang="tr-TR" altLang="tr-TR" sz="1600" dirty="0" smtClean="0"/>
              <a:t>, </a:t>
            </a:r>
            <a:r>
              <a:rPr lang="tr-TR" altLang="tr-TR" sz="1600" dirty="0" err="1" smtClean="0"/>
              <a:t>Harddisks</a:t>
            </a:r>
            <a:r>
              <a:rPr lang="tr-TR" altLang="tr-TR" sz="1600" dirty="0" smtClean="0"/>
              <a:t>, USB </a:t>
            </a:r>
            <a:r>
              <a:rPr lang="tr-TR" altLang="tr-TR" sz="1600" dirty="0" err="1" smtClean="0"/>
              <a:t>sticks</a:t>
            </a:r>
            <a:r>
              <a:rPr lang="tr-TR" altLang="tr-TR" sz="1600" dirty="0" smtClean="0"/>
              <a:t>, </a:t>
            </a:r>
            <a:r>
              <a:rPr lang="tr-TR" altLang="tr-TR" sz="1600" dirty="0" err="1" smtClean="0"/>
              <a:t>etc</a:t>
            </a:r>
            <a:r>
              <a:rPr lang="tr-TR" altLang="tr-TR" sz="1600" dirty="0" smtClean="0"/>
              <a:t>.</a:t>
            </a:r>
          </a:p>
          <a:p>
            <a:pPr marL="457200" lvl="1" indent="0">
              <a:buNone/>
            </a:pPr>
            <a:endParaRPr lang="en-US" altLang="tr-TR" sz="1600" dirty="0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743200" y="16002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Memory Unit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7432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Arithmetic and Logical Unit (ALU)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620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 b="1">
                <a:latin typeface="Times New Roman" pitchFamily="18" charset="0"/>
              </a:rPr>
              <a:t>Input Unit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7244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Output Unit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743200" y="51054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Control Unit</a:t>
            </a:r>
          </a:p>
        </p:txBody>
      </p:sp>
      <p:cxnSp>
        <p:nvCxnSpPr>
          <p:cNvPr id="30729" name="AutoShape 9"/>
          <p:cNvCxnSpPr>
            <a:cxnSpLocks noChangeShapeType="1"/>
            <a:stCxn id="30724" idx="2"/>
            <a:endCxn id="30725" idx="0"/>
          </p:cNvCxnSpPr>
          <p:nvPr/>
        </p:nvCxnSpPr>
        <p:spPr bwMode="auto">
          <a:xfrm>
            <a:off x="3505200" y="2971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0" name="AutoShape 10"/>
          <p:cNvCxnSpPr>
            <a:cxnSpLocks noChangeShapeType="1"/>
            <a:stCxn id="30726" idx="3"/>
            <a:endCxn id="30725" idx="1"/>
          </p:cNvCxnSpPr>
          <p:nvPr/>
        </p:nvCxnSpPr>
        <p:spPr bwMode="auto">
          <a:xfrm>
            <a:off x="2300288" y="4038600"/>
            <a:ext cx="4429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1" name="AutoShape 11"/>
          <p:cNvCxnSpPr>
            <a:cxnSpLocks noChangeShapeType="1"/>
            <a:stCxn id="30725" idx="3"/>
            <a:endCxn id="30727" idx="1"/>
          </p:cNvCxnSpPr>
          <p:nvPr/>
        </p:nvCxnSpPr>
        <p:spPr bwMode="auto">
          <a:xfrm>
            <a:off x="4267200" y="40386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2" name="AutoShape 12"/>
          <p:cNvCxnSpPr>
            <a:cxnSpLocks noChangeShapeType="1"/>
            <a:stCxn id="30728" idx="0"/>
            <a:endCxn id="30725" idx="2"/>
          </p:cNvCxnSpPr>
          <p:nvPr/>
        </p:nvCxnSpPr>
        <p:spPr bwMode="auto">
          <a:xfrm flipV="1">
            <a:off x="3505200" y="47244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3" name="AutoShape 13"/>
          <p:cNvCxnSpPr>
            <a:cxnSpLocks noChangeShapeType="1"/>
            <a:stCxn id="30726" idx="3"/>
            <a:endCxn id="30728" idx="1"/>
          </p:cNvCxnSpPr>
          <p:nvPr/>
        </p:nvCxnSpPr>
        <p:spPr bwMode="auto">
          <a:xfrm>
            <a:off x="2300288" y="4038600"/>
            <a:ext cx="442912" cy="1752600"/>
          </a:xfrm>
          <a:prstGeom prst="curvedConnector3">
            <a:avLst>
              <a:gd name="adj1" fmla="val 48389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4" name="AutoShape 14"/>
          <p:cNvCxnSpPr>
            <a:cxnSpLocks noChangeShapeType="1"/>
            <a:stCxn id="30727" idx="1"/>
            <a:endCxn id="30728" idx="3"/>
          </p:cNvCxnSpPr>
          <p:nvPr/>
        </p:nvCxnSpPr>
        <p:spPr bwMode="auto">
          <a:xfrm rot="10800000" flipV="1">
            <a:off x="4267200" y="4038600"/>
            <a:ext cx="457200" cy="1752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5" name="AutoShape 15"/>
          <p:cNvCxnSpPr>
            <a:cxnSpLocks noChangeShapeType="1"/>
            <a:stCxn id="30724" idx="3"/>
            <a:endCxn id="30728" idx="3"/>
          </p:cNvCxnSpPr>
          <p:nvPr/>
        </p:nvCxnSpPr>
        <p:spPr bwMode="auto">
          <a:xfrm>
            <a:off x="4267200" y="2286000"/>
            <a:ext cx="1588" cy="3505200"/>
          </a:xfrm>
          <a:prstGeom prst="curvedConnector3">
            <a:avLst>
              <a:gd name="adj1" fmla="val 14060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Von Neumann Model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1905000"/>
            <a:ext cx="2286000" cy="4495800"/>
          </a:xfrm>
        </p:spPr>
        <p:txBody>
          <a:bodyPr/>
          <a:lstStyle/>
          <a:p>
            <a:r>
              <a:rPr lang="en-US" altLang="tr-TR" sz="1600" dirty="0" smtClean="0"/>
              <a:t>Output Unit</a:t>
            </a:r>
          </a:p>
          <a:p>
            <a:pPr lvl="1"/>
            <a:r>
              <a:rPr lang="en-US" altLang="tr-TR" sz="1600" dirty="0" smtClean="0"/>
              <a:t>Returns data from system</a:t>
            </a:r>
          </a:p>
          <a:p>
            <a:pPr lvl="1"/>
            <a:r>
              <a:rPr lang="en-US" altLang="tr-TR" sz="1600" dirty="0" smtClean="0"/>
              <a:t>monitors</a:t>
            </a:r>
          </a:p>
          <a:p>
            <a:pPr lvl="1"/>
            <a:r>
              <a:rPr lang="en-US" altLang="tr-TR" sz="1600" dirty="0" smtClean="0"/>
              <a:t>Printers</a:t>
            </a:r>
            <a:endParaRPr lang="tr-TR" altLang="tr-TR" sz="1600" dirty="0" smtClean="0"/>
          </a:p>
          <a:p>
            <a:pPr lvl="1"/>
            <a:r>
              <a:rPr lang="tr-TR" altLang="tr-TR" sz="1600" dirty="0" smtClean="0"/>
              <a:t>Storage </a:t>
            </a:r>
            <a:r>
              <a:rPr lang="tr-TR" altLang="tr-TR" sz="1600" dirty="0" err="1" smtClean="0"/>
              <a:t>Units</a:t>
            </a:r>
            <a:r>
              <a:rPr lang="tr-TR" altLang="tr-TR" sz="1600" dirty="0" smtClean="0"/>
              <a:t> </a:t>
            </a:r>
            <a:r>
              <a:rPr lang="tr-TR" altLang="tr-TR" sz="1600" dirty="0" err="1" smtClean="0"/>
              <a:t>like</a:t>
            </a:r>
            <a:r>
              <a:rPr lang="tr-TR" altLang="tr-TR" sz="1600" dirty="0"/>
              <a:t> </a:t>
            </a:r>
            <a:r>
              <a:rPr lang="tr-TR" altLang="tr-TR" sz="1600" dirty="0" smtClean="0"/>
              <a:t>DVD-</a:t>
            </a:r>
            <a:r>
              <a:rPr lang="tr-TR" altLang="tr-TR" sz="1600" dirty="0" err="1" smtClean="0"/>
              <a:t>ROMs</a:t>
            </a:r>
            <a:r>
              <a:rPr lang="tr-TR" altLang="tr-TR" sz="1600" dirty="0" smtClean="0"/>
              <a:t>, </a:t>
            </a:r>
            <a:r>
              <a:rPr lang="tr-TR" altLang="tr-TR" sz="1600" dirty="0" err="1" smtClean="0"/>
              <a:t>Harddisks</a:t>
            </a:r>
            <a:r>
              <a:rPr lang="tr-TR" altLang="tr-TR" sz="1600" dirty="0" smtClean="0"/>
              <a:t>, USB </a:t>
            </a:r>
            <a:r>
              <a:rPr lang="tr-TR" altLang="tr-TR" sz="1600" dirty="0" err="1" smtClean="0"/>
              <a:t>sticks</a:t>
            </a:r>
            <a:r>
              <a:rPr lang="tr-TR" altLang="tr-TR" sz="1600" dirty="0" smtClean="0"/>
              <a:t>, </a:t>
            </a:r>
            <a:r>
              <a:rPr lang="tr-TR" altLang="tr-TR" sz="1600" dirty="0" err="1" smtClean="0"/>
              <a:t>etc</a:t>
            </a:r>
            <a:r>
              <a:rPr lang="tr-TR" altLang="tr-TR" sz="1600" dirty="0" smtClean="0"/>
              <a:t>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743200" y="16002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Memory Unit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7432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Arithmetic and Logical Unit (ALU)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620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Input Unit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7244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 b="1">
                <a:latin typeface="Times New Roman" pitchFamily="18" charset="0"/>
              </a:rPr>
              <a:t>Output Unit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743200" y="51054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Control Unit</a:t>
            </a:r>
          </a:p>
        </p:txBody>
      </p:sp>
      <p:cxnSp>
        <p:nvCxnSpPr>
          <p:cNvPr id="31753" name="AutoShape 9"/>
          <p:cNvCxnSpPr>
            <a:cxnSpLocks noChangeShapeType="1"/>
            <a:stCxn id="31748" idx="2"/>
            <a:endCxn id="31749" idx="0"/>
          </p:cNvCxnSpPr>
          <p:nvPr/>
        </p:nvCxnSpPr>
        <p:spPr bwMode="auto">
          <a:xfrm>
            <a:off x="3505200" y="2971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4" name="AutoShape 10"/>
          <p:cNvCxnSpPr>
            <a:cxnSpLocks noChangeShapeType="1"/>
            <a:stCxn id="31750" idx="3"/>
            <a:endCxn id="31749" idx="1"/>
          </p:cNvCxnSpPr>
          <p:nvPr/>
        </p:nvCxnSpPr>
        <p:spPr bwMode="auto">
          <a:xfrm>
            <a:off x="2286000" y="40386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5" name="AutoShape 11"/>
          <p:cNvCxnSpPr>
            <a:cxnSpLocks noChangeShapeType="1"/>
            <a:stCxn id="31749" idx="3"/>
            <a:endCxn id="31751" idx="1"/>
          </p:cNvCxnSpPr>
          <p:nvPr/>
        </p:nvCxnSpPr>
        <p:spPr bwMode="auto">
          <a:xfrm>
            <a:off x="4267200" y="4038600"/>
            <a:ext cx="4429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6" name="AutoShape 12"/>
          <p:cNvCxnSpPr>
            <a:cxnSpLocks noChangeShapeType="1"/>
            <a:stCxn id="31752" idx="0"/>
            <a:endCxn id="31749" idx="2"/>
          </p:cNvCxnSpPr>
          <p:nvPr/>
        </p:nvCxnSpPr>
        <p:spPr bwMode="auto">
          <a:xfrm flipV="1">
            <a:off x="3505200" y="47244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7" name="AutoShape 13"/>
          <p:cNvCxnSpPr>
            <a:cxnSpLocks noChangeShapeType="1"/>
            <a:stCxn id="31750" idx="3"/>
            <a:endCxn id="31752" idx="1"/>
          </p:cNvCxnSpPr>
          <p:nvPr/>
        </p:nvCxnSpPr>
        <p:spPr bwMode="auto">
          <a:xfrm>
            <a:off x="2286000" y="4038600"/>
            <a:ext cx="457200" cy="1752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8" name="AutoShape 14"/>
          <p:cNvCxnSpPr>
            <a:cxnSpLocks noChangeShapeType="1"/>
            <a:stCxn id="31751" idx="1"/>
            <a:endCxn id="31752" idx="3"/>
          </p:cNvCxnSpPr>
          <p:nvPr/>
        </p:nvCxnSpPr>
        <p:spPr bwMode="auto">
          <a:xfrm rot="10800000" flipV="1">
            <a:off x="4267200" y="4038600"/>
            <a:ext cx="442913" cy="1752600"/>
          </a:xfrm>
          <a:prstGeom prst="curvedConnector3">
            <a:avLst>
              <a:gd name="adj1" fmla="val 48389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9" name="AutoShape 15"/>
          <p:cNvCxnSpPr>
            <a:cxnSpLocks noChangeShapeType="1"/>
            <a:stCxn id="31748" idx="3"/>
            <a:endCxn id="31752" idx="3"/>
          </p:cNvCxnSpPr>
          <p:nvPr/>
        </p:nvCxnSpPr>
        <p:spPr bwMode="auto">
          <a:xfrm>
            <a:off x="4267200" y="2286000"/>
            <a:ext cx="1588" cy="3505200"/>
          </a:xfrm>
          <a:prstGeom prst="curvedConnector3">
            <a:avLst>
              <a:gd name="adj1" fmla="val 14060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Von Neumann Model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1905000"/>
            <a:ext cx="2286000" cy="4495800"/>
          </a:xfrm>
        </p:spPr>
        <p:txBody>
          <a:bodyPr/>
          <a:lstStyle/>
          <a:p>
            <a:r>
              <a:rPr lang="en-US" altLang="tr-TR" sz="1600" smtClean="0"/>
              <a:t>Memory</a:t>
            </a:r>
          </a:p>
          <a:p>
            <a:pPr lvl="1"/>
            <a:r>
              <a:rPr lang="en-US" altLang="tr-TR" sz="1600" smtClean="0"/>
              <a:t>Storage for instructions and data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743200" y="16002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 b="1">
                <a:latin typeface="Times New Roman" pitchFamily="18" charset="0"/>
              </a:rPr>
              <a:t>Memory Unit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7432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Arithmetic and Logical Unit (ALU)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620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Input Unit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7244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Output Unit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743200" y="51054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Control Unit</a:t>
            </a:r>
          </a:p>
        </p:txBody>
      </p:sp>
      <p:cxnSp>
        <p:nvCxnSpPr>
          <p:cNvPr id="32777" name="AutoShape 9"/>
          <p:cNvCxnSpPr>
            <a:cxnSpLocks noChangeShapeType="1"/>
            <a:stCxn id="32772" idx="2"/>
            <a:endCxn id="32773" idx="0"/>
          </p:cNvCxnSpPr>
          <p:nvPr/>
        </p:nvCxnSpPr>
        <p:spPr bwMode="auto">
          <a:xfrm>
            <a:off x="3505200" y="2986088"/>
            <a:ext cx="0" cy="366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8" name="AutoShape 10"/>
          <p:cNvCxnSpPr>
            <a:cxnSpLocks noChangeShapeType="1"/>
            <a:stCxn id="32774" idx="3"/>
            <a:endCxn id="32773" idx="1"/>
          </p:cNvCxnSpPr>
          <p:nvPr/>
        </p:nvCxnSpPr>
        <p:spPr bwMode="auto">
          <a:xfrm>
            <a:off x="2286000" y="40386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9" name="AutoShape 11"/>
          <p:cNvCxnSpPr>
            <a:cxnSpLocks noChangeShapeType="1"/>
            <a:stCxn id="32773" idx="3"/>
            <a:endCxn id="32775" idx="1"/>
          </p:cNvCxnSpPr>
          <p:nvPr/>
        </p:nvCxnSpPr>
        <p:spPr bwMode="auto">
          <a:xfrm>
            <a:off x="4267200" y="40386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0" name="AutoShape 12"/>
          <p:cNvCxnSpPr>
            <a:cxnSpLocks noChangeShapeType="1"/>
            <a:stCxn id="32776" idx="0"/>
            <a:endCxn id="32773" idx="2"/>
          </p:cNvCxnSpPr>
          <p:nvPr/>
        </p:nvCxnSpPr>
        <p:spPr bwMode="auto">
          <a:xfrm flipV="1">
            <a:off x="3505200" y="47244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1" name="AutoShape 13"/>
          <p:cNvCxnSpPr>
            <a:cxnSpLocks noChangeShapeType="1"/>
            <a:stCxn id="32774" idx="3"/>
            <a:endCxn id="32776" idx="1"/>
          </p:cNvCxnSpPr>
          <p:nvPr/>
        </p:nvCxnSpPr>
        <p:spPr bwMode="auto">
          <a:xfrm>
            <a:off x="2286000" y="4038600"/>
            <a:ext cx="457200" cy="1752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2" name="AutoShape 14"/>
          <p:cNvCxnSpPr>
            <a:cxnSpLocks noChangeShapeType="1"/>
            <a:stCxn id="32775" idx="1"/>
            <a:endCxn id="32776" idx="3"/>
          </p:cNvCxnSpPr>
          <p:nvPr/>
        </p:nvCxnSpPr>
        <p:spPr bwMode="auto">
          <a:xfrm rot="10800000" flipV="1">
            <a:off x="4267200" y="4038600"/>
            <a:ext cx="457200" cy="1752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3" name="AutoShape 15"/>
          <p:cNvCxnSpPr>
            <a:cxnSpLocks noChangeShapeType="1"/>
            <a:stCxn id="32772" idx="3"/>
            <a:endCxn id="32776" idx="3"/>
          </p:cNvCxnSpPr>
          <p:nvPr/>
        </p:nvCxnSpPr>
        <p:spPr bwMode="auto">
          <a:xfrm flipH="1">
            <a:off x="4267200" y="2286000"/>
            <a:ext cx="14288" cy="3505200"/>
          </a:xfrm>
          <a:prstGeom prst="curvedConnector3">
            <a:avLst>
              <a:gd name="adj1" fmla="val -15511111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Von Neumann Model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1905000"/>
            <a:ext cx="2286000" cy="4495800"/>
          </a:xfrm>
        </p:spPr>
        <p:txBody>
          <a:bodyPr/>
          <a:lstStyle/>
          <a:p>
            <a:r>
              <a:rPr lang="en-US" altLang="tr-TR" sz="1600" smtClean="0"/>
              <a:t>ALU</a:t>
            </a:r>
          </a:p>
          <a:p>
            <a:pPr lvl="1"/>
            <a:r>
              <a:rPr lang="en-US" altLang="tr-TR" sz="1600" smtClean="0"/>
              <a:t>Processes data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743200" y="16002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Memory Unit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432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 b="1">
                <a:latin typeface="Times New Roman" pitchFamily="18" charset="0"/>
              </a:rPr>
              <a:t>Arithmetic and Logical Unit (ALU)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620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Input Unit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7244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Output Unit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743200" y="51054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Control Unit</a:t>
            </a:r>
          </a:p>
        </p:txBody>
      </p:sp>
      <p:cxnSp>
        <p:nvCxnSpPr>
          <p:cNvPr id="33801" name="AutoShape 9"/>
          <p:cNvCxnSpPr>
            <a:cxnSpLocks noChangeShapeType="1"/>
            <a:stCxn id="33796" idx="2"/>
            <a:endCxn id="33797" idx="0"/>
          </p:cNvCxnSpPr>
          <p:nvPr/>
        </p:nvCxnSpPr>
        <p:spPr bwMode="auto">
          <a:xfrm>
            <a:off x="3505200" y="2971800"/>
            <a:ext cx="0" cy="366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2" name="AutoShape 10"/>
          <p:cNvCxnSpPr>
            <a:cxnSpLocks noChangeShapeType="1"/>
            <a:stCxn id="33798" idx="3"/>
            <a:endCxn id="33797" idx="1"/>
          </p:cNvCxnSpPr>
          <p:nvPr/>
        </p:nvCxnSpPr>
        <p:spPr bwMode="auto">
          <a:xfrm>
            <a:off x="2286000" y="4038600"/>
            <a:ext cx="4429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3" name="AutoShape 11"/>
          <p:cNvCxnSpPr>
            <a:cxnSpLocks noChangeShapeType="1"/>
            <a:stCxn id="33797" idx="3"/>
            <a:endCxn id="33799" idx="1"/>
          </p:cNvCxnSpPr>
          <p:nvPr/>
        </p:nvCxnSpPr>
        <p:spPr bwMode="auto">
          <a:xfrm>
            <a:off x="4281488" y="4038600"/>
            <a:ext cx="4429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4" name="AutoShape 12"/>
          <p:cNvCxnSpPr>
            <a:cxnSpLocks noChangeShapeType="1"/>
            <a:stCxn id="33800" idx="0"/>
            <a:endCxn id="33797" idx="2"/>
          </p:cNvCxnSpPr>
          <p:nvPr/>
        </p:nvCxnSpPr>
        <p:spPr bwMode="auto">
          <a:xfrm flipV="1">
            <a:off x="3505200" y="4738688"/>
            <a:ext cx="0" cy="366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5" name="AutoShape 13"/>
          <p:cNvCxnSpPr>
            <a:cxnSpLocks noChangeShapeType="1"/>
            <a:stCxn id="33798" idx="3"/>
            <a:endCxn id="33800" idx="1"/>
          </p:cNvCxnSpPr>
          <p:nvPr/>
        </p:nvCxnSpPr>
        <p:spPr bwMode="auto">
          <a:xfrm>
            <a:off x="2286000" y="4038600"/>
            <a:ext cx="457200" cy="1752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6" name="AutoShape 14"/>
          <p:cNvCxnSpPr>
            <a:cxnSpLocks noChangeShapeType="1"/>
            <a:stCxn id="33799" idx="1"/>
            <a:endCxn id="33800" idx="3"/>
          </p:cNvCxnSpPr>
          <p:nvPr/>
        </p:nvCxnSpPr>
        <p:spPr bwMode="auto">
          <a:xfrm rot="10800000" flipV="1">
            <a:off x="4267200" y="4038600"/>
            <a:ext cx="457200" cy="1752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7" name="AutoShape 15"/>
          <p:cNvCxnSpPr>
            <a:cxnSpLocks noChangeShapeType="1"/>
            <a:stCxn id="33796" idx="3"/>
            <a:endCxn id="33800" idx="3"/>
          </p:cNvCxnSpPr>
          <p:nvPr/>
        </p:nvCxnSpPr>
        <p:spPr bwMode="auto">
          <a:xfrm>
            <a:off x="4267200" y="2286000"/>
            <a:ext cx="1588" cy="3505200"/>
          </a:xfrm>
          <a:prstGeom prst="curvedConnector3">
            <a:avLst>
              <a:gd name="adj1" fmla="val 14060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Von Neumann Model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1905000"/>
            <a:ext cx="2286000" cy="4495800"/>
          </a:xfrm>
        </p:spPr>
        <p:txBody>
          <a:bodyPr/>
          <a:lstStyle/>
          <a:p>
            <a:r>
              <a:rPr lang="en-US" altLang="tr-TR" sz="1600" dirty="0" smtClean="0"/>
              <a:t>Control Unit</a:t>
            </a:r>
          </a:p>
          <a:p>
            <a:pPr lvl="1"/>
            <a:r>
              <a:rPr lang="en-US" altLang="tr-TR" sz="1600" dirty="0" smtClean="0"/>
              <a:t>Directs processing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743200" y="16002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Memory Unit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7432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 dirty="0">
                <a:latin typeface="Times New Roman" pitchFamily="18" charset="0"/>
              </a:rPr>
              <a:t>Arithmetic and Logical Unit (ALU)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7620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Input Unit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7244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Output Unit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743200" y="51054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 b="1" dirty="0">
                <a:latin typeface="Times New Roman" pitchFamily="18" charset="0"/>
              </a:rPr>
              <a:t>Control Unit</a:t>
            </a:r>
          </a:p>
        </p:txBody>
      </p:sp>
      <p:cxnSp>
        <p:nvCxnSpPr>
          <p:cNvPr id="34825" name="AutoShape 9"/>
          <p:cNvCxnSpPr>
            <a:cxnSpLocks noChangeShapeType="1"/>
            <a:stCxn id="34820" idx="2"/>
            <a:endCxn id="34821" idx="0"/>
          </p:cNvCxnSpPr>
          <p:nvPr/>
        </p:nvCxnSpPr>
        <p:spPr bwMode="auto">
          <a:xfrm>
            <a:off x="3505200" y="2971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6" name="AutoShape 10"/>
          <p:cNvCxnSpPr>
            <a:cxnSpLocks noChangeShapeType="1"/>
            <a:stCxn id="34822" idx="3"/>
            <a:endCxn id="34821" idx="1"/>
          </p:cNvCxnSpPr>
          <p:nvPr/>
        </p:nvCxnSpPr>
        <p:spPr bwMode="auto">
          <a:xfrm>
            <a:off x="2286000" y="40386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7" name="AutoShape 11"/>
          <p:cNvCxnSpPr>
            <a:cxnSpLocks noChangeShapeType="1"/>
            <a:stCxn id="34821" idx="3"/>
            <a:endCxn id="34823" idx="1"/>
          </p:cNvCxnSpPr>
          <p:nvPr/>
        </p:nvCxnSpPr>
        <p:spPr bwMode="auto">
          <a:xfrm>
            <a:off x="4267200" y="40386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8" name="AutoShape 12"/>
          <p:cNvCxnSpPr>
            <a:cxnSpLocks noChangeShapeType="1"/>
            <a:stCxn id="34824" idx="0"/>
            <a:endCxn id="34821" idx="2"/>
          </p:cNvCxnSpPr>
          <p:nvPr/>
        </p:nvCxnSpPr>
        <p:spPr bwMode="auto">
          <a:xfrm flipV="1">
            <a:off x="3505200" y="4724400"/>
            <a:ext cx="0" cy="366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9" name="AutoShape 13"/>
          <p:cNvCxnSpPr>
            <a:cxnSpLocks noChangeShapeType="1"/>
            <a:stCxn id="34822" idx="3"/>
            <a:endCxn id="34824" idx="1"/>
          </p:cNvCxnSpPr>
          <p:nvPr/>
        </p:nvCxnSpPr>
        <p:spPr bwMode="auto">
          <a:xfrm>
            <a:off x="2286000" y="4038600"/>
            <a:ext cx="442913" cy="1752600"/>
          </a:xfrm>
          <a:prstGeom prst="curvedConnector3">
            <a:avLst>
              <a:gd name="adj1" fmla="val 51611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0" name="AutoShape 14"/>
          <p:cNvCxnSpPr>
            <a:cxnSpLocks noChangeShapeType="1"/>
            <a:stCxn id="34823" idx="1"/>
            <a:endCxn id="34824" idx="3"/>
          </p:cNvCxnSpPr>
          <p:nvPr/>
        </p:nvCxnSpPr>
        <p:spPr bwMode="auto">
          <a:xfrm rot="10800000" flipV="1">
            <a:off x="4281488" y="4038600"/>
            <a:ext cx="442912" cy="1752600"/>
          </a:xfrm>
          <a:prstGeom prst="curvedConnector3">
            <a:avLst>
              <a:gd name="adj1" fmla="val 51611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1" name="AutoShape 15"/>
          <p:cNvCxnSpPr>
            <a:cxnSpLocks noChangeShapeType="1"/>
            <a:stCxn id="34820" idx="3"/>
            <a:endCxn id="34824" idx="3"/>
          </p:cNvCxnSpPr>
          <p:nvPr/>
        </p:nvCxnSpPr>
        <p:spPr bwMode="auto">
          <a:xfrm>
            <a:off x="4267200" y="2286000"/>
            <a:ext cx="14288" cy="3505200"/>
          </a:xfrm>
          <a:prstGeom prst="curvedConnector3">
            <a:avLst>
              <a:gd name="adj1" fmla="val 1562222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Von Neumann Model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1905000"/>
            <a:ext cx="2286000" cy="4495800"/>
          </a:xfrm>
        </p:spPr>
        <p:txBody>
          <a:bodyPr/>
          <a:lstStyle/>
          <a:p>
            <a:r>
              <a:rPr lang="en-US" altLang="tr-TR" sz="1600" smtClean="0"/>
              <a:t>CPU</a:t>
            </a:r>
          </a:p>
          <a:p>
            <a:pPr lvl="1"/>
            <a:r>
              <a:rPr lang="en-US" altLang="tr-TR" sz="1600" smtClean="0"/>
              <a:t>ALU and Control Unit combined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743200" y="16002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Memory Unit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7432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 b="1" dirty="0">
                <a:latin typeface="Times New Roman" pitchFamily="18" charset="0"/>
              </a:rPr>
              <a:t>Arithmetic and Logical Unit (ALU)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7620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Input Unit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724400" y="33528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>
                <a:latin typeface="Times New Roman" pitchFamily="18" charset="0"/>
              </a:rPr>
              <a:t>Output Unit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743200" y="5105400"/>
            <a:ext cx="15240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tr-TR" sz="2000" b="1" dirty="0">
                <a:latin typeface="Times New Roman" pitchFamily="18" charset="0"/>
              </a:rPr>
              <a:t>Control Unit</a:t>
            </a:r>
          </a:p>
        </p:txBody>
      </p:sp>
      <p:cxnSp>
        <p:nvCxnSpPr>
          <p:cNvPr id="35849" name="AutoShape 9"/>
          <p:cNvCxnSpPr>
            <a:cxnSpLocks noChangeShapeType="1"/>
            <a:stCxn id="35844" idx="2"/>
            <a:endCxn id="35845" idx="0"/>
          </p:cNvCxnSpPr>
          <p:nvPr/>
        </p:nvCxnSpPr>
        <p:spPr bwMode="auto">
          <a:xfrm>
            <a:off x="3505200" y="2971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0" name="AutoShape 10"/>
          <p:cNvCxnSpPr>
            <a:cxnSpLocks noChangeShapeType="1"/>
            <a:stCxn id="35846" idx="3"/>
            <a:endCxn id="35845" idx="1"/>
          </p:cNvCxnSpPr>
          <p:nvPr/>
        </p:nvCxnSpPr>
        <p:spPr bwMode="auto">
          <a:xfrm>
            <a:off x="2286000" y="40386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1" name="AutoShape 11"/>
          <p:cNvCxnSpPr>
            <a:cxnSpLocks noChangeShapeType="1"/>
            <a:stCxn id="35845" idx="3"/>
            <a:endCxn id="35847" idx="1"/>
          </p:cNvCxnSpPr>
          <p:nvPr/>
        </p:nvCxnSpPr>
        <p:spPr bwMode="auto">
          <a:xfrm>
            <a:off x="4267200" y="40386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2" name="AutoShape 12"/>
          <p:cNvCxnSpPr>
            <a:cxnSpLocks noChangeShapeType="1"/>
            <a:stCxn id="35848" idx="0"/>
            <a:endCxn id="35845" idx="2"/>
          </p:cNvCxnSpPr>
          <p:nvPr/>
        </p:nvCxnSpPr>
        <p:spPr bwMode="auto">
          <a:xfrm flipV="1">
            <a:off x="3505200" y="47244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3" name="AutoShape 13"/>
          <p:cNvCxnSpPr>
            <a:cxnSpLocks noChangeShapeType="1"/>
            <a:stCxn id="35846" idx="3"/>
            <a:endCxn id="35848" idx="1"/>
          </p:cNvCxnSpPr>
          <p:nvPr/>
        </p:nvCxnSpPr>
        <p:spPr bwMode="auto">
          <a:xfrm>
            <a:off x="2286000" y="4038600"/>
            <a:ext cx="457200" cy="1752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4" name="AutoShape 14"/>
          <p:cNvCxnSpPr>
            <a:cxnSpLocks noChangeShapeType="1"/>
            <a:stCxn id="35847" idx="1"/>
            <a:endCxn id="35848" idx="3"/>
          </p:cNvCxnSpPr>
          <p:nvPr/>
        </p:nvCxnSpPr>
        <p:spPr bwMode="auto">
          <a:xfrm rot="10800000" flipV="1">
            <a:off x="4267200" y="4038600"/>
            <a:ext cx="457200" cy="1752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5" name="AutoShape 15"/>
          <p:cNvCxnSpPr>
            <a:cxnSpLocks noChangeShapeType="1"/>
            <a:stCxn id="35844" idx="3"/>
            <a:endCxn id="35848" idx="3"/>
          </p:cNvCxnSpPr>
          <p:nvPr/>
        </p:nvCxnSpPr>
        <p:spPr bwMode="auto">
          <a:xfrm>
            <a:off x="4267200" y="2286000"/>
            <a:ext cx="1588" cy="3505200"/>
          </a:xfrm>
          <a:prstGeom prst="curvedConnector3">
            <a:avLst>
              <a:gd name="adj1" fmla="val 14060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90800" y="3200400"/>
            <a:ext cx="1828800" cy="3429000"/>
          </a:xfrm>
          <a:prstGeom prst="rect">
            <a:avLst/>
          </a:prstGeom>
          <a:noFill/>
          <a:ln w="19050">
            <a:solidFill>
              <a:srgbClr val="CC33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endParaRPr lang="tr-TR" altLang="tr-TR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4419600" y="2743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>
                <a:solidFill>
                  <a:srgbClr val="CC3300"/>
                </a:solidFill>
                <a:latin typeface="Times New Roman" pitchFamily="18" charset="0"/>
              </a:rPr>
              <a:t>CPU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tr-TR" smtClean="0"/>
              <a:t>Memory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28700"/>
            <a:ext cx="7772400" cy="4495800"/>
          </a:xfrm>
        </p:spPr>
        <p:txBody>
          <a:bodyPr/>
          <a:lstStyle/>
          <a:p>
            <a:r>
              <a:rPr lang="en-AU" altLang="tr-TR" dirty="0" smtClean="0"/>
              <a:t>Primary memory is generally RAM (Random Access Memory)</a:t>
            </a:r>
          </a:p>
          <a:p>
            <a:pPr lvl="1"/>
            <a:r>
              <a:rPr lang="en-AU" altLang="tr-TR" dirty="0" smtClean="0"/>
              <a:t>fast data access</a:t>
            </a:r>
          </a:p>
          <a:p>
            <a:pPr lvl="1"/>
            <a:r>
              <a:rPr lang="en-AU" altLang="tr-TR" dirty="0" smtClean="0"/>
              <a:t>volatile</a:t>
            </a:r>
          </a:p>
          <a:p>
            <a:pPr lvl="2"/>
            <a:r>
              <a:rPr lang="en-AU" altLang="tr-TR" dirty="0" smtClean="0"/>
              <a:t>power goes, data go</a:t>
            </a:r>
          </a:p>
          <a:p>
            <a:pPr lvl="1"/>
            <a:r>
              <a:rPr lang="en-AU" altLang="tr-TR" dirty="0" smtClean="0"/>
              <a:t>expensive</a:t>
            </a:r>
          </a:p>
          <a:p>
            <a:r>
              <a:rPr lang="en-AU" altLang="tr-TR" dirty="0" smtClean="0"/>
              <a:t>Secondary memory (storage)</a:t>
            </a:r>
          </a:p>
          <a:p>
            <a:pPr lvl="1"/>
            <a:r>
              <a:rPr lang="en-AU" altLang="tr-TR" dirty="0" smtClean="0"/>
              <a:t>Disks, tapes, CD-ROMs, </a:t>
            </a:r>
            <a:r>
              <a:rPr lang="tr-TR" altLang="tr-TR" dirty="0" smtClean="0"/>
              <a:t>DVD-</a:t>
            </a:r>
            <a:r>
              <a:rPr lang="tr-TR" altLang="tr-TR" dirty="0" err="1" smtClean="0"/>
              <a:t>ROMs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usb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sticks</a:t>
            </a:r>
            <a:endParaRPr lang="en-AU" altLang="tr-TR" dirty="0" smtClean="0"/>
          </a:p>
          <a:p>
            <a:pPr lvl="1"/>
            <a:r>
              <a:rPr lang="en-AU" altLang="tr-TR" dirty="0" smtClean="0"/>
              <a:t>non-volatile</a:t>
            </a:r>
          </a:p>
          <a:p>
            <a:pPr lvl="1"/>
            <a:r>
              <a:rPr lang="en-AU" altLang="tr-TR" dirty="0" smtClean="0"/>
              <a:t>slow data access</a:t>
            </a:r>
          </a:p>
          <a:p>
            <a:pPr lvl="1"/>
            <a:r>
              <a:rPr lang="en-AU" altLang="tr-TR" dirty="0" smtClean="0"/>
              <a:t>cheap</a:t>
            </a:r>
          </a:p>
          <a:p>
            <a:r>
              <a:rPr lang="en-AU" altLang="tr-TR" dirty="0" smtClean="0"/>
              <a:t>ROM (Read-only memory) - Flash memory</a:t>
            </a:r>
          </a:p>
          <a:p>
            <a:pPr lvl="1"/>
            <a:r>
              <a:rPr lang="en-AU" altLang="tr-TR" dirty="0" smtClean="0"/>
              <a:t>BIOS (Basic Input Output System) - to start the system (before the operating system)</a:t>
            </a:r>
          </a:p>
          <a:p>
            <a:pPr lvl="1"/>
            <a:endParaRPr lang="en-AU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tr-TR" smtClean="0"/>
              <a:t>A Typical Computer System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230313"/>
            <a:ext cx="71818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03200"/>
            <a:ext cx="7772400" cy="482600"/>
          </a:xfrm>
        </p:spPr>
        <p:txBody>
          <a:bodyPr/>
          <a:lstStyle/>
          <a:p>
            <a:r>
              <a:rPr lang="en-US" altLang="tr-TR" smtClean="0"/>
              <a:t>Course Policy (cont’d)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787400"/>
            <a:ext cx="7937500" cy="2641600"/>
          </a:xfrm>
        </p:spPr>
        <p:txBody>
          <a:bodyPr/>
          <a:lstStyle/>
          <a:p>
            <a:r>
              <a:rPr lang="en-US" altLang="tr-TR" smtClean="0"/>
              <a:t>Make-ups (detailed policy is on the web)</a:t>
            </a:r>
          </a:p>
          <a:p>
            <a:pPr lvl="1"/>
            <a:r>
              <a:rPr lang="en-US" altLang="tr-TR" smtClean="0"/>
              <a:t>reports must come before or during the exam</a:t>
            </a:r>
          </a:p>
          <a:p>
            <a:pPr lvl="1"/>
            <a:r>
              <a:rPr lang="en-US" altLang="tr-TR" smtClean="0"/>
              <a:t>you must be really sick to take a make-up exam</a:t>
            </a:r>
          </a:p>
          <a:p>
            <a:pPr lvl="1"/>
            <a:r>
              <a:rPr lang="en-US" altLang="tr-TR" smtClean="0"/>
              <a:t>according to the by-laws, acceptance of report is up to the instructor</a:t>
            </a:r>
          </a:p>
          <a:p>
            <a:pPr lvl="2"/>
            <a:r>
              <a:rPr lang="en-US" altLang="tr-TR" smtClean="0"/>
              <a:t>a medical report does not guarantee taking a make-up exam</a:t>
            </a:r>
          </a:p>
          <a:p>
            <a:pPr lvl="1"/>
            <a:r>
              <a:rPr lang="en-US" altLang="tr-TR" smtClean="0"/>
              <a:t>make-ups will be harder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ShockwaveFlash1" r:id="rId2" imgW="6032432" imgH="2755535"/>
        </mc:Choice>
        <mc:Fallback>
          <p:control name="ShockwaveFlash1" r:id="rId2" imgW="6032432" imgH="275553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3500" y="3302000"/>
                  <a:ext cx="6032500" cy="2755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tr-TR" smtClean="0"/>
              <a:t>A Motherboard</a:t>
            </a:r>
            <a:endParaRPr lang="tr-TR" altLang="tr-TR" smtClean="0"/>
          </a:p>
        </p:txBody>
      </p:sp>
      <p:pic>
        <p:nvPicPr>
          <p:cNvPr id="38915" name="Picture 1027" descr="motherbo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1168400"/>
            <a:ext cx="65024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Central Processing Unit (CPU)</a:t>
            </a:r>
            <a:endParaRPr lang="tr-TR" altLang="tr-T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000" y="1295400"/>
            <a:ext cx="4800600" cy="4495800"/>
          </a:xfrm>
        </p:spPr>
        <p:txBody>
          <a:bodyPr/>
          <a:lstStyle/>
          <a:p>
            <a:r>
              <a:rPr lang="en-US" altLang="tr-TR" sz="1800" dirty="0" smtClean="0"/>
              <a:t>CPU chips</a:t>
            </a:r>
          </a:p>
          <a:p>
            <a:pPr lvl="1"/>
            <a:r>
              <a:rPr lang="en-US" altLang="tr-TR" sz="1800" dirty="0" smtClean="0"/>
              <a:t>Core 2 Duo (top)</a:t>
            </a:r>
          </a:p>
          <a:p>
            <a:pPr lvl="1"/>
            <a:r>
              <a:rPr lang="en-US" altLang="tr-TR" sz="1800" dirty="0" smtClean="0"/>
              <a:t>Intel</a:t>
            </a:r>
            <a:r>
              <a:rPr lang="tr-TR" altLang="tr-TR" sz="1800" dirty="0" smtClean="0"/>
              <a:t> </a:t>
            </a:r>
            <a:r>
              <a:rPr lang="en-US" altLang="tr-TR" sz="1800" dirty="0" smtClean="0"/>
              <a:t>4004 (bottom)</a:t>
            </a:r>
          </a:p>
          <a:p>
            <a:r>
              <a:rPr lang="en-US" altLang="tr-TR" sz="1800" dirty="0" smtClean="0"/>
              <a:t>Moore’s Law</a:t>
            </a:r>
          </a:p>
          <a:p>
            <a:pPr lvl="1"/>
            <a:r>
              <a:rPr lang="en-US" altLang="tr-TR" sz="1800" dirty="0" smtClean="0"/>
              <a:t>chip “size” (# transistors)  doubles every 12--18 months for the same price (formulated in 1965)</a:t>
            </a:r>
            <a:endParaRPr lang="tr-TR" altLang="tr-TR" sz="1800" dirty="0" smtClean="0"/>
          </a:p>
          <a:p>
            <a:pPr lvl="1"/>
            <a:r>
              <a:rPr lang="tr-TR" altLang="tr-TR" sz="1800" dirty="0" err="1" smtClean="0"/>
              <a:t>processing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power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increases</a:t>
            </a:r>
            <a:endParaRPr lang="tr-TR" altLang="tr-TR" sz="1800" dirty="0" smtClean="0"/>
          </a:p>
          <a:p>
            <a:pPr lvl="1">
              <a:buFont typeface="Monotype Sorts" pitchFamily="2" charset="2"/>
              <a:buNone/>
            </a:pPr>
            <a:endParaRPr lang="en-US" altLang="tr-TR" sz="1800" dirty="0" smtClean="0"/>
          </a:p>
          <a:p>
            <a:pPr lvl="1"/>
            <a:r>
              <a:rPr lang="en-US" altLang="tr-TR" sz="1800" dirty="0" smtClean="0"/>
              <a:t>Intel 4004</a:t>
            </a:r>
            <a:r>
              <a:rPr lang="tr-TR" altLang="tr-TR" sz="1800" dirty="0" smtClean="0"/>
              <a:t>: </a:t>
            </a:r>
            <a:r>
              <a:rPr lang="en-US" altLang="tr-TR" sz="1800" u="sng" dirty="0" smtClean="0"/>
              <a:t>2</a:t>
            </a:r>
            <a:r>
              <a:rPr lang="tr-TR" altLang="tr-TR" sz="1800" u="sng" dirty="0" smtClean="0"/>
              <a:t>,</a:t>
            </a:r>
            <a:r>
              <a:rPr lang="en-US" altLang="tr-TR" sz="1800" u="sng" dirty="0" smtClean="0"/>
              <a:t>300</a:t>
            </a:r>
            <a:r>
              <a:rPr lang="en-US" altLang="tr-TR" sz="1800" dirty="0" smtClean="0"/>
              <a:t> transistors</a:t>
            </a:r>
            <a:endParaRPr lang="tr-TR" altLang="tr-TR" sz="1800" dirty="0" smtClean="0"/>
          </a:p>
          <a:p>
            <a:pPr lvl="1"/>
            <a:r>
              <a:rPr lang="en-US" altLang="tr-TR" sz="1800" dirty="0" smtClean="0"/>
              <a:t>Intel Core </a:t>
            </a:r>
            <a:r>
              <a:rPr lang="tr-TR" altLang="tr-TR" sz="1800" dirty="0" smtClean="0"/>
              <a:t>i7:  </a:t>
            </a:r>
            <a:r>
              <a:rPr lang="tr-TR" altLang="tr-TR" sz="1800" dirty="0" err="1" smtClean="0"/>
              <a:t>up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to</a:t>
            </a:r>
            <a:r>
              <a:rPr lang="tr-TR" altLang="tr-TR" sz="1800" dirty="0" smtClean="0"/>
              <a:t> </a:t>
            </a:r>
            <a:r>
              <a:rPr lang="tr-TR" altLang="tr-TR" sz="1800" u="sng" dirty="0" smtClean="0"/>
              <a:t>1.4 </a:t>
            </a:r>
            <a:r>
              <a:rPr lang="tr-TR" altLang="tr-TR" sz="1800" u="sng" dirty="0" err="1" smtClean="0"/>
              <a:t>billion</a:t>
            </a:r>
            <a:r>
              <a:rPr lang="en-US" altLang="tr-TR" sz="1800" dirty="0" smtClean="0"/>
              <a:t> transistors</a:t>
            </a:r>
          </a:p>
          <a:p>
            <a:pPr lvl="1">
              <a:buFont typeface="Monotype Sorts" pitchFamily="2" charset="2"/>
              <a:buNone/>
            </a:pPr>
            <a:endParaRPr lang="en-US" altLang="tr-TR" sz="1800" dirty="0" smtClean="0"/>
          </a:p>
          <a:p>
            <a:endParaRPr lang="tr-TR" altLang="tr-TR" sz="1800" dirty="0" smtClean="0"/>
          </a:p>
        </p:txBody>
      </p:sp>
      <p:pic>
        <p:nvPicPr>
          <p:cNvPr id="39940" name="Picture 4" descr="Intel 4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5200" y="4013200"/>
            <a:ext cx="2062163" cy="154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5875338" y="5570538"/>
            <a:ext cx="212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FC0128"/>
              </a:buClr>
              <a:buSzPct val="75000"/>
              <a:buFont typeface="Monotype Sorts" pitchFamily="2" charset="2"/>
              <a:buNone/>
            </a:pPr>
            <a:r>
              <a:rPr lang="en-US" altLang="tr-TR" b="1"/>
              <a:t>Intel</a:t>
            </a:r>
            <a:r>
              <a:rPr lang="tr-TR" altLang="tr-TR" b="1"/>
              <a:t> </a:t>
            </a:r>
            <a:r>
              <a:rPr lang="en-US" altLang="tr-TR" b="1"/>
              <a:t>4004</a:t>
            </a:r>
            <a:endParaRPr lang="tr-TR" altLang="tr-TR" b="1"/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6075962" y="3277672"/>
            <a:ext cx="19768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r>
              <a:rPr lang="en-US" altLang="tr-TR" b="1" dirty="0"/>
              <a:t>Intel Core </a:t>
            </a:r>
            <a:r>
              <a:rPr lang="tr-TR" altLang="tr-TR" b="1" dirty="0" smtClean="0"/>
              <a:t>i7</a:t>
            </a:r>
            <a:endParaRPr lang="tr-TR" altLang="tr-TR" b="1" dirty="0"/>
          </a:p>
        </p:txBody>
      </p:sp>
      <p:pic>
        <p:nvPicPr>
          <p:cNvPr id="39943" name="Picture 5" descr="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7" descr="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1" descr="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4" descr="pentium 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79" y="1419575"/>
            <a:ext cx="3237191" cy="1835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This course will give you</a:t>
            </a:r>
            <a:endParaRPr lang="en-US" altLang="tr-TR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mtClean="0"/>
              <a:t>Basic computer science notions</a:t>
            </a:r>
          </a:p>
          <a:p>
            <a:r>
              <a:rPr lang="tr-TR" altLang="tr-TR" smtClean="0"/>
              <a:t>Mostly C++ programming concepts</a:t>
            </a:r>
          </a:p>
          <a:p>
            <a:pPr lvl="1"/>
            <a:r>
              <a:rPr lang="tr-TR" altLang="tr-TR" smtClean="0"/>
              <a:t>with emphasis on computational problems</a:t>
            </a:r>
          </a:p>
          <a:p>
            <a:pPr lvl="1"/>
            <a:r>
              <a:rPr lang="tr-TR" altLang="tr-TR" smtClean="0"/>
              <a:t>Object oriented programming language</a:t>
            </a:r>
            <a:endParaRPr lang="en-US" altLang="tr-TR" smtClean="0"/>
          </a:p>
          <a:p>
            <a:pPr lvl="1">
              <a:buFont typeface="Monotype Sorts" pitchFamily="2" charset="2"/>
              <a:buNone/>
            </a:pPr>
            <a:endParaRPr lang="tr-TR" altLang="tr-TR" smtClean="0"/>
          </a:p>
          <a:p>
            <a:pPr>
              <a:buFont typeface="Monotype Sorts" pitchFamily="2" charset="2"/>
              <a:buNone/>
            </a:pPr>
            <a:r>
              <a:rPr lang="tr-TR" altLang="tr-TR" sz="2400" smtClean="0">
                <a:solidFill>
                  <a:srgbClr val="FC0128"/>
                </a:solidFill>
              </a:rPr>
              <a:t>At the end of this course, you will be able to</a:t>
            </a:r>
          </a:p>
          <a:p>
            <a:pPr lvl="1"/>
            <a:r>
              <a:rPr lang="tr-TR" altLang="tr-TR" smtClean="0"/>
              <a:t>develop algorithms </a:t>
            </a:r>
          </a:p>
          <a:p>
            <a:pPr lvl="1"/>
            <a:r>
              <a:rPr lang="tr-TR" altLang="tr-TR" smtClean="0"/>
              <a:t>write programs using C++</a:t>
            </a:r>
          </a:p>
          <a:p>
            <a:pPr lvl="1"/>
            <a:r>
              <a:rPr lang="en-US" altLang="tr-TR" smtClean="0"/>
              <a:t>but </a:t>
            </a:r>
            <a:r>
              <a:rPr lang="tr-TR" altLang="tr-TR" smtClean="0"/>
              <a:t>not-so-big-applications </a:t>
            </a:r>
            <a:endParaRPr lang="en-US" altLang="tr-TR" smtClean="0"/>
          </a:p>
        </p:txBody>
      </p:sp>
      <p:pic>
        <p:nvPicPr>
          <p:cNvPr id="225286" name="Picture 6" descr="It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473450"/>
            <a:ext cx="3802063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Before CS 201</a:t>
            </a:r>
            <a:endParaRPr lang="en-US" altLang="tr-TR" smtClean="0"/>
          </a:p>
        </p:txBody>
      </p:sp>
      <p:grpSp>
        <p:nvGrpSpPr>
          <p:cNvPr id="245774" name="Group 14"/>
          <p:cNvGrpSpPr>
            <a:grpSpLocks/>
          </p:cNvGrpSpPr>
          <p:nvPr/>
        </p:nvGrpSpPr>
        <p:grpSpPr bwMode="auto">
          <a:xfrm>
            <a:off x="749300" y="781050"/>
            <a:ext cx="7353300" cy="1612900"/>
            <a:chOff x="472" y="492"/>
            <a:chExt cx="4632" cy="1016"/>
          </a:xfrm>
        </p:grpSpPr>
        <p:sp>
          <p:nvSpPr>
            <p:cNvPr id="10250" name="Text Box 5"/>
            <p:cNvSpPr txBox="1">
              <a:spLocks noChangeArrowheads="1"/>
            </p:cNvSpPr>
            <p:nvPr/>
          </p:nvSpPr>
          <p:spPr bwMode="auto">
            <a:xfrm>
              <a:off x="472" y="952"/>
              <a:ext cx="2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None/>
              </a:pPr>
              <a:r>
                <a:rPr lang="tr-TR" altLang="tr-TR" sz="2000" b="1">
                  <a:solidFill>
                    <a:srgbClr val="00279F"/>
                  </a:solidFill>
                  <a:latin typeface="Arial" pitchFamily="34" charset="0"/>
                </a:rPr>
                <a:t>Maybe you are afraid of computers</a:t>
              </a:r>
              <a:endParaRPr lang="en-US" altLang="tr-TR"/>
            </a:p>
          </p:txBody>
        </p:sp>
        <p:pic>
          <p:nvPicPr>
            <p:cNvPr id="10251" name="Picture 6" descr="http://www.hatfieldsoftwaredesign.com/images/Anxious_Full_Color.jpg"/>
            <p:cNvPicPr>
              <a:picLocks noChangeAspect="1" noChangeArrowheads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" y="492"/>
              <a:ext cx="1678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775" name="Group 15"/>
          <p:cNvGrpSpPr>
            <a:grpSpLocks/>
          </p:cNvGrpSpPr>
          <p:nvPr/>
        </p:nvGrpSpPr>
        <p:grpSpPr bwMode="auto">
          <a:xfrm>
            <a:off x="749300" y="2692400"/>
            <a:ext cx="7405688" cy="1757363"/>
            <a:chOff x="472" y="1696"/>
            <a:chExt cx="4665" cy="1107"/>
          </a:xfrm>
        </p:grpSpPr>
        <p:pic>
          <p:nvPicPr>
            <p:cNvPr id="10248" name="Picture 8" descr="http://web.utk.edu/~alix/smash.gif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" y="1696"/>
              <a:ext cx="1770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10"/>
            <p:cNvSpPr txBox="1">
              <a:spLocks noChangeArrowheads="1"/>
            </p:cNvSpPr>
            <p:nvPr/>
          </p:nvSpPr>
          <p:spPr bwMode="auto">
            <a:xfrm>
              <a:off x="472" y="2088"/>
              <a:ext cx="2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None/>
              </a:pPr>
              <a:r>
                <a:rPr lang="tr-TR" altLang="tr-TR" sz="2000" b="1">
                  <a:solidFill>
                    <a:srgbClr val="00279F"/>
                  </a:solidFill>
                  <a:latin typeface="Arial" pitchFamily="34" charset="0"/>
                </a:rPr>
                <a:t>Maybe you hate</a:t>
              </a:r>
              <a:endParaRPr lang="en-US" altLang="tr-TR"/>
            </a:p>
          </p:txBody>
        </p:sp>
      </p:grpSp>
      <p:grpSp>
        <p:nvGrpSpPr>
          <p:cNvPr id="245776" name="Group 16"/>
          <p:cNvGrpSpPr>
            <a:grpSpLocks/>
          </p:cNvGrpSpPr>
          <p:nvPr/>
        </p:nvGrpSpPr>
        <p:grpSpPr bwMode="auto">
          <a:xfrm>
            <a:off x="762000" y="4699000"/>
            <a:ext cx="6043613" cy="1462088"/>
            <a:chOff x="480" y="2960"/>
            <a:chExt cx="3807" cy="921"/>
          </a:xfrm>
        </p:grpSpPr>
        <p:pic>
          <p:nvPicPr>
            <p:cNvPr id="10246" name="Picture 12" descr="fun%20comput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2960"/>
              <a:ext cx="910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 Box 13"/>
            <p:cNvSpPr txBox="1">
              <a:spLocks noChangeArrowheads="1"/>
            </p:cNvSpPr>
            <p:nvPr/>
          </p:nvSpPr>
          <p:spPr bwMode="auto">
            <a:xfrm>
              <a:off x="480" y="2984"/>
              <a:ext cx="28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None/>
              </a:pPr>
              <a:r>
                <a:rPr lang="tr-TR" altLang="tr-TR" sz="2000" b="1">
                  <a:solidFill>
                    <a:srgbClr val="00279F"/>
                  </a:solidFill>
                  <a:latin typeface="Arial" pitchFamily="34" charset="0"/>
                </a:rPr>
                <a:t>Maybe you used computers just for fun before</a:t>
              </a:r>
              <a:endParaRPr lang="en-US" alt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During CS 201</a:t>
            </a:r>
            <a:endParaRPr lang="en-US" altLang="tr-TR" smtClean="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47700" y="1193800"/>
            <a:ext cx="447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tr-TR" altLang="tr-TR" sz="2000" b="1">
                <a:solidFill>
                  <a:srgbClr val="00279F"/>
                </a:solidFill>
                <a:latin typeface="Arial" pitchFamily="34" charset="0"/>
              </a:rPr>
              <a:t>You may have bad dreams at the beginning</a:t>
            </a:r>
            <a:endParaRPr lang="en-US" altLang="tr-TR"/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3643313" y="287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endParaRPr lang="tr-TR" altLang="tr-TR"/>
          </a:p>
        </p:txBody>
      </p:sp>
      <p:pic>
        <p:nvPicPr>
          <p:cNvPr id="11269" name="Picture 7" descr="http://www.getinfo247.info/computer-phobia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488950"/>
            <a:ext cx="268287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635000" y="2197100"/>
            <a:ext cx="447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tr-TR" altLang="tr-TR" sz="2000" b="1">
                <a:solidFill>
                  <a:srgbClr val="00279F"/>
                </a:solidFill>
                <a:latin typeface="Arial" pitchFamily="34" charset="0"/>
              </a:rPr>
              <a:t>And you may think of you are going to nuts</a:t>
            </a:r>
            <a:endParaRPr lang="en-US" altLang="tr-TR"/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3576638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endParaRPr lang="tr-TR" altLang="tr-TR"/>
          </a:p>
        </p:txBody>
      </p:sp>
      <p:pic>
        <p:nvPicPr>
          <p:cNvPr id="11272" name="Picture 10" descr="http://people.montana.com/~ufolady/shooting_the-computer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2236788"/>
            <a:ext cx="19907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622300" y="3327400"/>
            <a:ext cx="447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tr-TR" altLang="tr-TR" sz="2000" b="1">
                <a:solidFill>
                  <a:srgbClr val="00279F"/>
                </a:solidFill>
                <a:latin typeface="Arial" pitchFamily="34" charset="0"/>
              </a:rPr>
              <a:t>But if you work properly and spend considerable amount of time ...</a:t>
            </a:r>
            <a:endParaRPr lang="en-US" altLang="tr-TR"/>
          </a:p>
        </p:txBody>
      </p:sp>
      <p:sp>
        <p:nvSpPr>
          <p:cNvPr id="11274" name="Rectangle 14"/>
          <p:cNvSpPr>
            <a:spLocks noChangeArrowheads="1"/>
          </p:cNvSpPr>
          <p:nvPr/>
        </p:nvSpPr>
        <p:spPr bwMode="auto">
          <a:xfrm>
            <a:off x="3910013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endParaRPr lang="tr-TR" altLang="tr-TR"/>
          </a:p>
        </p:txBody>
      </p:sp>
      <p:pic>
        <p:nvPicPr>
          <p:cNvPr id="11275" name="Picture 13" descr="http://www.emarketplace.org.uk/img/home-support/planning-a-website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4203700"/>
            <a:ext cx="1323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3990975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endParaRPr lang="tr-TR" altLang="tr-TR"/>
          </a:p>
        </p:txBody>
      </p:sp>
      <p:pic>
        <p:nvPicPr>
          <p:cNvPr id="11277" name="Picture 15" descr="http://www.hypnotherapists.org.uk/images/find_175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137025"/>
            <a:ext cx="1162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Rectangle 18"/>
          <p:cNvSpPr>
            <a:spLocks noChangeArrowheads="1"/>
          </p:cNvSpPr>
          <p:nvPr/>
        </p:nvSpPr>
        <p:spPr bwMode="auto">
          <a:xfrm>
            <a:off x="3729038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endParaRPr lang="tr-TR" altLang="tr-TR"/>
          </a:p>
        </p:txBody>
      </p:sp>
      <p:sp>
        <p:nvSpPr>
          <p:cNvPr id="11279" name="Rectangle 20"/>
          <p:cNvSpPr>
            <a:spLocks noChangeArrowheads="1"/>
          </p:cNvSpPr>
          <p:nvPr/>
        </p:nvSpPr>
        <p:spPr bwMode="auto">
          <a:xfrm>
            <a:off x="4195763" y="290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endParaRPr lang="tr-TR" altLang="tr-TR"/>
          </a:p>
        </p:txBody>
      </p:sp>
      <p:pic>
        <p:nvPicPr>
          <p:cNvPr id="11280" name="Picture 19" descr="http://www.langerent.com/images/aboutus/skeleton_computer.jpg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4171243"/>
            <a:ext cx="12541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98583118_4129dbdd21_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4171243"/>
            <a:ext cx="1712812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At the End of CS 201</a:t>
            </a:r>
            <a:endParaRPr lang="en-US" altLang="tr-TR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9700" y="1498600"/>
            <a:ext cx="3454400" cy="584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tr-TR" altLang="tr-TR" sz="2800" smtClean="0"/>
              <a:t>Success is yours!</a:t>
            </a:r>
            <a:endParaRPr lang="en-US" altLang="tr-TR" sz="2800" smtClean="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595688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endParaRPr lang="tr-TR" altLang="tr-TR"/>
          </a:p>
        </p:txBody>
      </p:sp>
      <p:graphicFrame>
        <p:nvGraphicFramePr>
          <p:cNvPr id="12293" name="Object 4"/>
          <p:cNvGraphicFramePr>
            <a:graphicFrameLocks noChangeAspect="1"/>
          </p:cNvGraphicFramePr>
          <p:nvPr/>
        </p:nvGraphicFramePr>
        <p:xfrm>
          <a:off x="4573588" y="2533650"/>
          <a:ext cx="2828925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Photo Editor Photo" r:id="rId3" imgW="1867161" imgH="1933333" progId="MSPhotoEd.3">
                  <p:embed/>
                </p:oleObj>
              </mc:Choice>
              <mc:Fallback>
                <p:oleObj name="Photo Editor Photo" r:id="rId3" imgW="1867161" imgH="193333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533650"/>
                        <a:ext cx="2828925" cy="292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3457575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endParaRPr lang="tr-TR" altLang="tr-TR"/>
          </a:p>
        </p:txBody>
      </p:sp>
      <p:pic>
        <p:nvPicPr>
          <p:cNvPr id="12295" name="Picture 6" descr="http://www.wiganmbc.gov.uk/pub/invest/ccindev/manjump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843213"/>
            <a:ext cx="22288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3962400" y="276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1011238"/>
          </a:xfrm>
        </p:spPr>
        <p:txBody>
          <a:bodyPr/>
          <a:lstStyle/>
          <a:p>
            <a:pPr eaLnBrk="1" hangingPunct="1"/>
            <a:r>
              <a:rPr lang="tr-TR" altLang="tr-TR" dirty="0" smtClean="0"/>
              <a:t>MS Visual C++ 2012</a:t>
            </a:r>
          </a:p>
        </p:txBody>
      </p:sp>
      <p:sp>
        <p:nvSpPr>
          <p:cNvPr id="334" name="Shape 334"/>
          <p:cNvSpPr>
            <a:spLocks noGrp="1"/>
          </p:cNvSpPr>
          <p:nvPr>
            <p:ph type="body" idx="1"/>
          </p:nvPr>
        </p:nvSpPr>
        <p:spPr>
          <a:xfrm>
            <a:off x="349956" y="1139120"/>
            <a:ext cx="8613422" cy="5572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tr-TR" dirty="0" smtClean="0"/>
              <a:t>Necessary software to write and execute C++ programs</a:t>
            </a:r>
            <a:endParaRPr lang="tr-TR" altLang="tr-TR" dirty="0" smtClean="0"/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dirty="0" err="1" smtClean="0"/>
              <a:t>Actually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this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one</a:t>
            </a:r>
            <a:r>
              <a:rPr lang="tr-TR" altLang="tr-TR" sz="2000" dirty="0" smtClean="0"/>
              <a:t> of </a:t>
            </a:r>
            <a:r>
              <a:rPr lang="tr-TR" altLang="tr-TR" sz="2000" dirty="0" err="1" smtClean="0"/>
              <a:t>the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alternative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systems</a:t>
            </a:r>
            <a:r>
              <a:rPr lang="tr-TR" altLang="tr-TR" sz="2000" dirty="0" smtClean="0"/>
              <a:t>; </a:t>
            </a:r>
            <a:r>
              <a:rPr lang="tr-TR" altLang="tr-TR" sz="2000" dirty="0" err="1" smtClean="0"/>
              <a:t>there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are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other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alternatives</a:t>
            </a:r>
            <a:r>
              <a:rPr lang="tr-TR" altLang="tr-TR" sz="2000" dirty="0" smtClean="0"/>
              <a:t> but </a:t>
            </a:r>
            <a:r>
              <a:rPr lang="tr-TR" altLang="tr-TR" sz="2000" dirty="0" err="1" smtClean="0"/>
              <a:t>for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the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sake</a:t>
            </a:r>
            <a:r>
              <a:rPr lang="tr-TR" altLang="tr-TR" sz="2000" dirty="0" smtClean="0"/>
              <a:t> of </a:t>
            </a:r>
            <a:r>
              <a:rPr lang="tr-TR" altLang="tr-TR" sz="2000" dirty="0" err="1" smtClean="0"/>
              <a:t>standardization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you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have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to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use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this</a:t>
            </a:r>
            <a:endParaRPr lang="tr-TR" altLang="tr-TR" sz="2000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dirty="0" err="1" smtClean="0"/>
              <a:t>Part</a:t>
            </a:r>
            <a:r>
              <a:rPr lang="tr-TR" altLang="tr-TR" dirty="0" smtClean="0"/>
              <a:t> of </a:t>
            </a:r>
            <a:r>
              <a:rPr lang="nl-NL" altLang="tr-TR" dirty="0" smtClean="0"/>
              <a:t>MS Visual Studio .NET (2012)</a:t>
            </a:r>
            <a:endParaRPr lang="tr-TR" altLang="tr-TR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dirty="0" smtClean="0"/>
              <a:t>I </a:t>
            </a:r>
            <a:r>
              <a:rPr lang="tr-TR" altLang="tr-TR" dirty="0" err="1" smtClean="0"/>
              <a:t>strongly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recommend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using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under</a:t>
            </a:r>
            <a:r>
              <a:rPr lang="tr-TR" altLang="tr-TR" dirty="0" smtClean="0"/>
              <a:t> Windows OS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dirty="0" err="1"/>
              <a:t>If</a:t>
            </a:r>
            <a:r>
              <a:rPr lang="tr-TR" altLang="tr-TR" sz="2000" dirty="0"/>
              <a:t> </a:t>
            </a:r>
            <a:r>
              <a:rPr lang="tr-TR" altLang="tr-TR" sz="2000" dirty="0" err="1"/>
              <a:t>you</a:t>
            </a:r>
            <a:r>
              <a:rPr lang="tr-TR" altLang="tr-TR" sz="2000" dirty="0"/>
              <a:t> </a:t>
            </a:r>
            <a:r>
              <a:rPr lang="tr-TR" altLang="tr-TR" sz="2000" dirty="0" err="1"/>
              <a:t>have</a:t>
            </a:r>
            <a:r>
              <a:rPr lang="tr-TR" altLang="tr-TR" sz="2000" dirty="0"/>
              <a:t> a Mac, </a:t>
            </a:r>
            <a:r>
              <a:rPr lang="tr-TR" altLang="tr-TR" sz="2000" dirty="0" err="1"/>
              <a:t>install</a:t>
            </a:r>
            <a:r>
              <a:rPr lang="tr-TR" altLang="tr-TR" sz="2000" dirty="0"/>
              <a:t> </a:t>
            </a:r>
            <a:r>
              <a:rPr lang="tr-TR" altLang="tr-TR" sz="2000" dirty="0" err="1"/>
              <a:t>windows</a:t>
            </a:r>
            <a:r>
              <a:rPr lang="tr-TR" altLang="tr-TR" sz="2000" dirty="0"/>
              <a:t> on it </a:t>
            </a:r>
            <a:r>
              <a:rPr lang="tr-TR" altLang="tr-TR" sz="2000" dirty="0" err="1"/>
              <a:t>first</a:t>
            </a:r>
            <a:endParaRPr lang="tr-TR" altLang="tr-TR" sz="2000" dirty="0"/>
          </a:p>
          <a:p>
            <a:pPr eaLnBrk="1" hangingPunct="1">
              <a:lnSpc>
                <a:spcPct val="80000"/>
              </a:lnSpc>
            </a:pPr>
            <a:r>
              <a:rPr lang="tr-TR" altLang="tr-TR" dirty="0" err="1">
                <a:sym typeface="Arial" pitchFamily="34" charset="0"/>
              </a:rPr>
              <a:t>You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will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install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to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your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laptops</a:t>
            </a:r>
            <a:endParaRPr lang="tr-TR" altLang="tr-TR" dirty="0">
              <a:sym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dirty="0">
                <a:sym typeface="Arial" pitchFamily="34" charset="0"/>
              </a:rPr>
              <a:t>Help </a:t>
            </a:r>
            <a:r>
              <a:rPr lang="tr-TR" altLang="tr-TR" dirty="0" err="1">
                <a:sym typeface="Arial" pitchFamily="34" charset="0"/>
              </a:rPr>
              <a:t>will</a:t>
            </a:r>
            <a:r>
              <a:rPr lang="tr-TR" altLang="tr-TR" dirty="0">
                <a:sym typeface="Arial" pitchFamily="34" charset="0"/>
              </a:rPr>
              <a:t> be </a:t>
            </a:r>
            <a:r>
              <a:rPr lang="tr-TR" altLang="tr-TR" dirty="0" err="1">
                <a:sym typeface="Arial" pitchFamily="34" charset="0"/>
              </a:rPr>
              <a:t>available</a:t>
            </a:r>
            <a:r>
              <a:rPr lang="tr-TR" altLang="tr-TR" dirty="0">
                <a:sym typeface="Arial" pitchFamily="34" charset="0"/>
              </a:rPr>
              <a:t> in </a:t>
            </a:r>
            <a:r>
              <a:rPr lang="tr-TR" altLang="tr-TR" dirty="0" err="1">
                <a:sym typeface="Arial" pitchFamily="34" charset="0"/>
              </a:rPr>
              <a:t>first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week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labs</a:t>
            </a:r>
            <a:endParaRPr lang="tr-TR" altLang="tr-TR" dirty="0">
              <a:sym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dirty="0" err="1">
                <a:sym typeface="Arial" pitchFamily="34" charset="0"/>
              </a:rPr>
              <a:t>Check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website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for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instructions</a:t>
            </a:r>
            <a:r>
              <a:rPr lang="tr-TR" altLang="tr-TR" dirty="0">
                <a:sym typeface="Arial" pitchFamily="34" charset="0"/>
              </a:rPr>
              <a:t> on how </a:t>
            </a:r>
            <a:r>
              <a:rPr lang="tr-TR" altLang="tr-TR" dirty="0" err="1">
                <a:sym typeface="Arial" pitchFamily="34" charset="0"/>
              </a:rPr>
              <a:t>to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install</a:t>
            </a:r>
            <a:r>
              <a:rPr lang="tr-TR" altLang="tr-TR" dirty="0">
                <a:sym typeface="Arial" pitchFamily="34" charset="0"/>
              </a:rPr>
              <a:t>, </a:t>
            </a:r>
            <a:r>
              <a:rPr lang="tr-TR" altLang="tr-TR" dirty="0" err="1">
                <a:sym typeface="Arial" pitchFamily="34" charset="0"/>
              </a:rPr>
              <a:t>if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you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prefer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to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install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before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>
                <a:sym typeface="Arial" pitchFamily="34" charset="0"/>
              </a:rPr>
              <a:t>the</a:t>
            </a:r>
            <a:r>
              <a:rPr lang="tr-TR" altLang="tr-TR" dirty="0">
                <a:sym typeface="Arial" pitchFamily="34" charset="0"/>
              </a:rPr>
              <a:t> </a:t>
            </a:r>
            <a:r>
              <a:rPr lang="tr-TR" altLang="tr-TR" dirty="0" err="1" smtClean="0">
                <a:sym typeface="Arial" pitchFamily="34" charset="0"/>
              </a:rPr>
              <a:t>labs</a:t>
            </a:r>
            <a:r>
              <a:rPr lang="tr-TR" altLang="tr-TR" dirty="0" smtClean="0">
                <a:sym typeface="Arial" pitchFamily="34" charset="0"/>
              </a:rPr>
              <a:t> (</a:t>
            </a:r>
            <a:r>
              <a:rPr lang="tr-TR" altLang="tr-TR" dirty="0" err="1" smtClean="0">
                <a:sym typeface="Arial" pitchFamily="34" charset="0"/>
              </a:rPr>
              <a:t>actually</a:t>
            </a:r>
            <a:r>
              <a:rPr lang="tr-TR" altLang="tr-TR" dirty="0" smtClean="0">
                <a:sym typeface="Arial" pitchFamily="34" charset="0"/>
              </a:rPr>
              <a:t> </a:t>
            </a:r>
            <a:r>
              <a:rPr lang="tr-TR" altLang="tr-TR" dirty="0" err="1" smtClean="0">
                <a:sym typeface="Arial" pitchFamily="34" charset="0"/>
              </a:rPr>
              <a:t>it'd</a:t>
            </a:r>
            <a:r>
              <a:rPr lang="tr-TR" altLang="tr-TR" dirty="0" smtClean="0">
                <a:sym typeface="Arial" pitchFamily="34" charset="0"/>
              </a:rPr>
              <a:t> be </a:t>
            </a:r>
            <a:r>
              <a:rPr lang="tr-TR" altLang="tr-TR" dirty="0" err="1" smtClean="0">
                <a:sym typeface="Arial" pitchFamily="34" charset="0"/>
              </a:rPr>
              <a:t>better</a:t>
            </a:r>
            <a:r>
              <a:rPr lang="tr-TR" altLang="tr-TR" dirty="0" smtClean="0">
                <a:sym typeface="Arial" pitchFamily="34" charset="0"/>
              </a:rPr>
              <a:t> </a:t>
            </a:r>
            <a:r>
              <a:rPr lang="tr-TR" altLang="tr-TR" dirty="0" err="1" smtClean="0">
                <a:sym typeface="Arial" pitchFamily="34" charset="0"/>
              </a:rPr>
              <a:t>if</a:t>
            </a:r>
            <a:r>
              <a:rPr lang="tr-TR" altLang="tr-TR" dirty="0" smtClean="0">
                <a:sym typeface="Arial" pitchFamily="34" charset="0"/>
              </a:rPr>
              <a:t> </a:t>
            </a:r>
            <a:r>
              <a:rPr lang="tr-TR" altLang="tr-TR" dirty="0" err="1" smtClean="0">
                <a:sym typeface="Arial" pitchFamily="34" charset="0"/>
              </a:rPr>
              <a:t>you</a:t>
            </a:r>
            <a:r>
              <a:rPr lang="tr-TR" altLang="tr-TR" dirty="0" smtClean="0">
                <a:sym typeface="Arial" pitchFamily="34" charset="0"/>
              </a:rPr>
              <a:t> </a:t>
            </a:r>
            <a:r>
              <a:rPr lang="tr-TR" altLang="tr-TR" dirty="0" err="1" smtClean="0">
                <a:sym typeface="Arial" pitchFamily="34" charset="0"/>
              </a:rPr>
              <a:t>install</a:t>
            </a:r>
            <a:r>
              <a:rPr lang="tr-TR" altLang="tr-TR" dirty="0" smtClean="0">
                <a:sym typeface="Arial" pitchFamily="34" charset="0"/>
              </a:rPr>
              <a:t> </a:t>
            </a:r>
            <a:r>
              <a:rPr lang="tr-TR" altLang="tr-TR" dirty="0" err="1" smtClean="0">
                <a:sym typeface="Arial" pitchFamily="34" charset="0"/>
              </a:rPr>
              <a:t>before</a:t>
            </a:r>
            <a:r>
              <a:rPr lang="tr-TR" altLang="tr-TR" dirty="0" smtClean="0">
                <a:sym typeface="Arial" pitchFamily="34" charset="0"/>
              </a:rPr>
              <a:t> </a:t>
            </a:r>
            <a:r>
              <a:rPr lang="tr-TR" altLang="tr-TR" dirty="0" err="1" smtClean="0">
                <a:sym typeface="Arial" pitchFamily="34" charset="0"/>
              </a:rPr>
              <a:t>the</a:t>
            </a:r>
            <a:r>
              <a:rPr lang="tr-TR" altLang="tr-TR" dirty="0" smtClean="0">
                <a:sym typeface="Arial" pitchFamily="34" charset="0"/>
              </a:rPr>
              <a:t> </a:t>
            </a:r>
            <a:r>
              <a:rPr lang="tr-TR" altLang="tr-TR" dirty="0" err="1" smtClean="0">
                <a:sym typeface="Arial" pitchFamily="34" charset="0"/>
              </a:rPr>
              <a:t>lab</a:t>
            </a:r>
            <a:r>
              <a:rPr lang="tr-TR" altLang="tr-TR" dirty="0">
                <a:sym typeface="Arial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dirty="0" err="1">
                <a:sym typeface="Arial" pitchFamily="34" charset="0"/>
              </a:rPr>
              <a:t>You</a:t>
            </a:r>
            <a:r>
              <a:rPr lang="tr-TR" altLang="tr-TR" dirty="0">
                <a:sym typeface="Arial" pitchFamily="34" charset="0"/>
              </a:rPr>
              <a:t> can </a:t>
            </a:r>
            <a:r>
              <a:rPr lang="tr-TR" altLang="tr-TR" dirty="0" err="1">
                <a:sym typeface="Arial" pitchFamily="34" charset="0"/>
              </a:rPr>
              <a:t>install</a:t>
            </a:r>
            <a:r>
              <a:rPr lang="tr-TR" altLang="tr-TR" dirty="0">
                <a:sym typeface="Arial" pitchFamily="34" charset="0"/>
              </a:rPr>
              <a:t> </a:t>
            </a:r>
          </a:p>
          <a:p>
            <a:pPr marL="587375" lvl="1" eaLnBrk="1" hangingPunct="1">
              <a:lnSpc>
                <a:spcPct val="80000"/>
              </a:lnSpc>
            </a:pPr>
            <a:r>
              <a:rPr lang="tr-TR" altLang="tr-TR" sz="2000" dirty="0" err="1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over</a:t>
            </a:r>
            <a:r>
              <a:rPr lang="tr-TR" altLang="tr-TR" sz="2000" dirty="0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 </a:t>
            </a:r>
            <a:r>
              <a:rPr lang="tr-TR" altLang="tr-TR" sz="2000" dirty="0" err="1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the</a:t>
            </a:r>
            <a:r>
              <a:rPr lang="tr-TR" altLang="tr-TR" sz="2000" dirty="0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 network </a:t>
            </a:r>
          </a:p>
          <a:p>
            <a:pPr marL="862013" lvl="2" indent="-227013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tr-TR" altLang="tr-TR" dirty="0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\\software\microsoft\VisualStudio\Visual_Studio_2012</a:t>
            </a:r>
          </a:p>
          <a:p>
            <a:pPr marL="587375" lvl="1" eaLnBrk="1" hangingPunct="1">
              <a:lnSpc>
                <a:spcPct val="80000"/>
              </a:lnSpc>
            </a:pPr>
            <a:r>
              <a:rPr lang="tr-TR" altLang="tr-TR" sz="2000" dirty="0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step-</a:t>
            </a:r>
            <a:r>
              <a:rPr lang="tr-TR" altLang="tr-TR" sz="2000" dirty="0" err="1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by</a:t>
            </a:r>
            <a:r>
              <a:rPr lang="tr-TR" altLang="tr-TR" sz="2000" dirty="0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-step </a:t>
            </a:r>
            <a:r>
              <a:rPr lang="tr-TR" altLang="tr-TR" sz="2000" dirty="0" err="1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installation</a:t>
            </a:r>
            <a:r>
              <a:rPr lang="tr-TR" altLang="tr-TR" sz="2000" dirty="0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 </a:t>
            </a:r>
            <a:r>
              <a:rPr lang="tr-TR" altLang="tr-TR" sz="2000" dirty="0" err="1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screenshots</a:t>
            </a:r>
            <a:r>
              <a:rPr lang="tr-TR" altLang="tr-TR" sz="2000" dirty="0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 </a:t>
            </a:r>
            <a:r>
              <a:rPr lang="tr-TR" altLang="tr-TR" sz="2000" dirty="0" err="1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are</a:t>
            </a:r>
            <a:r>
              <a:rPr lang="tr-TR" altLang="tr-TR" sz="2000" dirty="0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 on </a:t>
            </a:r>
            <a:r>
              <a:rPr lang="tr-TR" altLang="tr-TR" sz="2000" dirty="0" err="1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course</a:t>
            </a:r>
            <a:r>
              <a:rPr lang="tr-TR" altLang="tr-TR" sz="2000" dirty="0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 web </a:t>
            </a:r>
            <a:r>
              <a:rPr lang="tr-TR" altLang="tr-TR" sz="2000" dirty="0" smtClean="0">
                <a:solidFill>
                  <a:srgbClr val="00279F"/>
                </a:solidFill>
                <a:ea typeface="+mn-ea"/>
                <a:cs typeface="+mn-cs"/>
                <a:sym typeface="Arial" pitchFamily="34" charset="0"/>
              </a:rPr>
              <a:t>site  </a:t>
            </a:r>
          </a:p>
          <a:p>
            <a:pPr marL="358775" lvl="1" indent="0" eaLnBrk="1" hangingPunct="1">
              <a:lnSpc>
                <a:spcPct val="80000"/>
              </a:lnSpc>
              <a:buNone/>
            </a:pPr>
            <a:r>
              <a:rPr lang="tr-TR" altLang="tr-TR" sz="1400" dirty="0" smtClean="0">
                <a:solidFill>
                  <a:srgbClr val="00279F"/>
                </a:solidFill>
                <a:sym typeface="Arial" pitchFamily="34" charset="0"/>
                <a:hlinkClick r:id="rId2"/>
              </a:rPr>
              <a:t>http</a:t>
            </a:r>
            <a:r>
              <a:rPr lang="tr-TR" altLang="tr-TR" sz="1400" dirty="0">
                <a:solidFill>
                  <a:srgbClr val="00279F"/>
                </a:solidFill>
                <a:sym typeface="Arial" pitchFamily="34" charset="0"/>
                <a:hlinkClick r:id="rId2"/>
              </a:rPr>
              <a:t>://http://people.sabanciuniv.edu/levi/cs201</a:t>
            </a:r>
            <a:r>
              <a:rPr lang="en-US" altLang="tr-TR" sz="1400" dirty="0">
                <a:solidFill>
                  <a:srgbClr val="00279F"/>
                </a:solidFill>
                <a:sym typeface="Arial" pitchFamily="34" charset="0"/>
                <a:hlinkClick r:id="rId2"/>
              </a:rPr>
              <a:t>/</a:t>
            </a:r>
            <a:r>
              <a:rPr lang="tr-TR" altLang="tr-TR" sz="1400" dirty="0">
                <a:solidFill>
                  <a:srgbClr val="00279F"/>
                </a:solidFill>
                <a:sym typeface="Arial" pitchFamily="34" charset="0"/>
                <a:hlinkClick r:id="rId2"/>
              </a:rPr>
              <a:t>VisualStudioUltimate2012_Installation_Guide.pdf</a:t>
            </a:r>
          </a:p>
          <a:p>
            <a:pPr marL="587375" lvl="1" eaLnBrk="1" hangingPunct="1">
              <a:lnSpc>
                <a:spcPct val="80000"/>
              </a:lnSpc>
            </a:pPr>
            <a:endParaRPr lang="tr-TR" altLang="tr-TR" sz="2000" dirty="0">
              <a:solidFill>
                <a:srgbClr val="00279F"/>
              </a:solidFill>
              <a:ea typeface="+mn-ea"/>
              <a:cs typeface="+mn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12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2">
  <a:themeElements>
    <a:clrScheme name="">
      <a:dk1>
        <a:srgbClr val="000000"/>
      </a:dk1>
      <a:lt1>
        <a:srgbClr val="FFFFFF"/>
      </a:lt1>
      <a:dk2>
        <a:srgbClr val="B50069"/>
      </a:dk2>
      <a:lt2>
        <a:srgbClr val="CECECE"/>
      </a:lt2>
      <a:accent1>
        <a:srgbClr val="F95AB7"/>
      </a:accent1>
      <a:accent2>
        <a:srgbClr val="618FFD"/>
      </a:accent2>
      <a:accent3>
        <a:srgbClr val="FFFFFF"/>
      </a:accent3>
      <a:accent4>
        <a:srgbClr val="000000"/>
      </a:accent4>
      <a:accent5>
        <a:srgbClr val="FBB5D8"/>
      </a:accent5>
      <a:accent6>
        <a:srgbClr val="5781E5"/>
      </a:accent6>
      <a:hlink>
        <a:srgbClr val="919191"/>
      </a:hlink>
      <a:folHlink>
        <a:srgbClr val="DADADA"/>
      </a:folHlink>
    </a:clrScheme>
    <a:fontScheme name="slides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lnDef>
  </a:objectDefaults>
  <a:extraClrSchemeLst>
    <a:extraClrScheme>
      <a:clrScheme name="slides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joule:courses:108.fall97:slides2.ppt</Template>
  <TotalTime>25242</TotalTime>
  <Pages>6</Pages>
  <Words>2214</Words>
  <Application>Microsoft Office PowerPoint</Application>
  <PresentationFormat>On-screen Show (4:3)</PresentationFormat>
  <Paragraphs>404</Paragraphs>
  <Slides>41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slides2</vt:lpstr>
      <vt:lpstr>Photo Editor Photo</vt:lpstr>
      <vt:lpstr>CS 201 - Introduction to Computing </vt:lpstr>
      <vt:lpstr>Course Information</vt:lpstr>
      <vt:lpstr>Course Policy</vt:lpstr>
      <vt:lpstr>Course Policy (cont’d)</vt:lpstr>
      <vt:lpstr>This course will give you</vt:lpstr>
      <vt:lpstr>Before CS 201</vt:lpstr>
      <vt:lpstr>During CS 201</vt:lpstr>
      <vt:lpstr>At the End of CS 201</vt:lpstr>
      <vt:lpstr>MS Visual C++ 2012</vt:lpstr>
      <vt:lpstr>What is Computer Science?</vt:lpstr>
      <vt:lpstr>Computer Science</vt:lpstr>
      <vt:lpstr>Alan Turing (1912--1954)</vt:lpstr>
      <vt:lpstr>Why both Science and Engineering?</vt:lpstr>
      <vt:lpstr>Computer Science and Engineering</vt:lpstr>
      <vt:lpstr>Algorithms</vt:lpstr>
      <vt:lpstr>Example Algorithm - Find the minimum</vt:lpstr>
      <vt:lpstr>Example Algorithm - Find the minimum</vt:lpstr>
      <vt:lpstr>Data Representation in Computers</vt:lpstr>
      <vt:lpstr>Problem Solving and Computers</vt:lpstr>
      <vt:lpstr>First Program</vt:lpstr>
      <vt:lpstr>Themes and Concepts</vt:lpstr>
      <vt:lpstr>Programming Languages</vt:lpstr>
      <vt:lpstr>High-level Languages and Assembly</vt:lpstr>
      <vt:lpstr>High-level Languages and Assembly</vt:lpstr>
      <vt:lpstr>Levels of Programming Language - high level</vt:lpstr>
      <vt:lpstr>Levels of Programming Language - assembly</vt:lpstr>
      <vt:lpstr>Basic Program Development Steps</vt:lpstr>
      <vt:lpstr>A Simple Program</vt:lpstr>
      <vt:lpstr>A Simple Program – Execution steps</vt:lpstr>
      <vt:lpstr>Architecture</vt:lpstr>
      <vt:lpstr>Von Neumann Model</vt:lpstr>
      <vt:lpstr>Von Neumann Model</vt:lpstr>
      <vt:lpstr>Von Neumann Model</vt:lpstr>
      <vt:lpstr>Von Neumann Model</vt:lpstr>
      <vt:lpstr>Von Neumann Model</vt:lpstr>
      <vt:lpstr>Von Neumann Model</vt:lpstr>
      <vt:lpstr>Von Neumann Model</vt:lpstr>
      <vt:lpstr>Memory</vt:lpstr>
      <vt:lpstr>A Typical Computer System</vt:lpstr>
      <vt:lpstr>A Motherboard</vt:lpstr>
      <vt:lpstr>Central Processing Unit (CPU)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201 - Introduction to Computing</dc:title>
  <dc:creator>Albert Levi</dc:creator>
  <cp:lastModifiedBy>Albert Levi</cp:lastModifiedBy>
  <cp:revision>209</cp:revision>
  <cp:lastPrinted>1998-02-24T06:43:09Z</cp:lastPrinted>
  <dcterms:created xsi:type="dcterms:W3CDTF">1997-09-07T23:16:48Z</dcterms:created>
  <dcterms:modified xsi:type="dcterms:W3CDTF">2015-09-15T10:33:06Z</dcterms:modified>
</cp:coreProperties>
</file>