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2" r:id="rId2"/>
    <p:sldId id="256" r:id="rId3"/>
    <p:sldId id="273" r:id="rId4"/>
    <p:sldId id="257" r:id="rId5"/>
    <p:sldId id="269" r:id="rId6"/>
    <p:sldId id="258" r:id="rId7"/>
    <p:sldId id="270" r:id="rId8"/>
    <p:sldId id="259" r:id="rId9"/>
    <p:sldId id="263" r:id="rId10"/>
    <p:sldId id="260" r:id="rId11"/>
    <p:sldId id="261" r:id="rId12"/>
    <p:sldId id="264" r:id="rId13"/>
    <p:sldId id="265" r:id="rId14"/>
    <p:sldId id="271" r:id="rId15"/>
    <p:sldId id="262" r:id="rId16"/>
    <p:sldId id="266" r:id="rId17"/>
    <p:sldId id="267" r:id="rId18"/>
    <p:sldId id="268"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8" d="100"/>
          <a:sy n="108" d="100"/>
        </p:scale>
        <p:origin x="-10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14A80A-D4A2-4144-81E6-C68E69219AC9}" type="datetimeFigureOut">
              <a:rPr lang="tr-TR" smtClean="0"/>
              <a:pPr/>
              <a:t>20.01.2009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6CE8ED-CA9B-459E-A875-9ACA177FCB0A}"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82DEA-ADE4-466D-844D-902836AFD39E}" type="datetimeFigureOut">
              <a:rPr lang="tr-TR" smtClean="0"/>
              <a:pPr/>
              <a:t>20.01.2009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E315B2C-B90F-4D90-BB04-A96185C8BB6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E82DEA-ADE4-466D-844D-902836AFD39E}" type="datetimeFigureOut">
              <a:rPr lang="tr-TR" smtClean="0"/>
              <a:pPr/>
              <a:t>20.01.2009</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315B2C-B90F-4D90-BB04-A96185C8BB68}"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6"/>
          <p:cNvSpPr txBox="1">
            <a:spLocks noChangeArrowheads="1"/>
          </p:cNvSpPr>
          <p:nvPr/>
        </p:nvSpPr>
        <p:spPr bwMode="auto">
          <a:xfrm>
            <a:off x="5486400" y="5410200"/>
            <a:ext cx="2744919" cy="1015663"/>
          </a:xfrm>
          <a:prstGeom prst="rect">
            <a:avLst/>
          </a:prstGeom>
          <a:noFill/>
          <a:ln w="9525">
            <a:noFill/>
            <a:miter lim="800000"/>
            <a:headEnd/>
            <a:tailEnd/>
          </a:ln>
        </p:spPr>
        <p:txBody>
          <a:bodyPr wrap="none">
            <a:spAutoFit/>
          </a:bodyPr>
          <a:lstStyle/>
          <a:p>
            <a:r>
              <a:rPr lang="tr-TR" sz="6000" b="1" dirty="0"/>
              <a:t>Group 1</a:t>
            </a:r>
          </a:p>
        </p:txBody>
      </p:sp>
      <p:sp>
        <p:nvSpPr>
          <p:cNvPr id="2051" name="Text Box 7"/>
          <p:cNvSpPr txBox="1">
            <a:spLocks noChangeArrowheads="1"/>
          </p:cNvSpPr>
          <p:nvPr/>
        </p:nvSpPr>
        <p:spPr bwMode="auto">
          <a:xfrm>
            <a:off x="685800" y="381000"/>
            <a:ext cx="1180131" cy="1569660"/>
          </a:xfrm>
          <a:prstGeom prst="rect">
            <a:avLst/>
          </a:prstGeom>
          <a:noFill/>
          <a:ln w="9525">
            <a:noFill/>
            <a:miter lim="800000"/>
            <a:headEnd/>
            <a:tailEnd/>
          </a:ln>
        </p:spPr>
        <p:txBody>
          <a:bodyPr wrap="none">
            <a:spAutoFit/>
          </a:bodyPr>
          <a:lstStyle/>
          <a:p>
            <a:r>
              <a:rPr lang="tr-TR" sz="3200" b="1" dirty="0"/>
              <a:t>Başak</a:t>
            </a:r>
          </a:p>
          <a:p>
            <a:r>
              <a:rPr lang="tr-TR" sz="3200" b="1" dirty="0"/>
              <a:t>Tunç</a:t>
            </a:r>
          </a:p>
          <a:p>
            <a:r>
              <a:rPr lang="tr-TR" sz="3200" b="1" dirty="0"/>
              <a:t>Efe</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714620"/>
            <a:ext cx="7415242" cy="3638560"/>
          </a:xfrm>
        </p:spPr>
        <p:txBody>
          <a:bodyPr>
            <a:normAutofit/>
          </a:bodyPr>
          <a:lstStyle/>
          <a:p>
            <a:pPr algn="just"/>
            <a:r>
              <a:rPr lang="en-US" sz="2000" dirty="0" smtClean="0"/>
              <a:t>Every Industry and any industry can use the Holographic products to enhance the image of their brands in the market as an genuine and authenticated brands. They are used for attractive product packaging, security applications (they are almost impossible to counterfeit), fancy gifts, etc. Holograms are new media of 3-D art, registration of priceless artifacts, etc. They are also used in new technology aircraft, automobiles, etc. A few leading companies are also working on Holographic video and TV systems. For your quick reference, some of the industry </a:t>
            </a:r>
            <a:r>
              <a:rPr lang="en-US" sz="2000" dirty="0" err="1" smtClean="0"/>
              <a:t>segemnts</a:t>
            </a:r>
            <a:r>
              <a:rPr lang="en-US" sz="2000" dirty="0" smtClean="0"/>
              <a:t> where Holograms are used very frequently are as follows:</a:t>
            </a:r>
            <a:endParaRPr lang="tr-TR" sz="2000" dirty="0"/>
          </a:p>
        </p:txBody>
      </p:sp>
      <p:sp>
        <p:nvSpPr>
          <p:cNvPr id="4" name="3 Metin kutusu"/>
          <p:cNvSpPr txBox="1"/>
          <p:nvPr/>
        </p:nvSpPr>
        <p:spPr>
          <a:xfrm>
            <a:off x="928662" y="1928802"/>
            <a:ext cx="3071834" cy="461665"/>
          </a:xfrm>
          <a:prstGeom prst="rect">
            <a:avLst/>
          </a:prstGeom>
          <a:noFill/>
        </p:spPr>
        <p:txBody>
          <a:bodyPr wrap="square" rtlCol="0">
            <a:spAutoFit/>
          </a:bodyPr>
          <a:lstStyle/>
          <a:p>
            <a:r>
              <a:rPr lang="tr-TR" sz="2400" b="1" dirty="0" err="1" smtClean="0"/>
              <a:t>Use</a:t>
            </a:r>
            <a:r>
              <a:rPr lang="tr-TR" sz="2400" b="1" dirty="0" smtClean="0"/>
              <a:t> of Hologram</a:t>
            </a:r>
            <a:endParaRPr lang="tr-TR" sz="2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285992"/>
            <a:ext cx="7415242" cy="4857808"/>
          </a:xfrm>
        </p:spPr>
        <p:txBody>
          <a:bodyPr>
            <a:noAutofit/>
          </a:bodyPr>
          <a:lstStyle/>
          <a:p>
            <a:pPr algn="just"/>
            <a:r>
              <a:rPr lang="en-US" sz="2400" dirty="0" smtClean="0"/>
              <a:t>In </a:t>
            </a:r>
            <a:r>
              <a:rPr lang="en-US" sz="2400" b="1" dirty="0" smtClean="0"/>
              <a:t>display holography </a:t>
            </a:r>
            <a:r>
              <a:rPr lang="en-US" sz="2400" dirty="0" smtClean="0"/>
              <a:t>,the advent of pulsed lasers has made it possible to capture images of plants, animals and humans as well as inanimate objects. </a:t>
            </a:r>
          </a:p>
          <a:p>
            <a:pPr algn="just"/>
            <a:r>
              <a:rPr lang="en-US" sz="2400" b="1" dirty="0" smtClean="0"/>
              <a:t>Holographic packaging </a:t>
            </a:r>
            <a:r>
              <a:rPr lang="en-US" sz="2400" dirty="0" smtClean="0"/>
              <a:t>materials have become popular and cheap. </a:t>
            </a:r>
          </a:p>
          <a:p>
            <a:pPr algn="just"/>
            <a:r>
              <a:rPr lang="en-US" sz="2400" b="1" dirty="0" smtClean="0"/>
              <a:t>Security: </a:t>
            </a:r>
            <a:r>
              <a:rPr lang="en-US" sz="2400" dirty="0" smtClean="0"/>
              <a:t>The use of holograms on credit cards and bank-notes has reduced the opportunity for forgery</a:t>
            </a:r>
            <a:endParaRPr lang="tr-TR" sz="2400" dirty="0"/>
          </a:p>
        </p:txBody>
      </p:sp>
      <p:sp>
        <p:nvSpPr>
          <p:cNvPr id="4" name="3 Metin kutusu"/>
          <p:cNvSpPr txBox="1"/>
          <p:nvPr/>
        </p:nvSpPr>
        <p:spPr>
          <a:xfrm>
            <a:off x="928662" y="1500174"/>
            <a:ext cx="3071834" cy="461665"/>
          </a:xfrm>
          <a:prstGeom prst="rect">
            <a:avLst/>
          </a:prstGeom>
          <a:noFill/>
        </p:spPr>
        <p:txBody>
          <a:bodyPr wrap="square" rtlCol="0">
            <a:spAutoFit/>
          </a:bodyPr>
          <a:lstStyle/>
          <a:p>
            <a:r>
              <a:rPr lang="tr-TR" sz="2400" b="1" dirty="0" err="1" smtClean="0"/>
              <a:t>Use</a:t>
            </a:r>
            <a:r>
              <a:rPr lang="tr-TR" sz="2400" b="1" dirty="0" smtClean="0"/>
              <a:t> of Hologram</a:t>
            </a:r>
            <a:endParaRPr lang="tr-TR"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428868"/>
            <a:ext cx="7415242" cy="4286280"/>
          </a:xfrm>
        </p:spPr>
        <p:txBody>
          <a:bodyPr>
            <a:noAutofit/>
          </a:bodyPr>
          <a:lstStyle/>
          <a:p>
            <a:pPr algn="just"/>
            <a:r>
              <a:rPr lang="en-US" sz="2400" b="1" dirty="0" err="1" smtClean="0"/>
              <a:t>Interferometry</a:t>
            </a:r>
            <a:r>
              <a:rPr lang="en-US" sz="2400" b="1" dirty="0" smtClean="0"/>
              <a:t>: </a:t>
            </a:r>
            <a:r>
              <a:rPr lang="en-US" sz="2400" dirty="0" smtClean="0"/>
              <a:t>If a "double exposure" hologram is made of an object before and after the object is subjected to stress, the change in the shape of the object due to that stress is recorded as a series of light and dark bands. In industrial situations this can be used in component testing and quality control. </a:t>
            </a:r>
          </a:p>
          <a:p>
            <a:pPr algn="just"/>
            <a:r>
              <a:rPr lang="en-US" sz="2400" b="1" dirty="0" smtClean="0"/>
              <a:t>Medical records: </a:t>
            </a:r>
            <a:r>
              <a:rPr lang="en-US" sz="2400" dirty="0" smtClean="0"/>
              <a:t>Medical, dental and other records can be made both for teaching and for documentation. </a:t>
            </a:r>
          </a:p>
          <a:p>
            <a:pPr algn="just"/>
            <a:r>
              <a:rPr lang="en-US" sz="2400" b="1" dirty="0" smtClean="0"/>
              <a:t>Measurements: </a:t>
            </a:r>
            <a:r>
              <a:rPr lang="en-US" sz="2400" dirty="0" smtClean="0"/>
              <a:t>Particle physicists make holographic records of bubble-chambers from which accurate measurements can be made. </a:t>
            </a:r>
          </a:p>
          <a:p>
            <a:pPr algn="just">
              <a:buFont typeface="Arial" pitchFamily="34" charset="0"/>
              <a:buChar char="•"/>
            </a:pPr>
            <a:endParaRPr lang="tr-TR" sz="1400" dirty="0"/>
          </a:p>
        </p:txBody>
      </p:sp>
      <p:sp>
        <p:nvSpPr>
          <p:cNvPr id="4" name="3 Metin kutusu"/>
          <p:cNvSpPr txBox="1"/>
          <p:nvPr/>
        </p:nvSpPr>
        <p:spPr>
          <a:xfrm>
            <a:off x="928662" y="1571612"/>
            <a:ext cx="3071834" cy="461665"/>
          </a:xfrm>
          <a:prstGeom prst="rect">
            <a:avLst/>
          </a:prstGeom>
          <a:noFill/>
        </p:spPr>
        <p:txBody>
          <a:bodyPr wrap="square" rtlCol="0">
            <a:spAutoFit/>
          </a:bodyPr>
          <a:lstStyle/>
          <a:p>
            <a:r>
              <a:rPr lang="tr-TR" sz="2400" b="1" dirty="0" err="1" smtClean="0"/>
              <a:t>Use</a:t>
            </a:r>
            <a:r>
              <a:rPr lang="tr-TR" sz="2400" b="1" dirty="0" smtClean="0"/>
              <a:t> of Hologram</a:t>
            </a:r>
            <a:endParaRPr lang="tr-TR" sz="24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000192"/>
            <a:ext cx="7415242" cy="4857808"/>
          </a:xfrm>
        </p:spPr>
        <p:txBody>
          <a:bodyPr>
            <a:noAutofit/>
          </a:bodyPr>
          <a:lstStyle/>
          <a:p>
            <a:pPr algn="just"/>
            <a:r>
              <a:rPr lang="en-US" sz="2400" b="1" dirty="0" smtClean="0"/>
              <a:t>Display of artifacts: </a:t>
            </a:r>
            <a:r>
              <a:rPr lang="en-US" sz="2400" dirty="0" smtClean="0"/>
              <a:t>Many museums have made holograms of valuable articles in their collections, both for insurance purposes and to check for deterioration. In the former Soviet Union exhibitions of holograms of national treasures were sent to remote areas, enabling people to see and appreciate their national heritage without the necessity of travelling to major museums in Moscow or Leningrad (St. Petersburg) </a:t>
            </a:r>
          </a:p>
          <a:p>
            <a:pPr algn="just"/>
            <a:r>
              <a:rPr lang="en-US" sz="2400" b="1" dirty="0" smtClean="0"/>
              <a:t>Holographic Optical Elements (HOEs): </a:t>
            </a:r>
            <a:r>
              <a:rPr lang="en-US" sz="2400" dirty="0" smtClean="0"/>
              <a:t>If a hologram is made of a lens, mirror or other optical element, it acts in the same way as that element. HOEs can be used, for example, in bar-code readers </a:t>
            </a:r>
          </a:p>
          <a:p>
            <a:pPr algn="just">
              <a:buFont typeface="Arial" pitchFamily="34" charset="0"/>
              <a:buChar char="•"/>
            </a:pPr>
            <a:endParaRPr lang="tr-TR" sz="1400" dirty="0"/>
          </a:p>
        </p:txBody>
      </p:sp>
      <p:sp>
        <p:nvSpPr>
          <p:cNvPr id="4" name="3 Metin kutusu"/>
          <p:cNvSpPr txBox="1"/>
          <p:nvPr/>
        </p:nvSpPr>
        <p:spPr>
          <a:xfrm>
            <a:off x="928662" y="1428736"/>
            <a:ext cx="3071834" cy="461665"/>
          </a:xfrm>
          <a:prstGeom prst="rect">
            <a:avLst/>
          </a:prstGeom>
          <a:noFill/>
        </p:spPr>
        <p:txBody>
          <a:bodyPr wrap="square" rtlCol="0">
            <a:spAutoFit/>
          </a:bodyPr>
          <a:lstStyle/>
          <a:p>
            <a:r>
              <a:rPr lang="tr-TR" sz="2400" b="1" dirty="0" err="1" smtClean="0"/>
              <a:t>Use</a:t>
            </a:r>
            <a:r>
              <a:rPr lang="tr-TR" sz="2400" b="1" dirty="0" smtClean="0"/>
              <a:t> of Hologram</a:t>
            </a:r>
            <a:endParaRPr lang="tr-TR"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4" name="3 Metin kutusu"/>
          <p:cNvSpPr txBox="1"/>
          <p:nvPr/>
        </p:nvSpPr>
        <p:spPr>
          <a:xfrm>
            <a:off x="2928926" y="1857364"/>
            <a:ext cx="3071834" cy="461665"/>
          </a:xfrm>
          <a:prstGeom prst="rect">
            <a:avLst/>
          </a:prstGeom>
          <a:noFill/>
        </p:spPr>
        <p:txBody>
          <a:bodyPr wrap="square" rtlCol="0">
            <a:spAutoFit/>
          </a:bodyPr>
          <a:lstStyle/>
          <a:p>
            <a:pPr algn="ctr"/>
            <a:r>
              <a:rPr lang="tr-TR" sz="2400" b="1" dirty="0" smtClean="0"/>
              <a:t>Data </a:t>
            </a:r>
            <a:r>
              <a:rPr lang="tr-TR" sz="2400" b="1" dirty="0" err="1" smtClean="0"/>
              <a:t>storage</a:t>
            </a:r>
            <a:endParaRPr lang="tr-TR" sz="2400" b="1" dirty="0"/>
          </a:p>
        </p:txBody>
      </p:sp>
      <p:pic>
        <p:nvPicPr>
          <p:cNvPr id="7" name="6 Resim" descr="HDPLYRSU.JPG"/>
          <p:cNvPicPr>
            <a:picLocks noChangeAspect="1"/>
          </p:cNvPicPr>
          <p:nvPr/>
        </p:nvPicPr>
        <p:blipFill>
          <a:blip r:embed="rId2" cstate="print"/>
          <a:stretch>
            <a:fillRect/>
          </a:stretch>
        </p:blipFill>
        <p:spPr>
          <a:xfrm>
            <a:off x="1357290" y="3143248"/>
            <a:ext cx="1524000" cy="1524000"/>
          </a:xfrm>
          <a:prstGeom prst="rect">
            <a:avLst/>
          </a:prstGeom>
        </p:spPr>
      </p:pic>
      <p:pic>
        <p:nvPicPr>
          <p:cNvPr id="8" name="7 Resim" descr="HOLOGDSK.JPG"/>
          <p:cNvPicPr>
            <a:picLocks noChangeAspect="1"/>
          </p:cNvPicPr>
          <p:nvPr/>
        </p:nvPicPr>
        <p:blipFill>
          <a:blip r:embed="rId3" cstate="print"/>
          <a:stretch>
            <a:fillRect/>
          </a:stretch>
        </p:blipFill>
        <p:spPr>
          <a:xfrm>
            <a:off x="5857884" y="3071810"/>
            <a:ext cx="1524000" cy="1709928"/>
          </a:xfrm>
          <a:prstGeom prst="rect">
            <a:avLst/>
          </a:prstGeom>
        </p:spPr>
      </p:pic>
      <p:pic>
        <p:nvPicPr>
          <p:cNvPr id="9" name="8 Resim" descr="HOLOMEMY.JPG"/>
          <p:cNvPicPr>
            <a:picLocks noChangeAspect="1"/>
          </p:cNvPicPr>
          <p:nvPr/>
        </p:nvPicPr>
        <p:blipFill>
          <a:blip r:embed="rId4" cstate="print"/>
          <a:stretch>
            <a:fillRect/>
          </a:stretch>
        </p:blipFill>
        <p:spPr>
          <a:xfrm>
            <a:off x="3643306" y="3214686"/>
            <a:ext cx="1524000" cy="139903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1000100" y="1714488"/>
            <a:ext cx="7415242" cy="4929198"/>
          </a:xfrm>
        </p:spPr>
        <p:txBody>
          <a:bodyPr>
            <a:noAutofit/>
          </a:bodyPr>
          <a:lstStyle/>
          <a:p>
            <a:pPr algn="just"/>
            <a:r>
              <a:rPr lang="en-US" sz="2400" dirty="0" smtClean="0"/>
              <a:t>Holography can be put to a variety of uses other than recording images. </a:t>
            </a:r>
            <a:r>
              <a:rPr lang="en-US" sz="2400" b="1" dirty="0" smtClean="0"/>
              <a:t>Holographic data storage</a:t>
            </a:r>
            <a:r>
              <a:rPr lang="en-US" sz="2400" dirty="0" smtClean="0"/>
              <a:t> is a technique that can store information at high density inside crystals or photopolymers. The ability to store large amounts of information in some kind of media is of great importance, as many electronic products incorporate storage devices. As current storage techniques such as </a:t>
            </a:r>
            <a:r>
              <a:rPr lang="en-US" sz="2400" dirty="0" err="1" smtClean="0"/>
              <a:t>Blu</a:t>
            </a:r>
            <a:r>
              <a:rPr lang="en-US" sz="2400" dirty="0" smtClean="0"/>
              <a:t>-ray reach the denser limit of possible data density (due to the diffraction-limited size of the writing beams), holographic storage has the potential to become the next generation of popular storage </a:t>
            </a:r>
            <a:r>
              <a:rPr lang="en-US" sz="2400" dirty="0" err="1" smtClean="0"/>
              <a:t>media.The</a:t>
            </a:r>
            <a:r>
              <a:rPr lang="en-US" sz="2400" dirty="0" smtClean="0"/>
              <a:t> advantage of this type of data storage is that the volume of the recording media is used instead of just the surface.</a:t>
            </a:r>
          </a:p>
        </p:txBody>
      </p:sp>
      <p:sp>
        <p:nvSpPr>
          <p:cNvPr id="4" name="3 Metin kutusu"/>
          <p:cNvSpPr txBox="1"/>
          <p:nvPr/>
        </p:nvSpPr>
        <p:spPr>
          <a:xfrm>
            <a:off x="1000100" y="1285860"/>
            <a:ext cx="3071834" cy="461665"/>
          </a:xfrm>
          <a:prstGeom prst="rect">
            <a:avLst/>
          </a:prstGeom>
          <a:noFill/>
        </p:spPr>
        <p:txBody>
          <a:bodyPr wrap="square" rtlCol="0">
            <a:spAutoFit/>
          </a:bodyPr>
          <a:lstStyle/>
          <a:p>
            <a:r>
              <a:rPr lang="tr-TR" sz="2400" b="1" dirty="0" smtClean="0"/>
              <a:t>Data </a:t>
            </a:r>
            <a:r>
              <a:rPr lang="tr-TR" sz="2400" b="1" dirty="0" err="1" smtClean="0"/>
              <a:t>storage</a:t>
            </a:r>
            <a:endParaRPr lang="tr-T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1000100" y="2357430"/>
            <a:ext cx="7415242" cy="3071834"/>
          </a:xfrm>
        </p:spPr>
        <p:txBody>
          <a:bodyPr>
            <a:noAutofit/>
          </a:bodyPr>
          <a:lstStyle/>
          <a:p>
            <a:pPr algn="just"/>
            <a:r>
              <a:rPr lang="en-US" sz="2400" dirty="0" smtClean="0"/>
              <a:t>Currently available SLMs can produce about 1000 different images a second at 1024×1024-bit resolution. With the right type of media (probably polymers rather than something like LiNbO</a:t>
            </a:r>
            <a:r>
              <a:rPr lang="en-US" sz="2400" baseline="-25000" dirty="0" smtClean="0"/>
              <a:t>3</a:t>
            </a:r>
            <a:r>
              <a:rPr lang="en-US" sz="2400" dirty="0" smtClean="0"/>
              <a:t>), this would result in about 1 gigabit per second writing speed. Read speeds can surpass this and experts believe 1-terabit per second readout is possible.</a:t>
            </a:r>
            <a:endParaRPr lang="en-US" sz="2400" dirty="0"/>
          </a:p>
        </p:txBody>
      </p:sp>
      <p:sp>
        <p:nvSpPr>
          <p:cNvPr id="4" name="3 Metin kutusu"/>
          <p:cNvSpPr txBox="1"/>
          <p:nvPr/>
        </p:nvSpPr>
        <p:spPr>
          <a:xfrm>
            <a:off x="1000100" y="1714488"/>
            <a:ext cx="3071834" cy="461665"/>
          </a:xfrm>
          <a:prstGeom prst="rect">
            <a:avLst/>
          </a:prstGeom>
          <a:noFill/>
        </p:spPr>
        <p:txBody>
          <a:bodyPr wrap="square" rtlCol="0">
            <a:spAutoFit/>
          </a:bodyPr>
          <a:lstStyle/>
          <a:p>
            <a:r>
              <a:rPr lang="tr-TR" sz="2400" b="1" dirty="0" smtClean="0"/>
              <a:t>Data </a:t>
            </a:r>
            <a:r>
              <a:rPr lang="tr-TR" sz="2400" b="1" dirty="0" err="1" smtClean="0"/>
              <a:t>storage</a:t>
            </a:r>
            <a:endParaRPr lang="tr-TR" sz="24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1000100" y="2500306"/>
            <a:ext cx="7415242" cy="2428892"/>
          </a:xfrm>
        </p:spPr>
        <p:txBody>
          <a:bodyPr>
            <a:noAutofit/>
          </a:bodyPr>
          <a:lstStyle/>
          <a:p>
            <a:pPr algn="just"/>
            <a:r>
              <a:rPr lang="en-US" sz="2400" dirty="0" smtClean="0"/>
              <a:t>In 2005, companies such as </a:t>
            </a:r>
            <a:r>
              <a:rPr lang="en-US" sz="2400" dirty="0" err="1" smtClean="0"/>
              <a:t>Optware</a:t>
            </a:r>
            <a:r>
              <a:rPr lang="en-US" sz="2400" dirty="0" smtClean="0"/>
              <a:t> and Maxell have produced a 120 mm disc that uses a holographic layer to store data to a potential 3.9 TB (terabyte), which they plan to market under the name Holographic Versatile Disc. Another company, </a:t>
            </a:r>
            <a:r>
              <a:rPr lang="en-US" sz="2400" dirty="0" err="1" smtClean="0"/>
              <a:t>InPhase</a:t>
            </a:r>
            <a:r>
              <a:rPr lang="en-US" sz="2400" dirty="0" smtClean="0"/>
              <a:t> Technologies, is developing a competing format.</a:t>
            </a:r>
            <a:endParaRPr lang="en-US" sz="2400" dirty="0"/>
          </a:p>
        </p:txBody>
      </p:sp>
      <p:sp>
        <p:nvSpPr>
          <p:cNvPr id="4" name="3 Metin kutusu"/>
          <p:cNvSpPr txBox="1"/>
          <p:nvPr/>
        </p:nvSpPr>
        <p:spPr>
          <a:xfrm>
            <a:off x="1000100" y="1785926"/>
            <a:ext cx="3071834" cy="461665"/>
          </a:xfrm>
          <a:prstGeom prst="rect">
            <a:avLst/>
          </a:prstGeom>
          <a:noFill/>
        </p:spPr>
        <p:txBody>
          <a:bodyPr wrap="square" rtlCol="0">
            <a:spAutoFit/>
          </a:bodyPr>
          <a:lstStyle/>
          <a:p>
            <a:r>
              <a:rPr lang="tr-TR" sz="2400" b="1" dirty="0" smtClean="0"/>
              <a:t>Data </a:t>
            </a:r>
            <a:r>
              <a:rPr lang="tr-TR" sz="2400" b="1" dirty="0" err="1" smtClean="0"/>
              <a:t>storage</a:t>
            </a:r>
            <a:endParaRPr lang="tr-TR" sz="24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1000100" y="2500306"/>
            <a:ext cx="7415242" cy="3571900"/>
          </a:xfrm>
        </p:spPr>
        <p:txBody>
          <a:bodyPr>
            <a:noAutofit/>
          </a:bodyPr>
          <a:lstStyle/>
          <a:p>
            <a:pPr algn="just"/>
            <a:r>
              <a:rPr lang="en-US" sz="2400" dirty="0" smtClean="0"/>
              <a:t>While many holographic data storage models have used "page-based" storage, where each recorded hologram holds a large amount of data, more recent research into using </a:t>
            </a:r>
            <a:r>
              <a:rPr lang="en-US" sz="2400" dirty="0" err="1" smtClean="0"/>
              <a:t>submicrometre</a:t>
            </a:r>
            <a:r>
              <a:rPr lang="en-US" sz="2400" dirty="0" smtClean="0"/>
              <a:t>-sized "</a:t>
            </a:r>
            <a:r>
              <a:rPr lang="en-US" sz="2400" dirty="0" err="1" smtClean="0"/>
              <a:t>microholograms</a:t>
            </a:r>
            <a:r>
              <a:rPr lang="en-US" sz="2400" dirty="0" smtClean="0"/>
              <a:t>" has resulted in several potential 3D optical data storage solutions. While this approach to data storage can not attain the high data rates of page-based storage, the tolerances, technological hurdles, and cost of producing a commercial product are significantly lower.</a:t>
            </a:r>
            <a:endParaRPr lang="en-US" sz="2400" dirty="0"/>
          </a:p>
        </p:txBody>
      </p:sp>
      <p:sp>
        <p:nvSpPr>
          <p:cNvPr id="4" name="3 Metin kutusu"/>
          <p:cNvSpPr txBox="1"/>
          <p:nvPr/>
        </p:nvSpPr>
        <p:spPr>
          <a:xfrm>
            <a:off x="1000100" y="1785926"/>
            <a:ext cx="3071834" cy="461665"/>
          </a:xfrm>
          <a:prstGeom prst="rect">
            <a:avLst/>
          </a:prstGeom>
          <a:noFill/>
        </p:spPr>
        <p:txBody>
          <a:bodyPr wrap="square" rtlCol="0">
            <a:spAutoFit/>
          </a:bodyPr>
          <a:lstStyle/>
          <a:p>
            <a:r>
              <a:rPr lang="tr-TR" sz="2400" b="1" dirty="0" smtClean="0"/>
              <a:t>Data </a:t>
            </a:r>
            <a:r>
              <a:rPr lang="tr-TR" sz="2400" b="1" dirty="0" err="1" smtClean="0"/>
              <a:t>storage</a:t>
            </a:r>
            <a:endParaRPr lang="tr-TR" sz="2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428868"/>
            <a:ext cx="7415242" cy="2500330"/>
          </a:xfrm>
        </p:spPr>
        <p:txBody>
          <a:bodyPr>
            <a:normAutofit/>
          </a:bodyPr>
          <a:lstStyle/>
          <a:p>
            <a:r>
              <a:rPr lang="tr-TR" sz="2400" dirty="0" smtClean="0"/>
              <a:t>Our plan was to create something for communication, which involved phsicality. Which would allow you to be seen by others, and to create an illusion as if you were among them. The starting point of our plan came up from the idea of boarding schools... And this is how we evolved it.</a:t>
            </a:r>
          </a:p>
          <a:p>
            <a:pPr algn="l"/>
            <a:endParaRPr lang="tr-TR"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con</a:t>
            </a:r>
            <a:endParaRPr lang="tr-TR" dirty="0">
              <a:solidFill>
                <a:srgbClr val="FF0000"/>
              </a:solidFill>
            </a:endParaRPr>
          </a:p>
        </p:txBody>
      </p:sp>
      <p:sp>
        <p:nvSpPr>
          <p:cNvPr id="5" name="Subtitle 4"/>
          <p:cNvSpPr>
            <a:spLocks noGrp="1"/>
          </p:cNvSpPr>
          <p:nvPr>
            <p:ph type="subTitle" idx="1"/>
          </p:nvPr>
        </p:nvSpPr>
        <p:spPr>
          <a:xfrm>
            <a:off x="928662" y="2357430"/>
            <a:ext cx="7415242" cy="2143140"/>
          </a:xfrm>
        </p:spPr>
        <p:txBody>
          <a:bodyPr>
            <a:normAutofit/>
          </a:bodyPr>
          <a:lstStyle/>
          <a:p>
            <a:r>
              <a:rPr lang="tr-TR" sz="2400" dirty="0" smtClean="0"/>
              <a:t>We aimed for optimum room set-ups which would be most suitable for holographic conference calls. </a:t>
            </a:r>
            <a:endParaRPr lang="tr-TR" sz="2400" dirty="0" smtClean="0"/>
          </a:p>
          <a:p>
            <a:pPr algn="l"/>
            <a:endParaRPr lang="tr-T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con</a:t>
            </a:r>
            <a:endParaRPr lang="tr-TR" dirty="0">
              <a:solidFill>
                <a:srgbClr val="FF0000"/>
              </a:solidFill>
            </a:endParaRPr>
          </a:p>
        </p:txBody>
      </p:sp>
      <p:sp>
        <p:nvSpPr>
          <p:cNvPr id="5" name="Subtitle 4"/>
          <p:cNvSpPr>
            <a:spLocks noGrp="1"/>
          </p:cNvSpPr>
          <p:nvPr>
            <p:ph type="subTitle" idx="1"/>
          </p:nvPr>
        </p:nvSpPr>
        <p:spPr>
          <a:xfrm>
            <a:off x="928662" y="2357430"/>
            <a:ext cx="7415242" cy="2143140"/>
          </a:xfrm>
        </p:spPr>
        <p:txBody>
          <a:bodyPr>
            <a:normAutofit/>
          </a:bodyPr>
          <a:lstStyle/>
          <a:p>
            <a:r>
              <a:rPr lang="tr-TR" sz="2400" dirty="0" smtClean="0"/>
              <a:t>Holocon is intended international companies. </a:t>
            </a:r>
          </a:p>
          <a:p>
            <a:r>
              <a:rPr lang="tr-TR" sz="2400" dirty="0" smtClean="0"/>
              <a:t>A room is set up to be a holographic conference room.  Up to four rooms can be connected as if they are sitting on a table, making  any conference meeting or presentation possible. </a:t>
            </a:r>
          </a:p>
          <a:p>
            <a:pPr algn="l"/>
            <a:endParaRPr lang="tr-T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tkorap\Desktop\holocon copy.jpg"/>
          <p:cNvPicPr>
            <a:picLocks noChangeAspect="1" noChangeArrowheads="1"/>
          </p:cNvPicPr>
          <p:nvPr/>
        </p:nvPicPr>
        <p:blipFill>
          <a:blip r:embed="rId2" cstate="print"/>
          <a:srcRect/>
          <a:stretch>
            <a:fillRect/>
          </a:stretch>
        </p:blipFill>
        <p:spPr bwMode="auto">
          <a:xfrm>
            <a:off x="1142976" y="0"/>
            <a:ext cx="6858047" cy="6858047"/>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pub</a:t>
            </a:r>
            <a:endParaRPr lang="tr-TR" dirty="0">
              <a:solidFill>
                <a:srgbClr val="FF0000"/>
              </a:solidFill>
            </a:endParaRPr>
          </a:p>
        </p:txBody>
      </p:sp>
      <p:sp>
        <p:nvSpPr>
          <p:cNvPr id="5" name="Subtitle 4"/>
          <p:cNvSpPr>
            <a:spLocks noGrp="1"/>
          </p:cNvSpPr>
          <p:nvPr>
            <p:ph type="subTitle" idx="1"/>
          </p:nvPr>
        </p:nvSpPr>
        <p:spPr>
          <a:xfrm>
            <a:off x="928662" y="1928802"/>
            <a:ext cx="7415242" cy="3638560"/>
          </a:xfrm>
        </p:spPr>
        <p:txBody>
          <a:bodyPr>
            <a:normAutofit/>
          </a:bodyPr>
          <a:lstStyle/>
          <a:p>
            <a:r>
              <a:rPr lang="tr-TR" sz="2400" dirty="0" smtClean="0"/>
              <a:t>Holopub is the public version of our system. </a:t>
            </a:r>
          </a:p>
          <a:p>
            <a:r>
              <a:rPr lang="tr-TR" sz="2400" dirty="0" smtClean="0"/>
              <a:t>It is to be put in public locations such as shopping malls or city centers. It can also be placed in anywhere where a photobooth can be placed.</a:t>
            </a:r>
          </a:p>
          <a:p>
            <a:r>
              <a:rPr lang="tr-TR" sz="2400" dirty="0" smtClean="0"/>
              <a:t>Each cabin can be decorated for one or two people. It’s round design enables different number of people to join the table from different locations, just like pizza slices.</a:t>
            </a:r>
          </a:p>
          <a:p>
            <a:pPr algn="l"/>
            <a:endParaRPr lang="tr-T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tkorap\Desktop\Untitled-1.jpg"/>
          <p:cNvPicPr>
            <a:picLocks noChangeAspect="1" noChangeArrowheads="1"/>
          </p:cNvPicPr>
          <p:nvPr/>
        </p:nvPicPr>
        <p:blipFill>
          <a:blip r:embed="rId2"/>
          <a:srcRect/>
          <a:stretch>
            <a:fillRect/>
          </a:stretch>
        </p:blipFill>
        <p:spPr bwMode="auto">
          <a:xfrm>
            <a:off x="1142976" y="0"/>
            <a:ext cx="6857999"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143116"/>
            <a:ext cx="7415242" cy="1643074"/>
          </a:xfrm>
        </p:spPr>
        <p:txBody>
          <a:bodyPr>
            <a:normAutofit/>
          </a:bodyPr>
          <a:lstStyle/>
          <a:p>
            <a:pPr algn="just">
              <a:buFont typeface="Arial" pitchFamily="34" charset="0"/>
              <a:buChar char="•"/>
            </a:pPr>
            <a:r>
              <a:rPr lang="en-US" sz="2400" dirty="0" smtClean="0"/>
              <a:t>Holography is three-dimensional laser photography. The hologram is a true, three-dimensional record of the original object. It contains depth and parallax, which is the ability to see around the object to objects placed behind.</a:t>
            </a:r>
            <a:endParaRPr lang="tr-TR" sz="2400" dirty="0" smtClean="0"/>
          </a:p>
        </p:txBody>
      </p:sp>
      <p:sp>
        <p:nvSpPr>
          <p:cNvPr id="4" name="3 Metin kutusu"/>
          <p:cNvSpPr txBox="1"/>
          <p:nvPr/>
        </p:nvSpPr>
        <p:spPr>
          <a:xfrm>
            <a:off x="1000100" y="1428736"/>
            <a:ext cx="3071834" cy="461665"/>
          </a:xfrm>
          <a:prstGeom prst="rect">
            <a:avLst/>
          </a:prstGeom>
          <a:noFill/>
        </p:spPr>
        <p:txBody>
          <a:bodyPr wrap="square" rtlCol="0">
            <a:spAutoFit/>
          </a:bodyPr>
          <a:lstStyle/>
          <a:p>
            <a:r>
              <a:rPr lang="tr-TR" sz="2400" b="1" dirty="0" err="1" smtClean="0"/>
              <a:t>What</a:t>
            </a:r>
            <a:r>
              <a:rPr lang="tr-TR" sz="2400" b="1" dirty="0" smtClean="0"/>
              <a:t> is Hologram?</a:t>
            </a:r>
            <a:endParaRPr lang="tr-TR" sz="2400" b="1" dirty="0"/>
          </a:p>
        </p:txBody>
      </p:sp>
      <p:pic>
        <p:nvPicPr>
          <p:cNvPr id="6" name="5 Resim" descr="star-wars-hologram.jpg"/>
          <p:cNvPicPr>
            <a:picLocks noChangeAspect="1"/>
          </p:cNvPicPr>
          <p:nvPr/>
        </p:nvPicPr>
        <p:blipFill>
          <a:blip r:embed="rId2"/>
          <a:stretch>
            <a:fillRect/>
          </a:stretch>
        </p:blipFill>
        <p:spPr>
          <a:xfrm>
            <a:off x="2643174" y="3714752"/>
            <a:ext cx="3359154" cy="274700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85729"/>
            <a:ext cx="7143800" cy="1071570"/>
          </a:xfrm>
        </p:spPr>
        <p:txBody>
          <a:bodyPr/>
          <a:lstStyle/>
          <a:p>
            <a:r>
              <a:rPr lang="tr-TR" dirty="0" smtClean="0">
                <a:solidFill>
                  <a:schemeClr val="accent1"/>
                </a:solidFill>
              </a:rPr>
              <a:t>HO</a:t>
            </a:r>
            <a:r>
              <a:rPr lang="tr-TR" dirty="0" smtClean="0">
                <a:solidFill>
                  <a:schemeClr val="accent4">
                    <a:lumMod val="75000"/>
                  </a:schemeClr>
                </a:solidFill>
              </a:rPr>
              <a:t>lo</a:t>
            </a:r>
            <a:r>
              <a:rPr lang="tr-TR" dirty="0" smtClean="0">
                <a:solidFill>
                  <a:srgbClr val="FF0000"/>
                </a:solidFill>
              </a:rPr>
              <a:t>ve</a:t>
            </a:r>
            <a:endParaRPr lang="tr-TR" dirty="0">
              <a:solidFill>
                <a:srgbClr val="FF0000"/>
              </a:solidFill>
            </a:endParaRPr>
          </a:p>
        </p:txBody>
      </p:sp>
      <p:sp>
        <p:nvSpPr>
          <p:cNvPr id="5" name="Subtitle 4"/>
          <p:cNvSpPr>
            <a:spLocks noGrp="1"/>
          </p:cNvSpPr>
          <p:nvPr>
            <p:ph type="subTitle" idx="1"/>
          </p:nvPr>
        </p:nvSpPr>
        <p:spPr>
          <a:xfrm>
            <a:off x="928662" y="2428868"/>
            <a:ext cx="7415242" cy="3638560"/>
          </a:xfrm>
        </p:spPr>
        <p:txBody>
          <a:bodyPr>
            <a:normAutofit/>
          </a:bodyPr>
          <a:lstStyle/>
          <a:p>
            <a:pPr algn="just">
              <a:buFont typeface="Arial" pitchFamily="34" charset="0"/>
              <a:buChar char="•"/>
            </a:pPr>
            <a:r>
              <a:rPr lang="en-US" sz="2400" dirty="0" smtClean="0"/>
              <a:t>A technical term for holography is </a:t>
            </a:r>
            <a:r>
              <a:rPr lang="en-US" sz="2400" dirty="0" err="1" smtClean="0"/>
              <a:t>wavefront</a:t>
            </a:r>
            <a:r>
              <a:rPr lang="en-US" sz="2400" dirty="0" smtClean="0"/>
              <a:t> reconstruction. In holography, we record the positive interference of matching </a:t>
            </a:r>
            <a:r>
              <a:rPr lang="en-US" sz="2400" dirty="0" err="1" smtClean="0"/>
              <a:t>wavefronts</a:t>
            </a:r>
            <a:r>
              <a:rPr lang="en-US" sz="2400" dirty="0" smtClean="0"/>
              <a:t> of laser light. This three-dimensional record is formed as a diffraction pattern; a series of very fine lines, or concentric circles. This diffraction grating bends the viewing light back onto the path of the original recording </a:t>
            </a:r>
            <a:r>
              <a:rPr lang="en-US" sz="2400" dirty="0" err="1" smtClean="0"/>
              <a:t>wavefronts</a:t>
            </a:r>
            <a:r>
              <a:rPr lang="en-US" sz="2400" dirty="0" smtClean="0"/>
              <a:t> of laser light. The three-dimensional version of the object - the hologram - is reconstructed as light.</a:t>
            </a:r>
            <a:endParaRPr lang="tr-TR" sz="2400" dirty="0"/>
          </a:p>
        </p:txBody>
      </p:sp>
      <p:sp>
        <p:nvSpPr>
          <p:cNvPr id="4" name="3 Metin kutusu"/>
          <p:cNvSpPr txBox="1"/>
          <p:nvPr/>
        </p:nvSpPr>
        <p:spPr>
          <a:xfrm>
            <a:off x="1000100" y="1714488"/>
            <a:ext cx="3071834" cy="461665"/>
          </a:xfrm>
          <a:prstGeom prst="rect">
            <a:avLst/>
          </a:prstGeom>
          <a:noFill/>
        </p:spPr>
        <p:txBody>
          <a:bodyPr wrap="square" rtlCol="0">
            <a:spAutoFit/>
          </a:bodyPr>
          <a:lstStyle/>
          <a:p>
            <a:r>
              <a:rPr lang="tr-TR" sz="2400" b="1" dirty="0" err="1" smtClean="0"/>
              <a:t>What</a:t>
            </a:r>
            <a:r>
              <a:rPr lang="tr-TR" sz="2400" b="1" dirty="0" smtClean="0"/>
              <a:t> is Hologram?</a:t>
            </a:r>
            <a:endParaRPr lang="tr-TR" sz="2400"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TotalTime>
  <Words>1041</Words>
  <Application>Microsoft Office PowerPoint</Application>
  <PresentationFormat>On-screen Show (4:3)</PresentationFormat>
  <Paragraphs>52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HOlove</vt:lpstr>
      <vt:lpstr>HOlocon</vt:lpstr>
      <vt:lpstr>HOlocon</vt:lpstr>
      <vt:lpstr>Slide 5</vt:lpstr>
      <vt:lpstr>HOlopub</vt:lpstr>
      <vt:lpstr>Slide 7</vt:lpstr>
      <vt:lpstr>HOlove</vt:lpstr>
      <vt:lpstr>HOlove</vt:lpstr>
      <vt:lpstr>HOlove</vt:lpstr>
      <vt:lpstr>HOlove</vt:lpstr>
      <vt:lpstr>HOlove</vt:lpstr>
      <vt:lpstr>HOlove</vt:lpstr>
      <vt:lpstr>HOlove</vt:lpstr>
      <vt:lpstr>HOlove</vt:lpstr>
      <vt:lpstr>HOlove</vt:lpstr>
      <vt:lpstr>HOlove</vt:lpstr>
      <vt:lpstr>HOlove</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HOlove</dc:title>
  <dc:creator>basaksahin</dc:creator>
  <cp:lastModifiedBy>Tunç</cp:lastModifiedBy>
  <cp:revision>21</cp:revision>
  <dcterms:created xsi:type="dcterms:W3CDTF">2008-12-15T11:27:31Z</dcterms:created>
  <dcterms:modified xsi:type="dcterms:W3CDTF">2009-01-20T02:16:14Z</dcterms:modified>
</cp:coreProperties>
</file>