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972" r:id="rId2"/>
    <p:sldMasterId id="2147484872" r:id="rId3"/>
    <p:sldMasterId id="2147484874" r:id="rId4"/>
  </p:sldMasterIdLst>
  <p:notesMasterIdLst>
    <p:notesMasterId r:id="rId38"/>
  </p:notesMasterIdLst>
  <p:handoutMasterIdLst>
    <p:handoutMasterId r:id="rId39"/>
  </p:handoutMasterIdLst>
  <p:sldIdLst>
    <p:sldId id="256" r:id="rId5"/>
    <p:sldId id="471" r:id="rId6"/>
    <p:sldId id="503" r:id="rId7"/>
    <p:sldId id="487" r:id="rId8"/>
    <p:sldId id="419" r:id="rId9"/>
    <p:sldId id="439" r:id="rId10"/>
    <p:sldId id="438" r:id="rId11"/>
    <p:sldId id="437" r:id="rId12"/>
    <p:sldId id="502" r:id="rId13"/>
    <p:sldId id="488" r:id="rId14"/>
    <p:sldId id="491" r:id="rId15"/>
    <p:sldId id="496" r:id="rId16"/>
    <p:sldId id="495" r:id="rId17"/>
    <p:sldId id="497" r:id="rId18"/>
    <p:sldId id="483" r:id="rId19"/>
    <p:sldId id="494" r:id="rId20"/>
    <p:sldId id="498" r:id="rId21"/>
    <p:sldId id="493" r:id="rId22"/>
    <p:sldId id="462" r:id="rId23"/>
    <p:sldId id="469" r:id="rId24"/>
    <p:sldId id="473" r:id="rId25"/>
    <p:sldId id="504" r:id="rId26"/>
    <p:sldId id="506" r:id="rId27"/>
    <p:sldId id="475" r:id="rId28"/>
    <p:sldId id="476" r:id="rId29"/>
    <p:sldId id="478" r:id="rId30"/>
    <p:sldId id="479" r:id="rId31"/>
    <p:sldId id="507" r:id="rId32"/>
    <p:sldId id="508" r:id="rId33"/>
    <p:sldId id="421" r:id="rId34"/>
    <p:sldId id="465" r:id="rId35"/>
    <p:sldId id="467" r:id="rId36"/>
    <p:sldId id="463" r:id="rId37"/>
  </p:sldIdLst>
  <p:sldSz cx="9144000" cy="6858000" type="screen4x3"/>
  <p:notesSz cx="67945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EFE"/>
    <a:srgbClr val="96EAFE"/>
    <a:srgbClr val="7C5989"/>
    <a:srgbClr val="000066"/>
    <a:srgbClr val="333399"/>
    <a:srgbClr val="FFFF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BE66EFF9-2F30-4EAE-8528-B3B8EDE0B3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51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746040F1-6E9A-4261-93F9-AE2744713D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5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ヒラギノ角ゴ Pro W3" pitchFamily="-1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2F241-5ACE-4317-99EE-3E01935237A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973398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>
              <a:latin typeface="Times New Roman" charset="0"/>
            </a:endParaRP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D985C-A1E6-45D2-9493-668AC0A98B8C}" type="slidenum">
              <a:rPr lang="tr-TR">
                <a:solidFill>
                  <a:srgbClr val="000000"/>
                </a:solidFill>
              </a:rPr>
              <a:pPr/>
              <a:t>20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60508-159B-4FF5-8FDE-7727739A4C5C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687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1112838"/>
            <a:ext cx="5343525" cy="4008437"/>
          </a:xfrm>
          <a:ln/>
        </p:spPr>
      </p:sp>
      <p:sp>
        <p:nvSpPr>
          <p:cNvPr id="4301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498579" y="4676115"/>
            <a:ext cx="5802062" cy="439922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82016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3150" y="1112838"/>
            <a:ext cx="5343525" cy="4008437"/>
          </a:xfrm>
          <a:ln/>
        </p:spPr>
      </p:sp>
      <p:sp>
        <p:nvSpPr>
          <p:cNvPr id="4505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498579" y="4676115"/>
            <a:ext cx="5802062" cy="439922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5164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040F1-6E9A-4261-93F9-AE2744713D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1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040F1-6E9A-4261-93F9-AE2744713D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09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0B9EC2-3E2D-4A4A-AD41-2D4D980FBAE5}" type="slidenum">
              <a:rPr lang="en-US">
                <a:latin typeface="Times New Roman" charset="0"/>
              </a:rPr>
              <a:pPr/>
              <a:t>13</a:t>
            </a:fld>
            <a:endParaRPr lang="en-US">
              <a:latin typeface="Times New Roman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tr-T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8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BE2C06AC-B232-4AC6-893C-CA3B04AFB50D}" type="slidenum">
              <a:rPr lang="en-US" sz="1200">
                <a:latin typeface="Times New Roman" pitchFamily="18" charset="0"/>
              </a:rPr>
              <a:pPr algn="r" eaLnBrk="1" hangingPunct="1"/>
              <a:t>14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2216335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8873FBA-232B-0C47-B4BB-DC44861F6676}" type="slidenum">
              <a:rPr lang="en-US">
                <a:latin typeface="Times New Roman" charset="0"/>
              </a:rPr>
              <a:pPr/>
              <a:t>16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17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B77BFB-F154-4544-887F-DC2AAA1F11FC}" type="slidenum">
              <a:rPr lang="en-US">
                <a:latin typeface="Times New Roman" charset="0"/>
              </a:rPr>
              <a:pPr/>
              <a:t>17</a:t>
            </a:fld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94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latin typeface="Arial" pitchFamily="34" charset="0"/>
              <a:ea typeface="+mn-ea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latin typeface="Arial" pitchFamily="34" charset="0"/>
              <a:ea typeface="+mn-ea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843213" y="6669088"/>
            <a:ext cx="3463925" cy="188912"/>
          </a:xfrm>
        </p:spPr>
        <p:txBody>
          <a:bodyPr/>
          <a:lstStyle>
            <a:lvl1pPr>
              <a:defRPr b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fld id="{B65216DA-785B-4C0B-8322-547279A857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CF5D0-1476-412E-B0C7-A59859898E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8F7D6-2BD4-4EE8-A1C3-4549522B09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020F46B0-5A90-4D83-89E4-C935759063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629400"/>
            <a:ext cx="2895600" cy="228600"/>
          </a:xfrm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39000" y="66294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fld id="{BB1A52B6-64CA-46C6-84F7-5D7E0C233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D9B4D-8354-1C47-8B7C-13B0298C21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49658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40F05-DB04-4249-97D1-E983E753E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178C-F442-4682-B72F-160DF2BEB3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4"/>
          <p:cNvSpPr>
            <a:spLocks/>
          </p:cNvSpPr>
          <p:nvPr userDrawn="1"/>
        </p:nvSpPr>
        <p:spPr bwMode="auto">
          <a:xfrm>
            <a:off x="8597900" y="4883150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5" name="Freeform 26"/>
          <p:cNvSpPr>
            <a:spLocks/>
          </p:cNvSpPr>
          <p:nvPr userDrawn="1"/>
        </p:nvSpPr>
        <p:spPr bwMode="auto">
          <a:xfrm>
            <a:off x="8048625" y="4581525"/>
            <a:ext cx="260350" cy="1581150"/>
          </a:xfrm>
          <a:custGeom>
            <a:avLst/>
            <a:gdLst/>
            <a:ahLst/>
            <a:cxnLst>
              <a:cxn ang="0">
                <a:pos x="131" y="0"/>
              </a:cxn>
              <a:cxn ang="0">
                <a:pos x="6" y="453"/>
              </a:cxn>
              <a:cxn ang="0">
                <a:pos x="164" y="996"/>
              </a:cxn>
            </a:cxnLst>
            <a:rect l="0" t="0" r="r" b="b"/>
            <a:pathLst>
              <a:path w="164" h="996">
                <a:moveTo>
                  <a:pt x="131" y="0"/>
                </a:moveTo>
                <a:cubicBezTo>
                  <a:pt x="110" y="75"/>
                  <a:pt x="0" y="287"/>
                  <a:pt x="6" y="453"/>
                </a:cubicBezTo>
                <a:cubicBezTo>
                  <a:pt x="12" y="619"/>
                  <a:pt x="131" y="883"/>
                  <a:pt x="164" y="9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6" name="Line 28"/>
          <p:cNvSpPr>
            <a:spLocks noChangeShapeType="1"/>
          </p:cNvSpPr>
          <p:nvPr userDrawn="1"/>
        </p:nvSpPr>
        <p:spPr bwMode="auto">
          <a:xfrm flipV="1">
            <a:off x="8621713" y="3968750"/>
            <a:ext cx="0" cy="225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7" name="Freeform 30"/>
          <p:cNvSpPr>
            <a:spLocks/>
          </p:cNvSpPr>
          <p:nvPr userDrawn="1"/>
        </p:nvSpPr>
        <p:spPr bwMode="auto">
          <a:xfrm>
            <a:off x="8893175" y="4689475"/>
            <a:ext cx="134938" cy="577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5" y="170"/>
              </a:cxn>
              <a:cxn ang="0">
                <a:pos x="0" y="364"/>
              </a:cxn>
            </a:cxnLst>
            <a:rect l="0" t="0" r="r" b="b"/>
            <a:pathLst>
              <a:path w="85" h="364">
                <a:moveTo>
                  <a:pt x="0" y="0"/>
                </a:moveTo>
                <a:cubicBezTo>
                  <a:pt x="40" y="49"/>
                  <a:pt x="85" y="109"/>
                  <a:pt x="85" y="170"/>
                </a:cubicBezTo>
                <a:cubicBezTo>
                  <a:pt x="85" y="231"/>
                  <a:pt x="18" y="324"/>
                  <a:pt x="0" y="3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8" name="Freeform 31"/>
          <p:cNvSpPr>
            <a:spLocks/>
          </p:cNvSpPr>
          <p:nvPr userDrawn="1"/>
        </p:nvSpPr>
        <p:spPr bwMode="auto">
          <a:xfrm>
            <a:off x="8594725" y="5794375"/>
            <a:ext cx="3175" cy="222250"/>
          </a:xfrm>
          <a:custGeom>
            <a:avLst/>
            <a:gdLst/>
            <a:ahLst/>
            <a:cxnLst>
              <a:cxn ang="0">
                <a:pos x="0" y="140"/>
              </a:cxn>
              <a:cxn ang="0">
                <a:pos x="2" y="0"/>
              </a:cxn>
            </a:cxnLst>
            <a:rect l="0" t="0" r="r" b="b"/>
            <a:pathLst>
              <a:path w="2" h="140">
                <a:moveTo>
                  <a:pt x="0" y="140"/>
                </a:moveTo>
                <a:lnTo>
                  <a:pt x="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tr-TR">
              <a:solidFill>
                <a:srgbClr val="969696"/>
              </a:solidFill>
            </a:endParaRP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7626350" y="5094288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a/0</a:t>
            </a:r>
          </a:p>
        </p:txBody>
      </p:sp>
      <p:sp>
        <p:nvSpPr>
          <p:cNvPr id="10" name="Text Box 33"/>
          <p:cNvSpPr txBox="1">
            <a:spLocks noChangeArrowheads="1"/>
          </p:cNvSpPr>
          <p:nvPr userDrawn="1"/>
        </p:nvSpPr>
        <p:spPr bwMode="auto">
          <a:xfrm>
            <a:off x="8166100" y="4824413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a/1</a:t>
            </a:r>
          </a:p>
        </p:txBody>
      </p:sp>
      <p:sp>
        <p:nvSpPr>
          <p:cNvPr id="11" name="Text Box 34"/>
          <p:cNvSpPr txBox="1">
            <a:spLocks noChangeArrowheads="1"/>
          </p:cNvSpPr>
          <p:nvPr userDrawn="1"/>
        </p:nvSpPr>
        <p:spPr bwMode="auto">
          <a:xfrm>
            <a:off x="8570913" y="57181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b/0</a:t>
            </a:r>
          </a:p>
        </p:txBody>
      </p:sp>
      <p:sp>
        <p:nvSpPr>
          <p:cNvPr id="12" name="Text Box 35"/>
          <p:cNvSpPr txBox="1">
            <a:spLocks noChangeArrowheads="1"/>
          </p:cNvSpPr>
          <p:nvPr userDrawn="1"/>
        </p:nvSpPr>
        <p:spPr bwMode="auto">
          <a:xfrm>
            <a:off x="8615363" y="47783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3" name="Text Box 36"/>
          <p:cNvSpPr txBox="1">
            <a:spLocks noChangeArrowheads="1"/>
          </p:cNvSpPr>
          <p:nvPr userDrawn="1"/>
        </p:nvSpPr>
        <p:spPr bwMode="auto">
          <a:xfrm>
            <a:off x="8166100" y="3917950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69696"/>
                </a:solidFill>
                <a:latin typeface="Arial" pitchFamily="34" charset="0"/>
              </a:rPr>
              <a:t>b/1</a:t>
            </a:r>
          </a:p>
        </p:txBody>
      </p:sp>
      <p:sp>
        <p:nvSpPr>
          <p:cNvPr id="14" name="Line 37"/>
          <p:cNvSpPr>
            <a:spLocks noChangeShapeType="1"/>
          </p:cNvSpPr>
          <p:nvPr userDrawn="1"/>
        </p:nvSpPr>
        <p:spPr bwMode="auto">
          <a:xfrm>
            <a:off x="0" y="1989138"/>
            <a:ext cx="91440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tr-TR">
              <a:solidFill>
                <a:srgbClr val="969696"/>
              </a:solidFill>
              <a:latin typeface="Arial" pitchFamily="34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4088"/>
            <a:ext cx="91440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88" y="2393950"/>
            <a:ext cx="9104312" cy="4572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1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2A2AB-F73F-4AFB-80EA-4A909B5978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79BAAE-2969-4846-A861-13953881E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FDFDB3-AD7E-4C92-B902-B4DE7A3B80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6BAFB-A108-47E6-B043-F70D38D00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0A138-80EA-411D-A02F-B7612489EC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907B6-7365-4B75-9B08-6D4D908B08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B887F-DE17-4FD3-B7EA-AC3EDE172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9400"/>
            <a:ext cx="1905000" cy="228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CE194-B014-47A6-B8DC-7FB74B2E4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0" y="0"/>
            <a:ext cx="9144000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r-T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/>
            </a:lvl1pPr>
          </a:lstStyle>
          <a:p>
            <a:endParaRPr lang="tr-T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/>
            </a:lvl1pPr>
          </a:lstStyle>
          <a:p>
            <a:fld id="{3F014240-0A82-4781-975C-CD6502197C0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2" name="Freeform 38"/>
          <p:cNvSpPr>
            <a:spLocks/>
          </p:cNvSpPr>
          <p:nvPr userDrawn="1"/>
        </p:nvSpPr>
        <p:spPr bwMode="auto">
          <a:xfrm>
            <a:off x="8186738" y="5589588"/>
            <a:ext cx="76200" cy="765175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0" y="229"/>
              </a:cxn>
              <a:cxn ang="0">
                <a:pos x="48" y="482"/>
              </a:cxn>
            </a:cxnLst>
            <a:rect l="0" t="0" r="r" b="b"/>
            <a:pathLst>
              <a:path w="48" h="482">
                <a:moveTo>
                  <a:pt x="48" y="0"/>
                </a:moveTo>
                <a:cubicBezTo>
                  <a:pt x="40" y="38"/>
                  <a:pt x="0" y="149"/>
                  <a:pt x="0" y="229"/>
                </a:cubicBezTo>
                <a:cubicBezTo>
                  <a:pt x="0" y="309"/>
                  <a:pt x="38" y="429"/>
                  <a:pt x="48" y="48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65" name="Freeform 41"/>
          <p:cNvSpPr>
            <a:spLocks/>
          </p:cNvSpPr>
          <p:nvPr userDrawn="1"/>
        </p:nvSpPr>
        <p:spPr bwMode="auto">
          <a:xfrm>
            <a:off x="8918575" y="5584825"/>
            <a:ext cx="85725" cy="755650"/>
          </a:xfrm>
          <a:custGeom>
            <a:avLst/>
            <a:gdLst/>
            <a:ahLst/>
            <a:cxnLst>
              <a:cxn ang="0">
                <a:pos x="0" y="476"/>
              </a:cxn>
              <a:cxn ang="0">
                <a:pos x="52" y="217"/>
              </a:cxn>
              <a:cxn ang="0">
                <a:pos x="14" y="0"/>
              </a:cxn>
            </a:cxnLst>
            <a:rect l="0" t="0" r="r" b="b"/>
            <a:pathLst>
              <a:path w="54" h="476">
                <a:moveTo>
                  <a:pt x="0" y="476"/>
                </a:moveTo>
                <a:cubicBezTo>
                  <a:pt x="9" y="433"/>
                  <a:pt x="50" y="296"/>
                  <a:pt x="52" y="217"/>
                </a:cubicBezTo>
                <a:cubicBezTo>
                  <a:pt x="54" y="138"/>
                  <a:pt x="22" y="45"/>
                  <a:pt x="1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tr-TR"/>
          </a:p>
        </p:txBody>
      </p:sp>
      <p:sp>
        <p:nvSpPr>
          <p:cNvPr id="1068" name="Text Box 44"/>
          <p:cNvSpPr txBox="1">
            <a:spLocks noChangeArrowheads="1"/>
          </p:cNvSpPr>
          <p:nvPr userDrawn="1"/>
        </p:nvSpPr>
        <p:spPr bwMode="auto">
          <a:xfrm>
            <a:off x="7721600" y="58070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a/0</a:t>
            </a:r>
          </a:p>
        </p:txBody>
      </p:sp>
      <p:sp>
        <p:nvSpPr>
          <p:cNvPr id="1069" name="Text Box 45"/>
          <p:cNvSpPr txBox="1">
            <a:spLocks noChangeArrowheads="1"/>
          </p:cNvSpPr>
          <p:nvPr userDrawn="1"/>
        </p:nvSpPr>
        <p:spPr bwMode="auto">
          <a:xfrm>
            <a:off x="8570913" y="58070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Arial" pitchFamily="34" charset="0"/>
                <a:ea typeface="+mn-ea"/>
              </a:rPr>
              <a:t>b/1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48" r:id="rId2"/>
    <p:sldLayoutId id="2147484849" r:id="rId3"/>
    <p:sldLayoutId id="2147484850" r:id="rId4"/>
    <p:sldLayoutId id="2147484865" r:id="rId5"/>
    <p:sldLayoutId id="2147484866" r:id="rId6"/>
    <p:sldLayoutId id="2147484867" r:id="rId7"/>
    <p:sldLayoutId id="2147484868" r:id="rId8"/>
    <p:sldLayoutId id="2147484869" r:id="rId9"/>
    <p:sldLayoutId id="2147484870" r:id="rId10"/>
    <p:sldLayoutId id="2147484871" r:id="rId11"/>
    <p:sldLayoutId id="2147484862" r:id="rId12"/>
    <p:sldLayoutId id="2147484863" r:id="rId13"/>
    <p:sldLayoutId id="2147484876" r:id="rId14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33" name="Line 17"/>
          <p:cNvSpPr>
            <a:spLocks noChangeShapeType="1"/>
          </p:cNvSpPr>
          <p:nvPr userDrawn="1"/>
        </p:nvSpPr>
        <p:spPr bwMode="auto">
          <a:xfrm>
            <a:off x="381000" y="1600200"/>
            <a:ext cx="8382000" cy="0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9234" name="Rectangle 18"/>
          <p:cNvSpPr>
            <a:spLocks noChangeArrowheads="1"/>
          </p:cNvSpPr>
          <p:nvPr userDrawn="1"/>
        </p:nvSpPr>
        <p:spPr bwMode="auto">
          <a:xfrm>
            <a:off x="6781800" y="6553200"/>
            <a:ext cx="199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>
                <a:solidFill>
                  <a:srgbClr val="000000"/>
                </a:solidFill>
                <a:latin typeface="Arial" pitchFamily="-111" charset="0"/>
                <a:ea typeface="+mn-ea"/>
              </a:rPr>
              <a:t>balcisoy@sabanciuniv.edu</a:t>
            </a:r>
          </a:p>
        </p:txBody>
      </p:sp>
      <p:sp>
        <p:nvSpPr>
          <p:cNvPr id="9235" name="Rectangle 19"/>
          <p:cNvSpPr>
            <a:spLocks noChangeArrowheads="1"/>
          </p:cNvSpPr>
          <p:nvPr userDrawn="1"/>
        </p:nvSpPr>
        <p:spPr bwMode="auto">
          <a:xfrm>
            <a:off x="293688" y="6583363"/>
            <a:ext cx="40052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1200">
                <a:solidFill>
                  <a:srgbClr val="000000"/>
                </a:solidFill>
                <a:latin typeface="Arial" pitchFamily="-111" charset="0"/>
                <a:ea typeface="+mn-ea"/>
              </a:rPr>
              <a:t>Sabanci University Computer Graphics Laboratory, 2009</a:t>
            </a:r>
          </a:p>
        </p:txBody>
      </p:sp>
      <p:pic>
        <p:nvPicPr>
          <p:cNvPr id="13319" name="Picture 20" descr="LOGO_t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10400" y="539750"/>
            <a:ext cx="19812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Char char="•"/>
        <a:defRPr sz="31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Char char="•"/>
        <a:defRPr sz="2100">
          <a:solidFill>
            <a:srgbClr val="000000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ヒラギノ角ゴ Pro W3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CCECFF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93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669088"/>
            <a:ext cx="3463925" cy="18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69696"/>
                </a:solidFill>
              </a:defRPr>
            </a:lvl1pPr>
          </a:lstStyle>
          <a:p>
            <a:fld id="{CE9BCB2C-27AD-4319-AFF5-07A8DA41C5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03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10 April 2007</a:t>
            </a: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6669088"/>
            <a:ext cx="3463925" cy="188912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solidFill>
                  <a:srgbClr val="969696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Computer Science and Engineering Program</a:t>
            </a:r>
          </a:p>
        </p:txBody>
      </p:sp>
      <p:sp>
        <p:nvSpPr>
          <p:cNvPr id="2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969696"/>
                </a:solidFill>
              </a:defRPr>
            </a:lvl1pPr>
          </a:lstStyle>
          <a:p>
            <a:fld id="{F824ECDB-C8AC-4889-8A52-70B72B60602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  <a:ea typeface="ヒラギノ角ゴ Pro W3" charset="-128"/>
          <a:cs typeface="ヒラギノ角ゴ Pro W3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s.sabanciuniv.edu/" TargetMode="External"/><Relationship Id="rId2" Type="http://schemas.openxmlformats.org/officeDocument/2006/relationships/hyperlink" Target="http://fens.sabanciuniv.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nbc.com/id/100792215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pitchFamily="-109" charset="-128"/>
              </a:rPr>
              <a:t>Computer Science and Engineering Program</a:t>
            </a: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03874"/>
            <a:ext cx="9144000" cy="1755195"/>
          </a:xfrm>
        </p:spPr>
        <p:txBody>
          <a:bodyPr/>
          <a:lstStyle/>
          <a:p>
            <a:pPr algn="ctr" eaLnBrk="1" hangingPunct="1"/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latin typeface="Arial Black" pitchFamily="-1" charset="0"/>
              </a:rPr>
              <a:t>Computer Science</a:t>
            </a:r>
            <a:r>
              <a:rPr lang="tr-TR" sz="4400" b="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/>
            </a:r>
            <a:br>
              <a:rPr lang="tr-TR" sz="4400" b="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en-US" sz="4400" b="0" dirty="0" smtClean="0">
                <a:solidFill>
                  <a:schemeClr val="accent2">
                    <a:lumMod val="50000"/>
                  </a:schemeClr>
                </a:solidFill>
                <a:latin typeface="Arial Black" pitchFamily="-1" charset="0"/>
              </a:rPr>
              <a:t> and Engineering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8" y="1493838"/>
            <a:ext cx="9104312" cy="4572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Faculty of Engineering and Natural Sciences</a:t>
            </a:r>
          </a:p>
        </p:txBody>
      </p:sp>
      <p:pic>
        <p:nvPicPr>
          <p:cNvPr id="52229" name="Picture 4" descr="SU-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650" y="142875"/>
            <a:ext cx="310515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870" y="2348880"/>
            <a:ext cx="2602872" cy="171019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35115" y="-22697"/>
            <a:ext cx="92659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Past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04" y="1493786"/>
            <a:ext cx="1143225" cy="131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205" y="3609020"/>
            <a:ext cx="2476990" cy="16785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1500" y="5499230"/>
            <a:ext cx="9144000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Picture 5" descr="1944_harvard_mark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530" y="1718810"/>
            <a:ext cx="2598239" cy="3105345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221850" y="-22697"/>
            <a:ext cx="254677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Today you know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233777" y="-22697"/>
            <a:ext cx="2925325" cy="51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sz="2400" dirty="0" smtClean="0">
                <a:solidFill>
                  <a:srgbClr val="000066"/>
                </a:solidFill>
                <a:latin typeface="Arial" charset="0"/>
              </a:rPr>
              <a:t>Today in CSE Labs</a:t>
            </a:r>
          </a:p>
        </p:txBody>
      </p:sp>
    </p:spTree>
    <p:extLst>
      <p:ext uri="{BB962C8B-B14F-4D97-AF65-F5344CB8AC3E}">
        <p14:creationId xmlns:p14="http://schemas.microsoft.com/office/powerpoint/2010/main" val="15243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953725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dirty="0"/>
              <a:t>Making two </a:t>
            </a:r>
            <a:r>
              <a:rPr lang="en-US" dirty="0" smtClean="0"/>
              <a:t>Google searches produces </a:t>
            </a:r>
            <a:r>
              <a:rPr lang="tr-TR" dirty="0" smtClean="0"/>
              <a:t>about </a:t>
            </a:r>
            <a:r>
              <a:rPr lang="en-US" dirty="0" smtClean="0"/>
              <a:t>the </a:t>
            </a:r>
            <a:r>
              <a:rPr lang="en-US" dirty="0"/>
              <a:t>same amount of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as </a:t>
            </a:r>
            <a:r>
              <a:rPr lang="en-US" dirty="0"/>
              <a:t>boiling a </a:t>
            </a:r>
            <a:r>
              <a:rPr lang="en-US" dirty="0" smtClean="0"/>
              <a:t>kettle!!! </a:t>
            </a:r>
          </a:p>
          <a:p>
            <a:r>
              <a:rPr lang="tr-TR" dirty="0" smtClean="0">
                <a:solidFill>
                  <a:srgbClr val="000000"/>
                </a:solidFill>
              </a:rPr>
              <a:t>Do </a:t>
            </a:r>
            <a:r>
              <a:rPr lang="tr-TR" dirty="0" err="1" smtClean="0">
                <a:solidFill>
                  <a:srgbClr val="000000"/>
                </a:solidFill>
              </a:rPr>
              <a:t>you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want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to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reduce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energy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consumption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and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pollution</a:t>
            </a:r>
            <a:r>
              <a:rPr lang="tr-TR" dirty="0" smtClean="0">
                <a:solidFill>
                  <a:srgbClr val="000000"/>
                </a:solidFill>
              </a:rPr>
              <a:t>?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By changing how companies store</a:t>
            </a:r>
            <a:r>
              <a:rPr lang="en-US" dirty="0" smtClean="0">
                <a:solidFill>
                  <a:srgbClr val="000000"/>
                </a:solidFill>
              </a:rPr>
              <a:t> the</a:t>
            </a:r>
            <a:r>
              <a:rPr lang="tr-TR" dirty="0" smtClean="0">
                <a:solidFill>
                  <a:srgbClr val="000000"/>
                </a:solidFill>
              </a:rPr>
              <a:t> data,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 changing how </a:t>
            </a:r>
            <a:r>
              <a:rPr lang="en-US" dirty="0" smtClean="0">
                <a:solidFill>
                  <a:srgbClr val="000000"/>
                </a:solidFill>
              </a:rPr>
              <a:t>they </a:t>
            </a:r>
            <a:r>
              <a:rPr lang="tr-TR" dirty="0" smtClean="0">
                <a:solidFill>
                  <a:srgbClr val="000000"/>
                </a:solidFill>
              </a:rPr>
              <a:t>quer</a:t>
            </a:r>
            <a:r>
              <a:rPr lang="en-US" dirty="0" smtClean="0">
                <a:solidFill>
                  <a:srgbClr val="000000"/>
                </a:solidFill>
              </a:rPr>
              <a:t>y</a:t>
            </a:r>
            <a:r>
              <a:rPr lang="tr-TR" dirty="0" smtClean="0">
                <a:solidFill>
                  <a:srgbClr val="000000"/>
                </a:solidFill>
              </a:rPr>
              <a:t> the data, 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 </a:t>
            </a:r>
            <a:r>
              <a:rPr lang="tr-TR" dirty="0" err="1" smtClean="0">
                <a:solidFill>
                  <a:srgbClr val="000000"/>
                </a:solidFill>
              </a:rPr>
              <a:t>making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the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answers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more</a:t>
            </a:r>
            <a:r>
              <a:rPr lang="tr-TR" dirty="0" smtClean="0">
                <a:solidFill>
                  <a:srgbClr val="000000"/>
                </a:solidFill>
              </a:rPr>
              <a:t> </a:t>
            </a:r>
            <a:r>
              <a:rPr lang="tr-TR" dirty="0" err="1" smtClean="0">
                <a:solidFill>
                  <a:srgbClr val="000000"/>
                </a:solidFill>
              </a:rPr>
              <a:t>relevant</a:t>
            </a:r>
            <a:r>
              <a:rPr lang="tr-TR" dirty="0" smtClean="0">
                <a:solidFill>
                  <a:srgbClr val="000000"/>
                </a:solidFill>
              </a:rPr>
              <a:t>,</a:t>
            </a:r>
          </a:p>
          <a:p>
            <a:pPr lvl="2"/>
            <a:r>
              <a:rPr lang="tr-TR" dirty="0" smtClean="0">
                <a:solidFill>
                  <a:srgbClr val="000000"/>
                </a:solidFill>
              </a:rPr>
              <a:t>.... </a:t>
            </a:r>
            <a:r>
              <a:rPr lang="tr-TR" dirty="0" err="1">
                <a:solidFill>
                  <a:srgbClr val="000000"/>
                </a:solidFill>
              </a:rPr>
              <a:t>o</a:t>
            </a:r>
            <a:r>
              <a:rPr lang="tr-TR" dirty="0" err="1" smtClean="0">
                <a:solidFill>
                  <a:srgbClr val="000000"/>
                </a:solidFill>
              </a:rPr>
              <a:t>r</a:t>
            </a:r>
            <a:r>
              <a:rPr lang="tr-TR" dirty="0" smtClean="0">
                <a:solidFill>
                  <a:srgbClr val="000000"/>
                </a:solidFill>
              </a:rPr>
              <a:t> INNOVATE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85800"/>
          </a:xfrm>
        </p:spPr>
        <p:txBody>
          <a:bodyPr/>
          <a:lstStyle/>
          <a:p>
            <a:r>
              <a:rPr lang="en-US" dirty="0" smtClean="0"/>
              <a:t>A real-life CSE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0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     CSE@SU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638800"/>
          </a:xfrm>
        </p:spPr>
        <p:txBody>
          <a:bodyPr/>
          <a:lstStyle/>
          <a:p>
            <a:r>
              <a:rPr lang="en-US" dirty="0">
                <a:hlinkClick r:id="rId2"/>
              </a:rPr>
              <a:t>http://fens.sabanciuniv.edu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http://cs.sabanciuniv.edu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25" y="1763815"/>
            <a:ext cx="6702417" cy="501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89301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18510" y="-139662"/>
            <a:ext cx="8229600" cy="868362"/>
          </a:xfrm>
        </p:spPr>
        <p:txBody>
          <a:bodyPr/>
          <a:lstStyle/>
          <a:p>
            <a:pPr eaLnBrk="1" hangingPunct="1"/>
            <a:r>
              <a:rPr lang="tr-TR" sz="3600" dirty="0">
                <a:latin typeface="Arial" charset="0"/>
                <a:ea typeface="ＭＳ Ｐゴシック" charset="0"/>
                <a:cs typeface="ＭＳ Ｐゴシック" charset="0"/>
              </a:rPr>
              <a:t>FACULTY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 MEMBERS </a:t>
            </a:r>
            <a:r>
              <a:rPr lang="tr-TR" sz="3600" dirty="0">
                <a:latin typeface="Arial" charset="0"/>
                <a:ea typeface="ＭＳ Ｐゴシック" charset="0"/>
                <a:cs typeface="ＭＳ Ｐゴシック" charset="0"/>
              </a:rPr>
              <a:t>AT A GLANCE</a:t>
            </a:r>
            <a:endParaRPr lang="en-US" sz="36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52670"/>
            <a:ext cx="9144000" cy="49815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Kemal İnan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of California, Berkeley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10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Berrin Yanıkoğlu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Dartmouth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College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USA</a:t>
            </a:r>
            <a:endParaRPr lang="tr-TR" sz="12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Hüsnü Yenigün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Middle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East Technical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Yücel Saygın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Bilkent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Albert 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Levi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Boğaziçi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Erkay Savaş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Electrical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and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Engineering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Oregon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State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USA</a:t>
            </a:r>
          </a:p>
          <a:p>
            <a:pPr eaLnBrk="1" hangingPunct="1">
              <a:lnSpc>
                <a:spcPct val="80000"/>
              </a:lnSpc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Selim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Balcısoy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en-GB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 Science, 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Swiss Federal Institute of Technology, Lausanne – EPFL, Switzerland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Esra Erdem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of Texas at Austin, USA</a:t>
            </a: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Cemal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Y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ılmaz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University of Maryland, 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College Park, USA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tr-TR" sz="5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Kamer Kaya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Ph.D</a:t>
            </a:r>
            <a:r>
              <a:rPr lang="tr-TR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Bilkent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University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Turkey</a:t>
            </a:r>
            <a:endParaRPr lang="tr-TR" sz="1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G</a:t>
            </a:r>
            <a:r>
              <a:rPr lang="tr-TR" sz="1800" b="1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ülşen</a:t>
            </a:r>
            <a:r>
              <a:rPr lang="tr-TR" sz="18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ＭＳ Ｐゴシック" charset="0"/>
              </a:rPr>
              <a:t> Demiröz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M.Sc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Computer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tr-TR" sz="1800" dirty="0" err="1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Science</a:t>
            </a:r>
            <a:r>
              <a:rPr lang="en-US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Arial" charset="0"/>
              </a:rPr>
              <a:t>B</a:t>
            </a:r>
            <a:r>
              <a:rPr lang="tr-TR" sz="1800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ilkent University, Turkey </a:t>
            </a:r>
            <a:r>
              <a:rPr lang="en-US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tr-TR" sz="1800" i="1" dirty="0" smtClean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tr-TR" sz="1800" i="1" dirty="0">
                <a:solidFill>
                  <a:srgbClr val="0D0D0D"/>
                </a:solidFill>
                <a:latin typeface="Arial" charset="0"/>
                <a:ea typeface="ＭＳ Ｐゴシック" charset="0"/>
                <a:cs typeface="ＭＳ Ｐゴシック" charset="0"/>
              </a:rPr>
              <a:t>joint appointment with the IT program)</a:t>
            </a:r>
            <a:endParaRPr lang="en-US" sz="1800" i="1" dirty="0">
              <a:solidFill>
                <a:srgbClr val="0D0D0D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360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tr-TR" sz="3600" smtClean="0">
                <a:latin typeface="Arial" charset="0"/>
              </a:rPr>
              <a:t>Interdisciplinary Nature of CS</a:t>
            </a:r>
            <a:endParaRPr lang="en-US" sz="3600" smtClean="0">
              <a:latin typeface="Arial" charset="0"/>
            </a:endParaRPr>
          </a:p>
        </p:txBody>
      </p:sp>
      <p:sp>
        <p:nvSpPr>
          <p:cNvPr id="132099" name="AutoShape 66"/>
          <p:cNvSpPr>
            <a:spLocks noChangeArrowheads="1"/>
          </p:cNvSpPr>
          <p:nvPr/>
        </p:nvSpPr>
        <p:spPr bwMode="auto">
          <a:xfrm>
            <a:off x="2349500" y="717550"/>
            <a:ext cx="4343400" cy="49799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2857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AU" sz="1400">
              <a:latin typeface="Comic Sans MS" pitchFamily="66" charset="0"/>
            </a:endParaRPr>
          </a:p>
        </p:txBody>
      </p:sp>
      <p:sp>
        <p:nvSpPr>
          <p:cNvPr id="132100" name="AutoShape 70"/>
          <p:cNvSpPr>
            <a:spLocks noChangeArrowheads="1"/>
          </p:cNvSpPr>
          <p:nvPr/>
        </p:nvSpPr>
        <p:spPr bwMode="auto">
          <a:xfrm>
            <a:off x="4881563" y="4687888"/>
            <a:ext cx="3155950" cy="838200"/>
          </a:xfrm>
          <a:prstGeom prst="roundRect">
            <a:avLst>
              <a:gd name="adj" fmla="val 16667"/>
            </a:avLst>
          </a:prstGeom>
          <a:solidFill>
            <a:schemeClr val="folHlink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32101" name="AutoShape 71"/>
          <p:cNvSpPr>
            <a:spLocks noChangeArrowheads="1"/>
          </p:cNvSpPr>
          <p:nvPr/>
        </p:nvSpPr>
        <p:spPr bwMode="auto">
          <a:xfrm>
            <a:off x="836613" y="4840288"/>
            <a:ext cx="2835275" cy="674687"/>
          </a:xfrm>
          <a:prstGeom prst="roundRect">
            <a:avLst>
              <a:gd name="adj" fmla="val 16667"/>
            </a:avLst>
          </a:prstGeom>
          <a:solidFill>
            <a:srgbClr val="FF66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r-TR"/>
          </a:p>
        </p:txBody>
      </p:sp>
      <p:sp>
        <p:nvSpPr>
          <p:cNvPr id="132102" name="Text Box 72"/>
          <p:cNvSpPr txBox="1">
            <a:spLocks noChangeArrowheads="1"/>
          </p:cNvSpPr>
          <p:nvPr/>
        </p:nvSpPr>
        <p:spPr bwMode="auto">
          <a:xfrm>
            <a:off x="6675438" y="4929188"/>
            <a:ext cx="132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Mechatronics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03" name="Text Box 73"/>
          <p:cNvSpPr txBox="1">
            <a:spLocks noChangeArrowheads="1"/>
          </p:cNvSpPr>
          <p:nvPr/>
        </p:nvSpPr>
        <p:spPr bwMode="auto">
          <a:xfrm>
            <a:off x="671513" y="5064125"/>
            <a:ext cx="1560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FAF52E"/>
                </a:solidFill>
                <a:latin typeface="Comic Sans MS" pitchFamily="66" charset="0"/>
              </a:rPr>
              <a:t>  </a:t>
            </a:r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Manufacturing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04" name="Text Box 74"/>
          <p:cNvSpPr txBox="1">
            <a:spLocks noChangeArrowheads="1"/>
          </p:cNvSpPr>
          <p:nvPr/>
        </p:nvSpPr>
        <p:spPr bwMode="auto">
          <a:xfrm>
            <a:off x="2698750" y="703263"/>
            <a:ext cx="3635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600" b="1">
                <a:solidFill>
                  <a:srgbClr val="000066"/>
                </a:solidFill>
                <a:latin typeface="Comic Sans MS" pitchFamily="66" charset="0"/>
              </a:rPr>
              <a:t>Computer Science and Engineering </a:t>
            </a:r>
            <a:br>
              <a:rPr lang="tr-TR" sz="1600" b="1">
                <a:solidFill>
                  <a:srgbClr val="000066"/>
                </a:solidFill>
                <a:latin typeface="Comic Sans MS" pitchFamily="66" charset="0"/>
              </a:rPr>
            </a:br>
            <a:r>
              <a:rPr lang="tr-TR" sz="1600" b="1">
                <a:solidFill>
                  <a:srgbClr val="000066"/>
                </a:solidFill>
                <a:latin typeface="Comic Sans MS" pitchFamily="66" charset="0"/>
              </a:rPr>
              <a:t>@ Sabanci University</a:t>
            </a:r>
            <a:endParaRPr lang="en-US" sz="16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05" name="Text Box 77"/>
          <p:cNvSpPr txBox="1">
            <a:spLocks noChangeArrowheads="1"/>
          </p:cNvSpPr>
          <p:nvPr/>
        </p:nvSpPr>
        <p:spPr bwMode="auto">
          <a:xfrm>
            <a:off x="5003800" y="4730750"/>
            <a:ext cx="14351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Artificial </a:t>
            </a:r>
          </a:p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Intelligence</a:t>
            </a:r>
          </a:p>
          <a:p>
            <a:pPr algn="ctr" eaLnBrk="1" hangingPunct="1"/>
            <a:r>
              <a:rPr lang="en-GB" sz="1400" b="1">
                <a:solidFill>
                  <a:srgbClr val="000066"/>
                </a:solidFill>
                <a:latin typeface="Comic Sans MS" pitchFamily="66" charset="0"/>
              </a:rPr>
              <a:t>Virtual Reality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06" name="Text Box 78"/>
          <p:cNvSpPr txBox="1">
            <a:spLocks noChangeArrowheads="1"/>
          </p:cNvSpPr>
          <p:nvPr/>
        </p:nvSpPr>
        <p:spPr bwMode="auto">
          <a:xfrm>
            <a:off x="2322513" y="5075238"/>
            <a:ext cx="1408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Optimization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07" name="Text Box 81"/>
          <p:cNvSpPr txBox="1">
            <a:spLocks noChangeArrowheads="1"/>
          </p:cNvSpPr>
          <p:nvPr/>
        </p:nvSpPr>
        <p:spPr bwMode="auto">
          <a:xfrm>
            <a:off x="2351088" y="4059238"/>
            <a:ext cx="38862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tr-TR" sz="3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tr-TR" sz="1400" b="1">
              <a:solidFill>
                <a:srgbClr val="006699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08" name="Text Box 83"/>
          <p:cNvSpPr txBox="1">
            <a:spLocks noChangeArrowheads="1"/>
          </p:cNvSpPr>
          <p:nvPr/>
        </p:nvSpPr>
        <p:spPr bwMode="auto">
          <a:xfrm>
            <a:off x="4598988" y="420688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2109" name="Text Box 84"/>
          <p:cNvSpPr txBox="1">
            <a:spLocks noChangeArrowheads="1"/>
          </p:cNvSpPr>
          <p:nvPr/>
        </p:nvSpPr>
        <p:spPr bwMode="auto">
          <a:xfrm>
            <a:off x="2819400" y="1030288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0" name="Text Box 85"/>
          <p:cNvSpPr txBox="1">
            <a:spLocks noChangeArrowheads="1"/>
          </p:cNvSpPr>
          <p:nvPr/>
        </p:nvSpPr>
        <p:spPr bwMode="auto">
          <a:xfrm>
            <a:off x="3671888" y="4994275"/>
            <a:ext cx="13049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Graphics</a:t>
            </a:r>
          </a:p>
          <a:p>
            <a:pPr eaLnBrk="1" hangingPunct="1"/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1" name="Text Box 87"/>
          <p:cNvSpPr txBox="1">
            <a:spLocks noChangeArrowheads="1"/>
          </p:cNvSpPr>
          <p:nvPr/>
        </p:nvSpPr>
        <p:spPr bwMode="auto">
          <a:xfrm>
            <a:off x="4838700" y="3657600"/>
            <a:ext cx="2025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Machine Learning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2" name="AutoShape 68"/>
          <p:cNvSpPr>
            <a:spLocks noChangeArrowheads="1"/>
          </p:cNvSpPr>
          <p:nvPr/>
        </p:nvSpPr>
        <p:spPr bwMode="auto">
          <a:xfrm>
            <a:off x="4751388" y="1538288"/>
            <a:ext cx="3060700" cy="900112"/>
          </a:xfrm>
          <a:prstGeom prst="roundRect">
            <a:avLst>
              <a:gd name="adj" fmla="val 16667"/>
            </a:avLst>
          </a:prstGeom>
          <a:solidFill>
            <a:srgbClr val="FF5050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AU" sz="1400">
              <a:latin typeface="Comic Sans MS" pitchFamily="66" charset="0"/>
            </a:endParaRPr>
          </a:p>
        </p:txBody>
      </p:sp>
      <p:sp>
        <p:nvSpPr>
          <p:cNvPr id="132113" name="Text Box 69"/>
          <p:cNvSpPr txBox="1">
            <a:spLocks noChangeArrowheads="1"/>
          </p:cNvSpPr>
          <p:nvPr/>
        </p:nvSpPr>
        <p:spPr bwMode="auto">
          <a:xfrm>
            <a:off x="6686550" y="1854200"/>
            <a:ext cx="1122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 b="1">
                <a:solidFill>
                  <a:schemeClr val="bg2"/>
                </a:solidFill>
                <a:latin typeface="Comic Sans MS" pitchFamily="66" charset="0"/>
              </a:rPr>
              <a:t>E</a:t>
            </a:r>
            <a:r>
              <a:rPr lang="tr-TR" sz="1400" b="1">
                <a:solidFill>
                  <a:schemeClr val="bg2"/>
                </a:solidFill>
                <a:latin typeface="Comic Sans MS" pitchFamily="66" charset="0"/>
              </a:rPr>
              <a:t>lectronics</a:t>
            </a:r>
            <a:endParaRPr lang="en-US" sz="1400" b="1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32114" name="Text Box 75"/>
          <p:cNvSpPr txBox="1">
            <a:spLocks noChangeArrowheads="1"/>
          </p:cNvSpPr>
          <p:nvPr/>
        </p:nvSpPr>
        <p:spPr bwMode="auto">
          <a:xfrm>
            <a:off x="4841875" y="1628775"/>
            <a:ext cx="17541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Speech Processing</a:t>
            </a: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Text Processing</a:t>
            </a: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Biometrics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15" name="Text Box 76"/>
          <p:cNvSpPr txBox="1">
            <a:spLocks noChangeArrowheads="1"/>
          </p:cNvSpPr>
          <p:nvPr/>
        </p:nvSpPr>
        <p:spPr bwMode="auto">
          <a:xfrm>
            <a:off x="4779963" y="2290763"/>
            <a:ext cx="1836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Design Verification</a:t>
            </a:r>
            <a:endParaRPr lang="tr-TR" sz="14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32116" name="Text Box 88"/>
          <p:cNvSpPr txBox="1">
            <a:spLocks noChangeArrowheads="1"/>
          </p:cNvSpPr>
          <p:nvPr/>
        </p:nvSpPr>
        <p:spPr bwMode="auto">
          <a:xfrm>
            <a:off x="4932363" y="4203700"/>
            <a:ext cx="1641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Algorithm Design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132117" name="Text Box 89"/>
          <p:cNvSpPr txBox="1">
            <a:spLocks noChangeArrowheads="1"/>
          </p:cNvSpPr>
          <p:nvPr/>
        </p:nvSpPr>
        <p:spPr bwMode="auto">
          <a:xfrm>
            <a:off x="2746375" y="4321175"/>
            <a:ext cx="1781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Parallel Processing</a:t>
            </a:r>
          </a:p>
        </p:txBody>
      </p:sp>
      <p:sp>
        <p:nvSpPr>
          <p:cNvPr id="132118" name="Text Box 90"/>
          <p:cNvSpPr txBox="1">
            <a:spLocks noChangeArrowheads="1"/>
          </p:cNvSpPr>
          <p:nvPr/>
        </p:nvSpPr>
        <p:spPr bwMode="auto">
          <a:xfrm>
            <a:off x="2322513" y="2349500"/>
            <a:ext cx="2384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Distributed Systems</a:t>
            </a:r>
          </a:p>
          <a:p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Networks</a:t>
            </a:r>
            <a:endParaRPr lang="en-US" sz="1400" b="1">
              <a:solidFill>
                <a:srgbClr val="000066"/>
              </a:solidFill>
              <a:latin typeface="Comic Sans MS" pitchFamily="66" charset="0"/>
            </a:endParaRPr>
          </a:p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Computer 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Security</a:t>
            </a:r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Network Security</a:t>
            </a:r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  <a:p>
            <a:r>
              <a:rPr lang="tr-TR" sz="1400" b="1">
                <a:solidFill>
                  <a:srgbClr val="336699"/>
                </a:solidFill>
                <a:latin typeface="Comic Sans MS" pitchFamily="66" charset="0"/>
              </a:rPr>
              <a:t>Web Technologies</a:t>
            </a:r>
          </a:p>
          <a:p>
            <a:endParaRPr lang="en-US" sz="1400" b="1">
              <a:solidFill>
                <a:srgbClr val="336699"/>
              </a:solidFill>
              <a:latin typeface="Comic Sans MS" pitchFamily="66" charset="0"/>
            </a:endParaRPr>
          </a:p>
        </p:txBody>
      </p:sp>
      <p:sp>
        <p:nvSpPr>
          <p:cNvPr id="132119" name="Text Box 91"/>
          <p:cNvSpPr txBox="1">
            <a:spLocks noChangeArrowheads="1"/>
          </p:cNvSpPr>
          <p:nvPr/>
        </p:nvSpPr>
        <p:spPr bwMode="auto">
          <a:xfrm>
            <a:off x="239713" y="16668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AU" sz="140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132120" name="Group 96"/>
          <p:cNvGrpSpPr>
            <a:grpSpLocks/>
          </p:cNvGrpSpPr>
          <p:nvPr/>
        </p:nvGrpSpPr>
        <p:grpSpPr bwMode="auto">
          <a:xfrm>
            <a:off x="881063" y="3654425"/>
            <a:ext cx="3105150" cy="552450"/>
            <a:chOff x="612" y="2358"/>
            <a:chExt cx="1956" cy="348"/>
          </a:xfrm>
        </p:grpSpPr>
        <p:sp>
          <p:nvSpPr>
            <p:cNvPr id="132121" name="AutoShape 67"/>
            <p:cNvSpPr>
              <a:spLocks noChangeArrowheads="1"/>
            </p:cNvSpPr>
            <p:nvPr/>
          </p:nvSpPr>
          <p:spPr bwMode="auto">
            <a:xfrm>
              <a:off x="612" y="2358"/>
              <a:ext cx="1956" cy="312"/>
            </a:xfrm>
            <a:prstGeom prst="roundRect">
              <a:avLst>
                <a:gd name="adj" fmla="val 16667"/>
              </a:avLst>
            </a:prstGeom>
            <a:solidFill>
              <a:srgbClr val="00FF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AU" sz="1400">
                <a:latin typeface="Comic Sans MS" pitchFamily="66" charset="0"/>
              </a:endParaRPr>
            </a:p>
          </p:txBody>
        </p:sp>
        <p:sp>
          <p:nvSpPr>
            <p:cNvPr id="132122" name="Text Box 82"/>
            <p:cNvSpPr txBox="1">
              <a:spLocks noChangeArrowheads="1"/>
            </p:cNvSpPr>
            <p:nvPr/>
          </p:nvSpPr>
          <p:spPr bwMode="auto">
            <a:xfrm>
              <a:off x="1536" y="2358"/>
              <a:ext cx="97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rgbClr val="006699"/>
                  </a:solidFill>
                  <a:latin typeface="Comic Sans MS" pitchFamily="66" charset="0"/>
                </a:rPr>
                <a:t>Computer-aided</a:t>
              </a:r>
            </a:p>
            <a:p>
              <a:pPr algn="ctr" eaLnBrk="1" hangingPunct="1"/>
              <a:r>
                <a:rPr lang="tr-TR" sz="1400" b="1">
                  <a:solidFill>
                    <a:srgbClr val="006699"/>
                  </a:solidFill>
                  <a:latin typeface="Comic Sans MS" pitchFamily="66" charset="0"/>
                </a:rPr>
                <a:t>Modeling</a:t>
              </a:r>
              <a:endParaRPr lang="en-US" sz="1400" b="1">
                <a:solidFill>
                  <a:srgbClr val="006699"/>
                </a:solidFill>
                <a:latin typeface="Comic Sans MS" pitchFamily="66" charset="0"/>
              </a:endParaRPr>
            </a:p>
          </p:txBody>
        </p:sp>
        <p:sp>
          <p:nvSpPr>
            <p:cNvPr id="132123" name="Text Box 94"/>
            <p:cNvSpPr txBox="1">
              <a:spLocks noChangeArrowheads="1"/>
            </p:cNvSpPr>
            <p:nvPr/>
          </p:nvSpPr>
          <p:spPr bwMode="auto">
            <a:xfrm>
              <a:off x="814" y="2380"/>
              <a:ext cx="62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Material </a:t>
              </a:r>
            </a:p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Science</a:t>
              </a:r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 </a:t>
              </a:r>
              <a:endParaRPr lang="en-US" sz="1400" b="1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32124" name="Group 38"/>
          <p:cNvGrpSpPr>
            <a:grpSpLocks/>
          </p:cNvGrpSpPr>
          <p:nvPr/>
        </p:nvGrpSpPr>
        <p:grpSpPr bwMode="auto">
          <a:xfrm>
            <a:off x="881063" y="1538288"/>
            <a:ext cx="2925762" cy="585787"/>
            <a:chOff x="555" y="1139"/>
            <a:chExt cx="1843" cy="369"/>
          </a:xfrm>
        </p:grpSpPr>
        <p:sp>
          <p:nvSpPr>
            <p:cNvPr id="132125" name="AutoShape 92"/>
            <p:cNvSpPr>
              <a:spLocks noChangeArrowheads="1"/>
            </p:cNvSpPr>
            <p:nvPr/>
          </p:nvSpPr>
          <p:spPr bwMode="auto">
            <a:xfrm>
              <a:off x="555" y="1139"/>
              <a:ext cx="1843" cy="369"/>
            </a:xfrm>
            <a:prstGeom prst="roundRect">
              <a:avLst>
                <a:gd name="adj" fmla="val 16667"/>
              </a:avLst>
            </a:prstGeom>
            <a:solidFill>
              <a:srgbClr val="FFFF99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400">
                <a:latin typeface="Comic Sans MS" pitchFamily="66" charset="0"/>
              </a:endParaRPr>
            </a:p>
            <a:p>
              <a:pPr algn="ctr" eaLnBrk="1" hangingPunct="1">
                <a:buFontTx/>
                <a:buChar char="•"/>
              </a:pPr>
              <a:endParaRPr lang="en-US" sz="1400" b="1">
                <a:latin typeface="Comic Sans MS" pitchFamily="66" charset="0"/>
              </a:endParaRPr>
            </a:p>
          </p:txBody>
        </p:sp>
        <p:sp>
          <p:nvSpPr>
            <p:cNvPr id="132126" name="Text Box 93"/>
            <p:cNvSpPr txBox="1">
              <a:spLocks noChangeArrowheads="1"/>
            </p:cNvSpPr>
            <p:nvPr/>
          </p:nvSpPr>
          <p:spPr bwMode="auto">
            <a:xfrm>
              <a:off x="1491" y="1139"/>
              <a:ext cx="883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Bioinformatics</a:t>
              </a:r>
            </a:p>
            <a:p>
              <a:pPr eaLnBrk="1" hangingPunct="1"/>
              <a:r>
                <a:rPr lang="tr-TR" sz="1400" b="1">
                  <a:solidFill>
                    <a:srgbClr val="000066"/>
                  </a:solidFill>
                  <a:latin typeface="Comic Sans MS" pitchFamily="66" charset="0"/>
                </a:rPr>
                <a:t>Data Mining</a:t>
              </a:r>
              <a:endParaRPr lang="en-US" sz="1400" b="1">
                <a:solidFill>
                  <a:srgbClr val="000066"/>
                </a:solidFill>
                <a:latin typeface="Comic Sans MS" pitchFamily="66" charset="0"/>
              </a:endParaRPr>
            </a:p>
          </p:txBody>
        </p:sp>
        <p:sp>
          <p:nvSpPr>
            <p:cNvPr id="132127" name="Text Box 95"/>
            <p:cNvSpPr txBox="1">
              <a:spLocks noChangeArrowheads="1"/>
            </p:cNvSpPr>
            <p:nvPr/>
          </p:nvSpPr>
          <p:spPr bwMode="auto">
            <a:xfrm>
              <a:off x="572" y="1200"/>
              <a:ext cx="8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tr-TR" sz="1400" b="1">
                  <a:solidFill>
                    <a:schemeClr val="bg2"/>
                  </a:solidFill>
                  <a:latin typeface="Comic Sans MS" pitchFamily="66" charset="0"/>
                </a:rPr>
                <a:t>Bioengineering</a:t>
              </a:r>
              <a:endParaRPr lang="en-US" sz="1400" b="1">
                <a:solidFill>
                  <a:schemeClr val="bg2"/>
                </a:solidFill>
                <a:latin typeface="Comic Sans MS" pitchFamily="66" charset="0"/>
              </a:endParaRPr>
            </a:p>
          </p:txBody>
        </p:sp>
      </p:grpSp>
      <p:sp>
        <p:nvSpPr>
          <p:cNvPr id="132128" name="Line 99"/>
          <p:cNvSpPr>
            <a:spLocks noChangeShapeType="1"/>
          </p:cNvSpPr>
          <p:nvPr/>
        </p:nvSpPr>
        <p:spPr bwMode="auto">
          <a:xfrm>
            <a:off x="2366963" y="1314450"/>
            <a:ext cx="41402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32129" name="Text Box 87"/>
          <p:cNvSpPr txBox="1">
            <a:spLocks noChangeArrowheads="1"/>
          </p:cNvSpPr>
          <p:nvPr/>
        </p:nvSpPr>
        <p:spPr bwMode="auto">
          <a:xfrm>
            <a:off x="4483100" y="2765425"/>
            <a:ext cx="2025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Software Eng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i</a:t>
            </a:r>
            <a:r>
              <a:rPr lang="tr-TR" sz="1400" b="1">
                <a:solidFill>
                  <a:srgbClr val="000066"/>
                </a:solidFill>
                <a:latin typeface="Comic Sans MS" pitchFamily="66" charset="0"/>
              </a:rPr>
              <a:t>neer</a:t>
            </a:r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ing</a:t>
            </a:r>
            <a:endParaRPr lang="tr-TR" sz="1400" b="1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2130" name="Text Box 76"/>
          <p:cNvSpPr txBox="1">
            <a:spLocks noChangeArrowheads="1"/>
          </p:cNvSpPr>
          <p:nvPr/>
        </p:nvSpPr>
        <p:spPr bwMode="auto">
          <a:xfrm>
            <a:off x="4794250" y="2543175"/>
            <a:ext cx="1579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>
                <a:solidFill>
                  <a:srgbClr val="000066"/>
                </a:solidFill>
                <a:latin typeface="Comic Sans MS" pitchFamily="66" charset="0"/>
              </a:rPr>
              <a:t>Formal Methods</a:t>
            </a:r>
            <a:endParaRPr lang="tr-TR" sz="14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32131" name="Text Box 76"/>
          <p:cNvSpPr txBox="1">
            <a:spLocks noChangeArrowheads="1"/>
          </p:cNvSpPr>
          <p:nvPr/>
        </p:nvSpPr>
        <p:spPr bwMode="auto">
          <a:xfrm>
            <a:off x="4351338" y="3073400"/>
            <a:ext cx="1065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tr-TR" sz="1400" b="1">
                <a:solidFill>
                  <a:srgbClr val="006699"/>
                </a:solidFill>
                <a:latin typeface="Comic Sans MS" pitchFamily="66" charset="0"/>
              </a:rPr>
              <a:t>Simulation</a:t>
            </a:r>
            <a:endParaRPr lang="en-US" sz="1400" b="1">
              <a:solidFill>
                <a:srgbClr val="0066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8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err="1">
                <a:solidFill>
                  <a:srgbClr val="000066"/>
                </a:solidFill>
                <a:latin typeface="Arial" charset="0"/>
              </a:rPr>
              <a:t>Computer</a:t>
            </a:r>
            <a:r>
              <a:rPr lang="tr-TR" sz="3200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tr-TR" sz="3200" dirty="0" smtClean="0">
                <a:solidFill>
                  <a:srgbClr val="000066"/>
                </a:solidFill>
                <a:latin typeface="Arial" charset="0"/>
              </a:rPr>
              <a:t>Graphics </a:t>
            </a:r>
            <a:r>
              <a:rPr lang="tr-TR" sz="3200" dirty="0" err="1">
                <a:solidFill>
                  <a:srgbClr val="000066"/>
                </a:solidFill>
                <a:latin typeface="Arial" charset="0"/>
              </a:rPr>
              <a:t>and</a:t>
            </a:r>
            <a:r>
              <a:rPr lang="tr-TR" sz="3200" dirty="0">
                <a:solidFill>
                  <a:srgbClr val="000066"/>
                </a:solidFill>
                <a:latin typeface="Arial" charset="0"/>
              </a:rPr>
              <a:t> Virtual </a:t>
            </a:r>
            <a:r>
              <a:rPr lang="tr-TR" sz="3200" dirty="0" err="1" smtClean="0">
                <a:solidFill>
                  <a:srgbClr val="000066"/>
                </a:solidFill>
                <a:latin typeface="Arial" charset="0"/>
              </a:rPr>
              <a:t>Reality</a:t>
            </a:r>
            <a:endParaRPr lang="en-US" sz="3200" dirty="0"/>
          </a:p>
        </p:txBody>
      </p:sp>
      <p:pic>
        <p:nvPicPr>
          <p:cNvPr id="4" name="Content Placeholder 3" descr="mb6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b="667"/>
          <a:stretch>
            <a:fillRect/>
          </a:stretch>
        </p:blipFill>
        <p:spPr>
          <a:xfrm>
            <a:off x="341530" y="773705"/>
            <a:ext cx="8532440" cy="5261671"/>
          </a:xfrm>
        </p:spPr>
      </p:pic>
    </p:spTree>
    <p:extLst>
      <p:ext uri="{BB962C8B-B14F-4D97-AF65-F5344CB8AC3E}">
        <p14:creationId xmlns:p14="http://schemas.microsoft.com/office/powerpoint/2010/main" val="31151858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95" y="0"/>
            <a:ext cx="8621712" cy="549275"/>
          </a:xfrm>
        </p:spPr>
        <p:txBody>
          <a:bodyPr/>
          <a:lstStyle/>
          <a:p>
            <a:r>
              <a:rPr lang="tr-TR" sz="32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Visualization </a:t>
            </a:r>
            <a:r>
              <a:rPr lang="tr-TR" sz="3200" dirty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of Complex </a:t>
            </a:r>
            <a:r>
              <a:rPr lang="tr-TR" sz="32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Data </a:t>
            </a:r>
            <a:endParaRPr lang="en-US" sz="3200" dirty="0">
              <a:solidFill>
                <a:srgbClr val="000066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5" name="Picture 6" descr="C:\Documents and Settings\urazc\Desktop\figures\f\figure2LowR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863600"/>
            <a:ext cx="548957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43967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6858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Cryptology, Network Security 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9" y="2753925"/>
            <a:ext cx="5338496" cy="4034910"/>
          </a:xfrm>
          <a:prstGeom prst="rect">
            <a:avLst/>
          </a:prstGeom>
        </p:spPr>
      </p:pic>
      <p:pic>
        <p:nvPicPr>
          <p:cNvPr id="46083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785" y="503675"/>
            <a:ext cx="6504880" cy="31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256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-76200"/>
            <a:ext cx="9144000" cy="6858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tr-TR" sz="3600" dirty="0" err="1" smtClean="0">
                <a:latin typeface="Arial" charset="0"/>
              </a:rPr>
              <a:t>Parallel</a:t>
            </a:r>
            <a:r>
              <a:rPr lang="tr-TR" sz="3600" dirty="0" smtClean="0">
                <a:latin typeface="Arial" charset="0"/>
              </a:rPr>
              <a:t> </a:t>
            </a:r>
            <a:r>
              <a:rPr lang="tr-TR" sz="3600" dirty="0" err="1" smtClean="0">
                <a:latin typeface="Arial" charset="0"/>
              </a:rPr>
              <a:t>and</a:t>
            </a:r>
            <a:r>
              <a:rPr lang="tr-TR" sz="3600" dirty="0" smtClean="0">
                <a:latin typeface="Arial" charset="0"/>
              </a:rPr>
              <a:t> High </a:t>
            </a:r>
            <a:r>
              <a:rPr lang="tr-TR" sz="3600" dirty="0" err="1" smtClean="0">
                <a:latin typeface="Arial" charset="0"/>
              </a:rPr>
              <a:t>Perf</a:t>
            </a:r>
            <a:r>
              <a:rPr lang="tr-TR" sz="3600" dirty="0" smtClean="0">
                <a:latin typeface="Arial" charset="0"/>
              </a:rPr>
              <a:t>. Computing</a:t>
            </a:r>
            <a:endParaRPr lang="en-US" sz="3600" dirty="0" smtClean="0"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773705"/>
            <a:ext cx="6642230" cy="37362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48680"/>
            <a:ext cx="923432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National </a:t>
            </a:r>
            <a:r>
              <a:rPr lang="en-US" dirty="0">
                <a:solidFill>
                  <a:srgbClr val="000000"/>
                </a:solidFill>
              </a:rPr>
              <a:t>Super Computer Center in Guangzhou, China Tianhe-2 (MilkyWay-2) – 120.000 cores, 17,808 KW (1KW = seven nights of light with a 60W bulb) –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    390 million$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485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sz="3600" dirty="0" err="1" smtClean="0">
                <a:latin typeface="Arial" charset="0"/>
              </a:rPr>
              <a:t>Privacy</a:t>
            </a:r>
            <a:r>
              <a:rPr lang="tr-TR" sz="3600" dirty="0" smtClean="0">
                <a:latin typeface="Arial" charset="0"/>
              </a:rPr>
              <a:t> </a:t>
            </a:r>
            <a:r>
              <a:rPr lang="tr-TR" sz="3600" dirty="0" err="1" smtClean="0">
                <a:latin typeface="Arial" charset="0"/>
              </a:rPr>
              <a:t>Preserving</a:t>
            </a:r>
            <a:r>
              <a:rPr lang="tr-TR" sz="3600" dirty="0" smtClean="0">
                <a:latin typeface="Arial" charset="0"/>
              </a:rPr>
              <a:t> Data Management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/>
            <a:endParaRPr lang="en-US" i="1" dirty="0" smtClean="0">
              <a:solidFill>
                <a:srgbClr val="000066"/>
              </a:solidFill>
              <a:latin typeface="Constantia" pitchFamily="18" charset="0"/>
              <a:ea typeface="ＭＳ Ｐゴシック" pitchFamily="-109" charset="-128"/>
            </a:endParaRPr>
          </a:p>
          <a:p>
            <a:pPr marL="0" lvl="1" indent="0">
              <a:buNone/>
            </a:pP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In </a:t>
            </a:r>
            <a:r>
              <a:rPr lang="en-US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August 2006, AOL releases </a:t>
            </a: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user </a:t>
            </a:r>
          </a:p>
          <a:p>
            <a:pPr marL="0" lvl="1" indent="0">
              <a:buNone/>
            </a:pP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search </a:t>
            </a:r>
            <a:r>
              <a:rPr lang="en-US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data that </a:t>
            </a:r>
            <a:r>
              <a:rPr lang="en-US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includes</a:t>
            </a:r>
            <a:endParaRPr lang="tr-TR" sz="2800" dirty="0" smtClean="0"/>
          </a:p>
          <a:p>
            <a:pPr lvl="1"/>
            <a:r>
              <a:rPr lang="en-US" sz="2400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An anonymous user with </a:t>
            </a:r>
          </a:p>
          <a:p>
            <a:pPr marL="457200" lvl="1" indent="0">
              <a:buNone/>
            </a:pPr>
            <a:r>
              <a:rPr lang="en-US" sz="2400" i="1" dirty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i</a:t>
            </a:r>
            <a:r>
              <a:rPr lang="en-US" sz="2400" i="1" dirty="0" smtClean="0">
                <a:solidFill>
                  <a:srgbClr val="000066"/>
                </a:solidFill>
                <a:latin typeface="Constantia" pitchFamily="18" charset="0"/>
                <a:ea typeface="ＭＳ Ｐゴシック" pitchFamily="-109" charset="-128"/>
              </a:rPr>
              <a:t>d 4417749  searched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“numb fingers”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“60 single men”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“dog that urinates on everything”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“landscapers in </a:t>
            </a:r>
            <a:r>
              <a:rPr lang="en-US" sz="2000" i="1" dirty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L</a:t>
            </a:r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ilburn, </a:t>
            </a:r>
            <a:r>
              <a:rPr lang="en-US" sz="2000" i="1" dirty="0" err="1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Ga</a:t>
            </a:r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”</a:t>
            </a:r>
          </a:p>
          <a:p>
            <a:pPr lvl="2"/>
            <a:r>
              <a:rPr lang="en-US" sz="2000" i="1" dirty="0" smtClean="0">
                <a:solidFill>
                  <a:srgbClr val="000066"/>
                </a:solidFill>
                <a:latin typeface="Constantia" pitchFamily="18" charset="0"/>
                <a:ea typeface="ヒラギノ角ゴ Pro W3" pitchFamily="-1" charset="-128"/>
              </a:rPr>
              <a:t>Several people with name “Arnold”</a:t>
            </a:r>
          </a:p>
          <a:p>
            <a:pPr lvl="1"/>
            <a:endParaRPr lang="en-US" sz="2400" i="1" dirty="0" smtClean="0">
              <a:solidFill>
                <a:srgbClr val="000066"/>
              </a:solidFill>
              <a:latin typeface="Constantia" pitchFamily="18" charset="0"/>
              <a:ea typeface="ＭＳ Ｐゴシック" pitchFamily="-109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030" y="5049180"/>
            <a:ext cx="4114800" cy="113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30" y="1313765"/>
            <a:ext cx="2475275" cy="34091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785" y="773705"/>
            <a:ext cx="3278200" cy="388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 anchor="ctr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tr-TR" dirty="0" smtClean="0"/>
              <a:t>What is Computer Science?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90000" tIns="46800" rIns="90000" bIns="46800"/>
          <a:lstStyle/>
          <a:p>
            <a:pPr eaLnBrk="1" hangingPunct="1"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Computer science (CS) is the study of </a:t>
            </a:r>
            <a:r>
              <a:rPr lang="en-US" altLang="tr-TR" sz="2400" b="1" dirty="0" smtClean="0">
                <a:solidFill>
                  <a:srgbClr val="000000"/>
                </a:solidFill>
                <a:cs typeface="Arial" charset="0"/>
              </a:rPr>
              <a:t>algorithmic</a:t>
            </a: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 methods for representing</a:t>
            </a:r>
            <a:r>
              <a:rPr lang="en-US" altLang="tr-TR" sz="2400" dirty="0" smtClean="0">
                <a:solidFill>
                  <a:srgbClr val="000000"/>
                </a:solidFill>
              </a:rPr>
              <a:t>, </a:t>
            </a:r>
            <a:r>
              <a:rPr lang="en-US" altLang="tr-TR" sz="2400" dirty="0" smtClean="0">
                <a:solidFill>
                  <a:srgbClr val="000000"/>
                </a:solidFill>
                <a:cs typeface="Arial" charset="0"/>
              </a:rPr>
              <a:t>transforming </a:t>
            </a:r>
            <a:r>
              <a:rPr lang="en-US" altLang="tr-TR" sz="2400" dirty="0" smtClean="0">
                <a:solidFill>
                  <a:srgbClr val="000000"/>
                </a:solidFill>
              </a:rPr>
              <a:t>and processing </a:t>
            </a:r>
            <a:r>
              <a:rPr lang="en-US" altLang="tr-TR" sz="2400" b="1" dirty="0" smtClean="0">
                <a:solidFill>
                  <a:srgbClr val="000000"/>
                </a:solidFill>
                <a:cs typeface="Arial" charset="0"/>
              </a:rPr>
              <a:t>information</a:t>
            </a:r>
          </a:p>
          <a:p>
            <a:pPr eaLnBrk="1" hangingPunct="1">
              <a:spcBef>
                <a:spcPts val="800"/>
              </a:spcBef>
              <a:buClr>
                <a:srgbClr val="86D1EC"/>
              </a:buClr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US" altLang="tr-TR" sz="2400" dirty="0" smtClean="0"/>
          </a:p>
        </p:txBody>
      </p:sp>
      <p:pic>
        <p:nvPicPr>
          <p:cNvPr id="5" name="Content Placeholder 7" descr="Screen Shot 2014-11-20 at 00.07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5" r="-2303" b="68"/>
          <a:stretch/>
        </p:blipFill>
        <p:spPr bwMode="auto">
          <a:xfrm>
            <a:off x="99095" y="2033845"/>
            <a:ext cx="8973405" cy="345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5856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76800" y="1962150"/>
            <a:ext cx="4267200" cy="255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Intelligent robots at home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854224"/>
            <a:ext cx="8839200" cy="990600"/>
          </a:xfrm>
          <a:solidFill>
            <a:srgbClr val="DBEEF4"/>
          </a:solidFill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marL="236538" indent="-236538" eaLnBrk="1" hangingPunct="1">
              <a:buFontTx/>
              <a:buNone/>
            </a:pPr>
            <a:r>
              <a:rPr lang="en-US" sz="2000" b="1" dirty="0" smtClean="0">
                <a:latin typeface="Arial Narrow" charset="0"/>
              </a:rPr>
              <a:t>Goal:</a:t>
            </a:r>
            <a:r>
              <a:rPr lang="en-US" sz="2000" dirty="0" smtClean="0">
                <a:latin typeface="Arial Narrow" charset="0"/>
              </a:rPr>
              <a:t> To endow robots with higher level cognitive functions that involve reasoning about goals, perception, actions, etc., so that they can give high-level decisions to act intelligently in a dynamic world.</a:t>
            </a:r>
            <a:endParaRPr lang="en-US" sz="2000" b="1" dirty="0" smtClean="0">
              <a:latin typeface="Arial Narrow" charset="0"/>
            </a:endParaRPr>
          </a:p>
          <a:p>
            <a:pPr marL="236538" indent="-236538" eaLnBrk="1" hangingPunct="1">
              <a:buFontTx/>
              <a:buNone/>
            </a:pPr>
            <a:endParaRPr lang="en-GB" sz="2000" dirty="0" smtClean="0">
              <a:latin typeface="Arial Narrow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0" y="1962150"/>
            <a:ext cx="4267200" cy="255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Cognitive factories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pic>
        <p:nvPicPr>
          <p:cNvPr id="108549" name="Picture 2" descr="http://10.36.62.62/wp-content/uploads/2011/08/scenario_new_white-e13128292256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" y="2497138"/>
            <a:ext cx="3500437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286000"/>
            <a:ext cx="2667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0" y="4572000"/>
            <a:ext cx="4267200" cy="2246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Cognitive rehabilitation robotics</a:t>
            </a: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</p:txBody>
      </p:sp>
      <p:pic>
        <p:nvPicPr>
          <p:cNvPr id="108552" name="Picture 7" descr="IMAG00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029200"/>
            <a:ext cx="29352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76800" y="4572000"/>
            <a:ext cx="4267200" cy="22463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/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Arial Narrow" charset="0"/>
                <a:ea typeface="ＭＳ Ｐゴシック" pitchFamily="-109" charset="-128"/>
              </a:rPr>
              <a:t>Cloud robotics</a:t>
            </a: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  <a:latin typeface="Arial Narrow" charset="0"/>
              <a:ea typeface="ＭＳ Ｐゴシック" pitchFamily="-109" charset="-128"/>
            </a:endParaRPr>
          </a:p>
          <a:p>
            <a:pPr marL="230188" indent="-230188" algn="ctr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Calibri" pitchFamily="34" charset="0"/>
              <a:ea typeface="ＭＳ Ｐゴシック" pitchFamily="-109" charset="-128"/>
            </a:endParaRPr>
          </a:p>
        </p:txBody>
      </p:sp>
      <p:pic>
        <p:nvPicPr>
          <p:cNvPr id="3078" name="Picture 6" descr="http://www.nyteknik.se/incoming/article2470650.ece/BINARY/original/Kuka_youBot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956" y="3427476"/>
            <a:ext cx="1437844" cy="114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555" name="Picture 8" descr="http://yglesias.thinkprogress.org/wp-content/uploads/2011/04/NaoWaiterGraz2009-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2438400"/>
            <a:ext cx="137160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13" descr="D:\Downloads\cloud_robotic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4953000"/>
            <a:ext cx="28559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Artificial Intelligence and Cognitive Robotics</a:t>
            </a:r>
          </a:p>
        </p:txBody>
      </p:sp>
    </p:spTree>
    <p:extLst>
      <p:ext uri="{BB962C8B-B14F-4D97-AF65-F5344CB8AC3E}">
        <p14:creationId xmlns:p14="http://schemas.microsoft.com/office/powerpoint/2010/main" val="382726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3600" smtClean="0">
                <a:solidFill>
                  <a:srgbClr val="000066"/>
                </a:solidFill>
                <a:latin typeface="Arial" charset="0"/>
                <a:ea typeface="ＭＳ Ｐゴシック" pitchFamily="34" charset="-128"/>
              </a:rPr>
              <a:t>Computer Vision and Machine Learning</a:t>
            </a:r>
            <a:endParaRPr lang="tr-TR" altLang="tr-TR" sz="3600" smtClean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41987" name="Content Placeholder 3" descr="phone_galaxy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21513" y="684213"/>
            <a:ext cx="2122487" cy="3689350"/>
          </a:xfrm>
        </p:spPr>
      </p:pic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61925" y="819150"/>
            <a:ext cx="6950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Plant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identification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Handwriting</a:t>
            </a:r>
            <a:r>
              <a:rPr lang="tr-TR" altLang="tr-TR" sz="2400" dirty="0">
                <a:solidFill>
                  <a:schemeClr val="tx2"/>
                </a:solidFill>
              </a:rPr>
              <a:t> &amp; </a:t>
            </a:r>
            <a:r>
              <a:rPr lang="tr-TR" altLang="tr-TR" sz="2400" dirty="0" err="1">
                <a:solidFill>
                  <a:schemeClr val="tx2"/>
                </a:solidFill>
              </a:rPr>
              <a:t>sketch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recognition</a:t>
            </a:r>
            <a:endParaRPr lang="tr-TR" altLang="tr-TR" sz="2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Biometrics</a:t>
            </a:r>
            <a:r>
              <a:rPr lang="tr-TR" altLang="tr-TR" sz="2400" dirty="0">
                <a:solidFill>
                  <a:schemeClr val="tx2"/>
                </a:solidFill>
              </a:rPr>
              <a:t>: </a:t>
            </a:r>
            <a:r>
              <a:rPr lang="tr-TR" altLang="tr-TR" sz="2400" dirty="0" err="1">
                <a:solidFill>
                  <a:schemeClr val="tx2"/>
                </a:solidFill>
              </a:rPr>
              <a:t>signature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and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fingerprint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  <a:r>
              <a:rPr lang="tr-TR" altLang="tr-TR" sz="2400" dirty="0" err="1">
                <a:solidFill>
                  <a:schemeClr val="tx2"/>
                </a:solidFill>
              </a:rPr>
              <a:t>verification</a:t>
            </a:r>
            <a:r>
              <a:rPr lang="tr-TR" altLang="tr-TR" sz="24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1989" name="Picture 2" descr="http://people.sabanciuniv.edu/~berrin/research_files/image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900"/>
            <a:ext cx="3503613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4" descr="http://people.sabanciuniv.edu/~berrin/research_files/image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99"/>
          <a:stretch>
            <a:fillRect/>
          </a:stretch>
        </p:blipFill>
        <p:spPr bwMode="auto">
          <a:xfrm>
            <a:off x="3446463" y="4494213"/>
            <a:ext cx="5697537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ANd9GcTDgPf8SRs8Z6sEUrgFGSGQ9e_adHKrdsN34Rv_jomMXmkBzeDlX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613" y="2087284"/>
            <a:ext cx="3616881" cy="2406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033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05" y="-126395"/>
            <a:ext cx="3195355" cy="677108"/>
          </a:xfrm>
        </p:spPr>
        <p:txBody>
          <a:bodyPr/>
          <a:lstStyle/>
          <a:p>
            <a:r>
              <a:rPr lang="tr-T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Mining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16" y="1295400"/>
            <a:ext cx="3911727" cy="344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571997" y="1564719"/>
            <a:ext cx="1846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endParaRPr lang="tr-TR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395536" y="4665712"/>
            <a:ext cx="1425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tr-T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Every</a:t>
            </a:r>
            <a:r>
              <a:rPr lang="tr-TR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minute</a:t>
            </a:r>
            <a:endParaRPr lang="tr-TR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25" descr="http://s.ytimg.com/yts/img/youtube_logo_stacked-vfl225ZT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045" y="4554125"/>
            <a:ext cx="72072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2" descr="http://4.bp.blogspot.com/-ygThK5Q5Ozw/UiS02-6YaPI/AAAAAAAAAwo/IybGZ0o3ir8/s1600/fb-login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37285" y="4104075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4628670" y="5202197"/>
            <a:ext cx="14285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tr-T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1,3 </a:t>
            </a:r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million</a:t>
            </a:r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video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streams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6776873" y="4762808"/>
            <a:ext cx="13681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277,000 </a:t>
            </a:r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logins</a:t>
            </a:r>
            <a:endParaRPr lang="tr-TR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2" descr="http://news.doddleme.com/wp-content/uploads/2013/10/twitter-logo-2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157192"/>
            <a:ext cx="720080" cy="720080"/>
          </a:xfrm>
          <a:prstGeom prst="rect">
            <a:avLst/>
          </a:prstGeom>
          <a:noFill/>
        </p:spPr>
      </p:pic>
      <p:pic>
        <p:nvPicPr>
          <p:cNvPr id="37" name="Picture 4" descr="https://cdn1.iconfinder.com/data/icons/yooicons_set01_socialbookmarks/512/social_google_bo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6805" y="4914165"/>
            <a:ext cx="628329" cy="628329"/>
          </a:xfrm>
          <a:prstGeom prst="rect">
            <a:avLst/>
          </a:prstGeom>
          <a:noFill/>
        </p:spPr>
      </p:pic>
      <p:sp>
        <p:nvSpPr>
          <p:cNvPr id="38" name="TextBox 13"/>
          <p:cNvSpPr txBox="1">
            <a:spLocks noChangeArrowheads="1"/>
          </p:cNvSpPr>
          <p:nvPr/>
        </p:nvSpPr>
        <p:spPr bwMode="auto">
          <a:xfrm>
            <a:off x="251520" y="5786100"/>
            <a:ext cx="1296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600,000 </a:t>
            </a: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tweets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2456765" y="5522749"/>
            <a:ext cx="1296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r-TR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4.4 </a:t>
            </a:r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million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tr-TR" sz="14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queries</a:t>
            </a:r>
            <a:endParaRPr lang="tr-TR" sz="14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1970" y="1448780"/>
            <a:ext cx="4590510" cy="300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Size of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gathered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in 2014: 2.7 ZB</a:t>
            </a:r>
          </a:p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2015 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prediction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: 7.9 ZB  </a:t>
            </a: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2.2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million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TB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new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every</a:t>
            </a:r>
            <a:r>
              <a:rPr lang="tr-TR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day</a:t>
            </a:r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tr-TR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gathered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last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2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years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is 90% of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what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have</a:t>
            </a:r>
            <a:endParaRPr lang="tr-TR" sz="9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Number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smart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phones</a:t>
            </a:r>
            <a:r>
              <a:rPr lang="tr-TR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: &gt; 1.75 </a:t>
            </a:r>
            <a:r>
              <a:rPr lang="tr-TR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billion</a:t>
            </a:r>
            <a:endParaRPr lang="tr-TR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tr-TR" sz="900" b="1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500" y="798039"/>
            <a:ext cx="2172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GB = 10</a:t>
            </a:r>
            <a:r>
              <a:rPr lang="en-US" sz="1400" b="1" baseline="30000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9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giga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6695" y="798039"/>
            <a:ext cx="175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T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12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tera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69092" y="798039"/>
            <a:ext cx="177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PB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15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peta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90875" y="798039"/>
            <a:ext cx="177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EB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18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exa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62740" y="798039"/>
            <a:ext cx="1979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Z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B = 10</a:t>
            </a:r>
            <a:r>
              <a:rPr lang="en-US" sz="1400" b="1" baseline="30000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21 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(</a:t>
            </a:r>
            <a:r>
              <a:rPr lang="en-US" sz="1400" b="1" dirty="0" err="1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zetta</a:t>
            </a:r>
            <a:r>
              <a:rPr lang="en-US" sz="1400" b="1" dirty="0" smtClean="0">
                <a:solidFill>
                  <a:schemeClr val="tx2"/>
                </a:solidFill>
                <a:latin typeface="Segoe Script" panose="020B0504020000000003" pitchFamily="34" charset="0"/>
                <a:cs typeface="Calibri" pitchFamily="34" charset="0"/>
              </a:rPr>
              <a:t>)</a:t>
            </a:r>
            <a:endParaRPr lang="tr-TR" sz="1400" b="1" dirty="0" smtClean="0">
              <a:solidFill>
                <a:schemeClr val="tx2"/>
              </a:solidFill>
              <a:latin typeface="Segoe Script" panose="020B0504020000000003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1578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301971" y="948363"/>
            <a:ext cx="4752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dirty="0" smtClean="0"/>
              <a:t>Software Engineer</a:t>
            </a:r>
            <a:endParaRPr lang="en-US" kern="0" dirty="0"/>
          </a:p>
        </p:txBody>
      </p:sp>
      <p:pic>
        <p:nvPicPr>
          <p:cNvPr id="1026" name="Picture 2" descr="http://file1.batdongsan.com.vn/file.3568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86" y="1673805"/>
            <a:ext cx="4493613" cy="29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71" y="2863528"/>
            <a:ext cx="3994323" cy="299574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-11664" y="-126395"/>
            <a:ext cx="9039159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dirty="0" smtClean="0"/>
              <a:t>Anybody can program. Yes, but…</a:t>
            </a:r>
            <a:endParaRPr lang="en-US" kern="0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3297" y="1483060"/>
            <a:ext cx="33568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itchFamily="34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kern="0" smtClean="0"/>
              <a:t>Self educated</a:t>
            </a:r>
            <a:br>
              <a:rPr lang="en-US" kern="0" smtClean="0"/>
            </a:br>
            <a:r>
              <a:rPr lang="en-US" kern="0" smtClean="0"/>
              <a:t>programmer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46667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>
                <a:latin typeface="Arial" charset="0"/>
                <a:ea typeface="ＭＳ Ｐゴシック" pitchFamily="34" charset="-128"/>
              </a:rPr>
              <a:t>Skills that are good to have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Analytical, problem solving, and math skills</a:t>
            </a:r>
          </a:p>
          <a:p>
            <a:pPr marL="0" indent="0">
              <a:buNone/>
              <a:defRPr/>
            </a:pPr>
            <a:endParaRPr lang="tr-TR" sz="11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tr-TR" sz="11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Affinity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to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programming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algorithms</a:t>
            </a:r>
            <a:r>
              <a:rPr lang="tr-TR" dirty="0" smtClean="0">
                <a:solidFill>
                  <a:schemeClr val="accent2">
                    <a:lumMod val="75000"/>
                  </a:schemeClr>
                </a:solidFill>
              </a:rPr>
              <a:t> is a </a:t>
            </a:r>
            <a:r>
              <a:rPr lang="tr-TR" dirty="0" err="1" smtClean="0">
                <a:solidFill>
                  <a:schemeClr val="accent2">
                    <a:lumMod val="75000"/>
                  </a:schemeClr>
                </a:solidFill>
              </a:rPr>
              <a:t>plus</a:t>
            </a:r>
            <a:endParaRPr lang="tr-TR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defRPr/>
            </a:pPr>
            <a:r>
              <a:rPr lang="tr-TR" dirty="0" err="1" smtClean="0"/>
              <a:t>Even</a:t>
            </a:r>
            <a:r>
              <a:rPr lang="tr-TR" dirty="0" smtClean="0"/>
              <a:t> </a:t>
            </a:r>
            <a:r>
              <a:rPr lang="tr-TR" dirty="0" err="1" smtClean="0"/>
              <a:t>though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don’t</a:t>
            </a:r>
            <a:r>
              <a:rPr lang="tr-TR" dirty="0" smtClean="0"/>
              <a:t> do </a:t>
            </a:r>
            <a:r>
              <a:rPr lang="tr-TR" dirty="0" err="1" smtClean="0"/>
              <a:t>programing</a:t>
            </a:r>
            <a:r>
              <a:rPr lang="tr-TR" dirty="0" smtClean="0"/>
              <a:t> </a:t>
            </a:r>
            <a:r>
              <a:rPr lang="tr-TR" dirty="0" err="1" smtClean="0"/>
              <a:t>every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...</a:t>
            </a:r>
          </a:p>
          <a:p>
            <a:pPr lvl="1">
              <a:defRPr/>
            </a:pPr>
            <a:r>
              <a:rPr lang="tr-TR" dirty="0" err="1" smtClean="0"/>
              <a:t>Even</a:t>
            </a:r>
            <a:r>
              <a:rPr lang="tr-TR" dirty="0" smtClean="0"/>
              <a:t> </a:t>
            </a:r>
            <a:r>
              <a:rPr lang="tr-TR" dirty="0" err="1" smtClean="0"/>
              <a:t>though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of us </a:t>
            </a:r>
            <a:r>
              <a:rPr lang="tr-TR" dirty="0" err="1" smtClean="0"/>
              <a:t>don’t</a:t>
            </a:r>
            <a:r>
              <a:rPr lang="tr-TR" dirty="0" smtClean="0"/>
              <a:t> do </a:t>
            </a:r>
            <a:r>
              <a:rPr lang="tr-TR" dirty="0" err="1" smtClean="0"/>
              <a:t>programing</a:t>
            </a:r>
            <a:r>
              <a:rPr lang="tr-TR" dirty="0" smtClean="0"/>
              <a:t> ever...</a:t>
            </a:r>
            <a:endParaRPr lang="tr-TR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sz="3600" b="1" dirty="0" smtClean="0">
                <a:solidFill>
                  <a:srgbClr val="FF0000"/>
                </a:solidFill>
              </a:rPr>
              <a:t>If you do not know whether you are affine to programming or not, just take CS201.</a:t>
            </a:r>
          </a:p>
          <a:p>
            <a:pPr>
              <a:defRPr/>
            </a:pPr>
            <a:endParaRPr lang="tr-TR" dirty="0" smtClean="0"/>
          </a:p>
          <a:p>
            <a:pPr>
              <a:defRPr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23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2nd </a:t>
            </a:r>
            <a:r>
              <a:rPr lang="tr-TR" altLang="tr-TR" sz="3200" dirty="0" err="1" smtClean="0"/>
              <a:t>Year</a:t>
            </a:r>
            <a:r>
              <a:rPr lang="tr-TR" altLang="tr-TR" sz="3200" dirty="0" smtClean="0"/>
              <a:t> Course </a:t>
            </a:r>
            <a:r>
              <a:rPr lang="tr-TR" altLang="tr-TR" sz="3200" dirty="0" err="1" smtClean="0"/>
              <a:t>Pool</a:t>
            </a:r>
            <a:r>
              <a:rPr lang="tr-TR" altLang="tr-TR" sz="3200" dirty="0" smtClean="0"/>
              <a:t> </a:t>
            </a:r>
            <a:r>
              <a:rPr lang="tr-TR" altLang="tr-TR" sz="3200" dirty="0" err="1" smtClean="0"/>
              <a:t>for</a:t>
            </a:r>
            <a:r>
              <a:rPr lang="tr-TR" altLang="tr-TR" sz="3200" dirty="0" smtClean="0"/>
              <a:t> CS</a:t>
            </a:r>
            <a:endParaRPr lang="en-US" altLang="tr-TR" sz="3200" dirty="0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93685"/>
            <a:ext cx="9144000" cy="4365485"/>
          </a:xfrm>
        </p:spPr>
        <p:txBody>
          <a:bodyPr/>
          <a:lstStyle/>
          <a:p>
            <a:pPr eaLnBrk="1" hangingPunct="1"/>
            <a:r>
              <a:rPr lang="tr-TR" altLang="tr-TR" b="1" dirty="0" smtClean="0"/>
              <a:t>CS201 – Introduction to Computing</a:t>
            </a:r>
          </a:p>
          <a:p>
            <a:pPr lvl="1" eaLnBrk="1" hangingPunct="1"/>
            <a:r>
              <a:rPr lang="tr-TR" altLang="tr-TR" dirty="0" smtClean="0"/>
              <a:t>If possible</a:t>
            </a:r>
            <a:r>
              <a:rPr lang="en-US" altLang="tr-TR" dirty="0" smtClean="0"/>
              <a:t>,</a:t>
            </a:r>
            <a:r>
              <a:rPr lang="tr-TR" altLang="tr-TR" dirty="0" smtClean="0"/>
              <a:t> take in the first year</a:t>
            </a:r>
            <a:endParaRPr lang="en-US" altLang="tr-TR" dirty="0" smtClean="0"/>
          </a:p>
          <a:p>
            <a:pPr lvl="1" eaLnBrk="1" hangingPunct="1"/>
            <a:endParaRPr lang="tr-TR" altLang="tr-TR" sz="800" dirty="0" smtClean="0"/>
          </a:p>
          <a:p>
            <a:pPr eaLnBrk="1" hangingPunct="1"/>
            <a:r>
              <a:rPr lang="tr-TR" altLang="tr-TR" b="1" dirty="0" smtClean="0"/>
              <a:t>CS204 – Advanced Programming</a:t>
            </a:r>
          </a:p>
          <a:p>
            <a:pPr lvl="1" eaLnBrk="1" hangingPunct="1"/>
            <a:r>
              <a:rPr lang="tr-TR" altLang="tr-TR" dirty="0" smtClean="0"/>
              <a:t>Taking CS204 in the first year or during </a:t>
            </a:r>
            <a:r>
              <a:rPr lang="en-US" altLang="tr-TR" dirty="0" smtClean="0"/>
              <a:t>the </a:t>
            </a:r>
            <a:r>
              <a:rPr lang="tr-TR" altLang="tr-TR" dirty="0" smtClean="0"/>
              <a:t>summer before 2nd year is a plus</a:t>
            </a:r>
            <a:endParaRPr lang="en-US" altLang="tr-TR" dirty="0" smtClean="0"/>
          </a:p>
          <a:p>
            <a:pPr lvl="1" eaLnBrk="1" hangingPunct="1"/>
            <a:endParaRPr lang="tr-TR" altLang="tr-TR" sz="800" dirty="0" smtClean="0"/>
          </a:p>
          <a:p>
            <a:pPr eaLnBrk="1" hangingPunct="1"/>
            <a:r>
              <a:rPr lang="tr-TR" altLang="tr-TR" b="1" dirty="0" smtClean="0"/>
              <a:t>Math 201 – Linear Algebra</a:t>
            </a:r>
            <a:endParaRPr lang="en-US" altLang="tr-TR" b="1" dirty="0" smtClean="0"/>
          </a:p>
          <a:p>
            <a:pPr eaLnBrk="1" hangingPunct="1"/>
            <a:endParaRPr lang="tr-TR" altLang="tr-TR" sz="800" b="1" dirty="0" smtClean="0"/>
          </a:p>
          <a:p>
            <a:pPr eaLnBrk="1" hangingPunct="1"/>
            <a:r>
              <a:rPr lang="tr-TR" altLang="tr-TR" b="1" dirty="0" smtClean="0"/>
              <a:t>Math 203 – Probability</a:t>
            </a:r>
            <a:endParaRPr lang="en-US" altLang="tr-TR" b="1" dirty="0" smtClean="0"/>
          </a:p>
          <a:p>
            <a:pPr eaLnBrk="1" hangingPunct="1"/>
            <a:endParaRPr lang="tr-TR" altLang="tr-TR" sz="800" b="1" dirty="0" smtClean="0"/>
          </a:p>
          <a:p>
            <a:pPr eaLnBrk="1" hangingPunct="1"/>
            <a:r>
              <a:rPr lang="tr-TR" altLang="tr-TR" b="1" dirty="0" smtClean="0"/>
              <a:t>Math 204 – Discrete Math</a:t>
            </a:r>
          </a:p>
          <a:p>
            <a:pPr lvl="2" eaLnBrk="1" hangingPunct="1"/>
            <a:endParaRPr lang="en-US" altLang="tr-TR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515" y="5724255"/>
            <a:ext cx="4320480" cy="58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tr-TR" b="1" i="1" kern="0" dirty="0" smtClean="0">
                <a:solidFill>
                  <a:srgbClr val="FF0000"/>
                </a:solidFill>
              </a:rPr>
              <a:t>(all required courses)</a:t>
            </a:r>
            <a:endParaRPr lang="tr-TR" altLang="tr-TR" b="1" i="1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486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Basic Courses (3rd </a:t>
            </a:r>
            <a:r>
              <a:rPr lang="tr-TR" altLang="tr-TR" sz="3200" dirty="0" err="1" smtClean="0"/>
              <a:t>year</a:t>
            </a:r>
            <a:r>
              <a:rPr lang="tr-TR" altLang="tr-TR" sz="3200" dirty="0" smtClean="0"/>
              <a:t>)</a:t>
            </a:r>
            <a:endParaRPr lang="en-US" altLang="tr-TR" sz="3200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6525" y="775320"/>
            <a:ext cx="8001000" cy="3733800"/>
          </a:xfrm>
        </p:spPr>
        <p:txBody>
          <a:bodyPr/>
          <a:lstStyle/>
          <a:p>
            <a:pPr eaLnBrk="1" hangingPunct="1"/>
            <a:r>
              <a:rPr lang="tr-TR" altLang="tr-TR" sz="2800" b="1" dirty="0" smtClean="0"/>
              <a:t>CS300 – Data Structures</a:t>
            </a:r>
            <a:r>
              <a:rPr lang="en-US" altLang="tr-TR" sz="2800" b="1" dirty="0" smtClean="0"/>
              <a:t> </a:t>
            </a:r>
            <a:r>
              <a:rPr lang="en-US" altLang="tr-TR" sz="1200" dirty="0" smtClean="0"/>
              <a:t>(</a:t>
            </a:r>
            <a:r>
              <a:rPr lang="en-US" altLang="tr-TR" sz="1200" dirty="0" err="1" smtClean="0"/>
              <a:t>i</a:t>
            </a:r>
            <a:r>
              <a:rPr lang="tr-TR" altLang="tr-TR" sz="1200" dirty="0" smtClean="0"/>
              <a:t>f CS204 is taken before, take it in 2nd 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b="1" dirty="0" smtClean="0"/>
              <a:t>CS301 – Algorithms</a:t>
            </a:r>
            <a:endParaRPr lang="en-US" altLang="tr-TR" sz="2800" b="1" dirty="0" smtClean="0"/>
          </a:p>
          <a:p>
            <a:pPr eaLnBrk="1" hangingPunct="1"/>
            <a:endParaRPr lang="tr-TR" altLang="tr-TR" sz="2800" b="1" dirty="0" smtClean="0"/>
          </a:p>
          <a:p>
            <a:pPr eaLnBrk="1" hangingPunct="1"/>
            <a:r>
              <a:rPr lang="tr-TR" altLang="tr-TR" sz="2800" dirty="0" smtClean="0"/>
              <a:t>CS302 – Automata Theory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(n</a:t>
            </a:r>
            <a:r>
              <a:rPr lang="tr-TR" altLang="tr-TR" sz="1200" dirty="0" smtClean="0"/>
              <a:t>o </a:t>
            </a:r>
            <a:r>
              <a:rPr lang="en-US" altLang="tr-TR" sz="1200" dirty="0" smtClean="0"/>
              <a:t>prerequisites</a:t>
            </a:r>
            <a:r>
              <a:rPr lang="tr-TR" altLang="tr-TR" sz="1200" dirty="0" smtClean="0"/>
              <a:t>, may be taken in 2nd year</a:t>
            </a:r>
            <a:r>
              <a:rPr lang="en-US" altLang="tr-TR" sz="1200" dirty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CS303 – Logic Design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(n</a:t>
            </a:r>
            <a:r>
              <a:rPr lang="tr-TR" altLang="tr-TR" sz="1200" dirty="0" smtClean="0"/>
              <a:t>o </a:t>
            </a:r>
            <a:r>
              <a:rPr lang="en-US" altLang="tr-TR" sz="1200" dirty="0"/>
              <a:t>prerequisites</a:t>
            </a:r>
            <a:r>
              <a:rPr lang="tr-TR" altLang="tr-TR" sz="1200" dirty="0"/>
              <a:t>, may be taken in 2nd </a:t>
            </a:r>
            <a:r>
              <a:rPr lang="tr-TR" altLang="tr-TR" sz="1200" dirty="0" smtClean="0"/>
              <a:t>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CS305 – Programming </a:t>
            </a:r>
            <a:r>
              <a:rPr lang="tr-TR" altLang="tr-TR" sz="2800" dirty="0" err="1" smtClean="0"/>
              <a:t>Languages</a:t>
            </a:r>
            <a:endParaRPr lang="tr-TR" altLang="tr-TR" sz="2800" dirty="0" smtClean="0"/>
          </a:p>
          <a:p>
            <a:pPr eaLnBrk="1" hangingPunct="1"/>
            <a:r>
              <a:rPr lang="tr-TR" altLang="tr-TR" sz="2800" dirty="0" smtClean="0"/>
              <a:t>CS306 – Databases</a:t>
            </a:r>
            <a:r>
              <a:rPr lang="en-US" altLang="tr-TR" sz="2800" dirty="0" smtClean="0"/>
              <a:t> </a:t>
            </a:r>
            <a:r>
              <a:rPr lang="en-US" altLang="tr-TR" sz="1200" dirty="0" smtClean="0"/>
              <a:t>(s</a:t>
            </a:r>
            <a:r>
              <a:rPr lang="tr-TR" altLang="tr-TR" sz="1200" dirty="0" smtClean="0"/>
              <a:t>ome people take </a:t>
            </a:r>
            <a:r>
              <a:rPr lang="en-US" altLang="tr-TR" sz="1200" dirty="0" smtClean="0"/>
              <a:t>it </a:t>
            </a:r>
            <a:r>
              <a:rPr lang="tr-TR" altLang="tr-TR" sz="1200" dirty="0" smtClean="0"/>
              <a:t>in 2nd year</a:t>
            </a:r>
            <a:r>
              <a:rPr lang="en-US" altLang="tr-TR" sz="1200" dirty="0" smtClean="0"/>
              <a:t>)</a:t>
            </a:r>
            <a:endParaRPr lang="tr-TR" altLang="tr-TR" sz="1200" dirty="0" smtClean="0"/>
          </a:p>
          <a:p>
            <a:pPr eaLnBrk="1" hangingPunct="1"/>
            <a:r>
              <a:rPr lang="tr-TR" altLang="tr-TR" sz="2800" dirty="0" smtClean="0"/>
              <a:t>CS307 – Operating </a:t>
            </a:r>
            <a:r>
              <a:rPr lang="tr-TR" altLang="tr-TR" sz="2800" dirty="0" err="1" smtClean="0"/>
              <a:t>Systems</a:t>
            </a:r>
            <a:endParaRPr lang="tr-TR" altLang="tr-TR" sz="2800" dirty="0" smtClean="0"/>
          </a:p>
          <a:p>
            <a:pPr eaLnBrk="1" hangingPunct="1"/>
            <a:r>
              <a:rPr lang="tr-TR" altLang="tr-TR" sz="2800" dirty="0" smtClean="0"/>
              <a:t>CS308 – Software Engineering</a:t>
            </a:r>
            <a:endParaRPr lang="en-US" altLang="tr-TR" sz="2800" dirty="0"/>
          </a:p>
          <a:p>
            <a:pPr eaLnBrk="1" hangingPunct="1"/>
            <a:r>
              <a:rPr lang="tr-TR" altLang="tr-TR" sz="2800" dirty="0" smtClean="0"/>
              <a:t>CS3</a:t>
            </a:r>
            <a:r>
              <a:rPr lang="en-US" altLang="tr-TR" sz="2800" dirty="0" smtClean="0"/>
              <a:t>10</a:t>
            </a:r>
            <a:r>
              <a:rPr lang="tr-TR" altLang="tr-TR" sz="2800" dirty="0" smtClean="0"/>
              <a:t> </a:t>
            </a:r>
            <a:r>
              <a:rPr lang="tr-TR" altLang="tr-TR" sz="2800" dirty="0"/>
              <a:t>– </a:t>
            </a:r>
            <a:r>
              <a:rPr lang="en-US" altLang="tr-TR" sz="2800" dirty="0" smtClean="0"/>
              <a:t>Mobile Computing</a:t>
            </a:r>
            <a:endParaRPr lang="en-US" altLang="tr-TR" sz="2800" dirty="0"/>
          </a:p>
          <a:p>
            <a:pPr marL="0" indent="0" eaLnBrk="1" hangingPunct="1">
              <a:buNone/>
            </a:pPr>
            <a:endParaRPr lang="tr-TR" altLang="tr-TR" sz="2800" dirty="0" smtClean="0"/>
          </a:p>
          <a:p>
            <a:pPr lvl="2" eaLnBrk="1" hangingPunct="1"/>
            <a:endParaRPr lang="en-US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42057120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/>
              <a:t>Basic Courses </a:t>
            </a:r>
            <a:r>
              <a:rPr lang="tr-TR" altLang="tr-TR" sz="3200" dirty="0" smtClean="0"/>
              <a:t>(4th </a:t>
            </a:r>
            <a:r>
              <a:rPr lang="tr-TR" altLang="tr-TR" sz="3200" dirty="0" err="1"/>
              <a:t>year</a:t>
            </a:r>
            <a:r>
              <a:rPr lang="tr-TR" altLang="tr-TR" sz="3200" dirty="0"/>
              <a:t>)</a:t>
            </a:r>
            <a:endParaRPr lang="en-US" altLang="tr-TR" sz="3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515" y="503675"/>
            <a:ext cx="8001000" cy="400383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tr-TR" sz="2400" i="1" dirty="0" smtClean="0"/>
              <a:t>Depending on </a:t>
            </a:r>
            <a:r>
              <a:rPr lang="en-US" altLang="tr-TR" sz="2400" i="1" dirty="0" err="1" smtClean="0"/>
              <a:t>prereqs</a:t>
            </a:r>
            <a:r>
              <a:rPr lang="tr-TR" altLang="tr-TR" sz="2400" i="1" dirty="0" smtClean="0"/>
              <a:t>,</a:t>
            </a:r>
            <a:r>
              <a:rPr lang="en-US" altLang="tr-TR" sz="2400" i="1" dirty="0" smtClean="0"/>
              <a:t> </a:t>
            </a:r>
            <a:r>
              <a:rPr lang="tr-TR" altLang="tr-TR" sz="2400" i="1" dirty="0" smtClean="0"/>
              <a:t>some</a:t>
            </a:r>
            <a:r>
              <a:rPr lang="en-US" altLang="tr-TR" sz="2400" i="1" dirty="0" smtClean="0"/>
              <a:t> can be taken in 3rd year</a:t>
            </a:r>
          </a:p>
          <a:p>
            <a:pPr eaLnBrk="1" hangingPunct="1"/>
            <a:r>
              <a:rPr lang="en-US" altLang="tr-TR" sz="2400" dirty="0" smtClean="0"/>
              <a:t>CS400 – Logic in Computer Science</a:t>
            </a:r>
          </a:p>
          <a:p>
            <a:pPr eaLnBrk="1" hangingPunct="1"/>
            <a:r>
              <a:rPr lang="en-US" altLang="tr-TR" sz="2400" dirty="0"/>
              <a:t>CS401 – Computer </a:t>
            </a:r>
            <a:r>
              <a:rPr lang="en-US" altLang="tr-TR" sz="2400" dirty="0" smtClean="0"/>
              <a:t>Architecture</a:t>
            </a:r>
          </a:p>
          <a:p>
            <a:pPr eaLnBrk="1" hangingPunct="1"/>
            <a:r>
              <a:rPr lang="en-US" altLang="tr-TR" sz="2400" dirty="0" smtClean="0"/>
              <a:t>CS402 – Compiler Design</a:t>
            </a:r>
          </a:p>
          <a:p>
            <a:pPr eaLnBrk="1" hangingPunct="1"/>
            <a:r>
              <a:rPr lang="en-US" altLang="tr-TR" sz="2400" dirty="0" smtClean="0"/>
              <a:t>CS403 – Distributed Systems</a:t>
            </a:r>
          </a:p>
          <a:p>
            <a:pPr eaLnBrk="1" hangingPunct="1"/>
            <a:r>
              <a:rPr lang="en-US" altLang="tr-TR" sz="2400" dirty="0" smtClean="0"/>
              <a:t>CS404 – Artificial Intelligence</a:t>
            </a:r>
          </a:p>
          <a:p>
            <a:pPr eaLnBrk="1" hangingPunct="1"/>
            <a:r>
              <a:rPr lang="en-US" altLang="tr-TR" sz="2400" dirty="0" smtClean="0"/>
              <a:t>CS405 – Computer Graphics</a:t>
            </a:r>
          </a:p>
          <a:p>
            <a:pPr eaLnBrk="1" hangingPunct="1"/>
            <a:r>
              <a:rPr lang="en-US" altLang="tr-TR" sz="2400" dirty="0" smtClean="0"/>
              <a:t>CS406 </a:t>
            </a:r>
            <a:r>
              <a:rPr lang="en-US" altLang="tr-TR" sz="2400" dirty="0"/>
              <a:t>– </a:t>
            </a:r>
            <a:r>
              <a:rPr lang="en-US" altLang="tr-TR" sz="2400" dirty="0" smtClean="0"/>
              <a:t>Parallel Computing</a:t>
            </a:r>
          </a:p>
          <a:p>
            <a:pPr eaLnBrk="1" hangingPunct="1"/>
            <a:r>
              <a:rPr lang="en-US" altLang="tr-TR" sz="2400" dirty="0" smtClean="0"/>
              <a:t>CS407 </a:t>
            </a:r>
            <a:r>
              <a:rPr lang="en-US" altLang="tr-TR" sz="2400" dirty="0"/>
              <a:t>– </a:t>
            </a:r>
            <a:r>
              <a:rPr lang="en-US" altLang="tr-TR" sz="2400" dirty="0" smtClean="0"/>
              <a:t>Theory of Computation</a:t>
            </a:r>
          </a:p>
          <a:p>
            <a:pPr eaLnBrk="1" hangingPunct="1"/>
            <a:r>
              <a:rPr lang="en-US" altLang="tr-TR" sz="2400" dirty="0" smtClean="0"/>
              <a:t>CS408 – Computer Networks</a:t>
            </a:r>
          </a:p>
          <a:p>
            <a:pPr eaLnBrk="1" hangingPunct="1"/>
            <a:r>
              <a:rPr lang="en-US" altLang="tr-TR" sz="2400" dirty="0" smtClean="0"/>
              <a:t>CS411 – Cryptography</a:t>
            </a:r>
          </a:p>
          <a:p>
            <a:pPr eaLnBrk="1" hangingPunct="1"/>
            <a:r>
              <a:rPr lang="en-US" altLang="tr-TR" sz="2400" dirty="0" smtClean="0"/>
              <a:t>CS412 – Machine Learning</a:t>
            </a:r>
          </a:p>
          <a:p>
            <a:pPr eaLnBrk="1" hangingPunct="1"/>
            <a:r>
              <a:rPr lang="en-US" altLang="tr-TR" sz="2400" dirty="0" smtClean="0"/>
              <a:t>CS432 – Computer and Network Security </a:t>
            </a:r>
          </a:p>
        </p:txBody>
      </p:sp>
    </p:spTree>
    <p:extLst>
      <p:ext uri="{BB962C8B-B14F-4D97-AF65-F5344CB8AC3E}">
        <p14:creationId xmlns:p14="http://schemas.microsoft.com/office/powerpoint/2010/main" val="72584090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Minor Honor Programs (mostly MATH minor)</a:t>
            </a:r>
            <a:endParaRPr lang="en-US" altLang="tr-TR" sz="3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515" y="593685"/>
            <a:ext cx="8001000" cy="130514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tr-TR" altLang="tr-TR" sz="1600" b="1" dirty="0" smtClean="0"/>
              <a:t>Required courses </a:t>
            </a:r>
            <a:r>
              <a:rPr lang="tr-TR" altLang="tr-TR" sz="1600" i="1" dirty="0" smtClean="0"/>
              <a:t>(2 more left)</a:t>
            </a:r>
            <a:r>
              <a:rPr lang="tr-TR" altLang="tr-TR" sz="1600" b="1" dirty="0" smtClean="0"/>
              <a:t>:</a:t>
            </a:r>
          </a:p>
          <a:p>
            <a:pPr eaLnBrk="1" hangingPunct="1"/>
            <a:r>
              <a:rPr lang="en-US" altLang="tr-TR" sz="1600" dirty="0" smtClean="0">
                <a:solidFill>
                  <a:srgbClr val="FF0000"/>
                </a:solidFill>
              </a:rPr>
              <a:t>MATH </a:t>
            </a:r>
            <a:r>
              <a:rPr lang="en-US" altLang="tr-TR" sz="1600" dirty="0">
                <a:solidFill>
                  <a:srgbClr val="FF0000"/>
                </a:solidFill>
              </a:rPr>
              <a:t>201 Linear </a:t>
            </a:r>
            <a:r>
              <a:rPr lang="en-US" altLang="tr-TR" sz="1600" dirty="0" smtClean="0">
                <a:solidFill>
                  <a:srgbClr val="FF0000"/>
                </a:solidFill>
              </a:rPr>
              <a:t>Algebra</a:t>
            </a:r>
            <a:r>
              <a:rPr lang="tr-TR" altLang="tr-TR" sz="1600" dirty="0" smtClean="0">
                <a:solidFill>
                  <a:srgbClr val="FF0000"/>
                </a:solidFill>
              </a:rPr>
              <a:t> (already required for CS</a:t>
            </a:r>
            <a:r>
              <a:rPr lang="en-US" altLang="tr-TR" sz="1600" dirty="0" smtClean="0">
                <a:solidFill>
                  <a:srgbClr val="FF0000"/>
                </a:solidFill>
              </a:rPr>
              <a:t>E</a:t>
            </a:r>
            <a:r>
              <a:rPr lang="tr-TR" altLang="tr-TR" sz="1600" dirty="0" smtClean="0">
                <a:solidFill>
                  <a:srgbClr val="FF0000"/>
                </a:solidFill>
              </a:rPr>
              <a:t>)</a:t>
            </a:r>
            <a:endParaRPr lang="en-US" altLang="tr-TR" sz="1600" dirty="0">
              <a:solidFill>
                <a:srgbClr val="FF0000"/>
              </a:solidFill>
            </a:endParaRPr>
          </a:p>
          <a:p>
            <a:pPr eaLnBrk="1" hangingPunct="1"/>
            <a:r>
              <a:rPr lang="en-US" altLang="tr-TR" sz="1600" dirty="0" smtClean="0"/>
              <a:t>MATH </a:t>
            </a:r>
            <a:r>
              <a:rPr lang="en-US" altLang="tr-TR" sz="1600" dirty="0"/>
              <a:t>301 Introduction to Mathematical </a:t>
            </a:r>
            <a:r>
              <a:rPr lang="en-US" altLang="tr-TR" sz="1600" dirty="0" smtClean="0"/>
              <a:t>Analysis</a:t>
            </a:r>
            <a:endParaRPr lang="tr-TR" altLang="tr-TR" sz="1600" dirty="0" smtClean="0"/>
          </a:p>
          <a:p>
            <a:pPr eaLnBrk="1" hangingPunct="1"/>
            <a:r>
              <a:rPr lang="en-US" altLang="tr-TR" sz="1600" dirty="0" smtClean="0"/>
              <a:t>MATH </a:t>
            </a:r>
            <a:r>
              <a:rPr lang="en-US" altLang="tr-TR" sz="1600" dirty="0"/>
              <a:t>311 Introduction to </a:t>
            </a:r>
            <a:r>
              <a:rPr lang="en-US" altLang="tr-TR" sz="1600" dirty="0" smtClean="0"/>
              <a:t>Algebra</a:t>
            </a:r>
            <a:endParaRPr lang="en-US" altLang="tr-TR" sz="16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6515" y="2033845"/>
            <a:ext cx="6525725" cy="13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tr-TR" altLang="tr-TR" sz="1600" b="1" kern="0" dirty="0" smtClean="0"/>
              <a:t>4 courses out of </a:t>
            </a:r>
            <a:r>
              <a:rPr lang="tr-TR" altLang="tr-TR" sz="1600" i="1" dirty="0"/>
              <a:t>(2 more left)</a:t>
            </a:r>
            <a:r>
              <a:rPr lang="tr-TR" altLang="tr-TR" sz="1600" b="1" kern="0" dirty="0" smtClean="0"/>
              <a:t>:</a:t>
            </a:r>
          </a:p>
          <a:p>
            <a:pPr eaLnBrk="1" hangingPunct="1"/>
            <a:r>
              <a:rPr lang="tr-TR" altLang="tr-TR" sz="1600" kern="0" dirty="0">
                <a:solidFill>
                  <a:srgbClr val="FF0000"/>
                </a:solidFill>
              </a:rPr>
              <a:t>MATH 203 Introduction to Probability </a:t>
            </a:r>
            <a:r>
              <a:rPr lang="tr-TR" altLang="tr-TR" sz="1600" dirty="0">
                <a:solidFill>
                  <a:srgbClr val="FF0000"/>
                </a:solidFill>
              </a:rPr>
              <a:t>(already required for </a:t>
            </a:r>
            <a:r>
              <a:rPr lang="tr-TR" altLang="tr-TR" sz="1600" dirty="0" smtClean="0">
                <a:solidFill>
                  <a:srgbClr val="FF0000"/>
                </a:solidFill>
              </a:rPr>
              <a:t>CS</a:t>
            </a:r>
            <a:r>
              <a:rPr lang="en-US" altLang="tr-TR" sz="1600" dirty="0" smtClean="0">
                <a:solidFill>
                  <a:srgbClr val="FF0000"/>
                </a:solidFill>
              </a:rPr>
              <a:t>E</a:t>
            </a:r>
            <a:r>
              <a:rPr lang="tr-TR" altLang="tr-TR" sz="1600" dirty="0" smtClean="0">
                <a:solidFill>
                  <a:srgbClr val="FF0000"/>
                </a:solidFill>
              </a:rPr>
              <a:t>)</a:t>
            </a:r>
            <a:endParaRPr lang="tr-TR" altLang="tr-TR" sz="1600" kern="0" dirty="0">
              <a:solidFill>
                <a:srgbClr val="FF0000"/>
              </a:solidFill>
            </a:endParaRPr>
          </a:p>
          <a:p>
            <a:pPr eaLnBrk="1" hangingPunct="1"/>
            <a:r>
              <a:rPr lang="tr-TR" altLang="tr-TR" sz="1600" kern="0" dirty="0">
                <a:solidFill>
                  <a:srgbClr val="FF0000"/>
                </a:solidFill>
              </a:rPr>
              <a:t>MATH 204 Discrete Mathematics </a:t>
            </a:r>
            <a:r>
              <a:rPr lang="tr-TR" altLang="tr-TR" sz="1600" dirty="0">
                <a:solidFill>
                  <a:srgbClr val="FF0000"/>
                </a:solidFill>
              </a:rPr>
              <a:t>(already required for </a:t>
            </a:r>
            <a:r>
              <a:rPr lang="tr-TR" altLang="tr-TR" sz="1600" dirty="0" smtClean="0">
                <a:solidFill>
                  <a:srgbClr val="FF0000"/>
                </a:solidFill>
              </a:rPr>
              <a:t>CS</a:t>
            </a:r>
            <a:r>
              <a:rPr lang="en-US" altLang="tr-TR" sz="1600" dirty="0" smtClean="0">
                <a:solidFill>
                  <a:srgbClr val="FF0000"/>
                </a:solidFill>
              </a:rPr>
              <a:t>E</a:t>
            </a:r>
            <a:r>
              <a:rPr lang="tr-TR" altLang="tr-TR" sz="1600" dirty="0" smtClean="0">
                <a:solidFill>
                  <a:srgbClr val="FF0000"/>
                </a:solidFill>
              </a:rPr>
              <a:t>)</a:t>
            </a:r>
            <a:endParaRPr lang="tr-TR" altLang="tr-TR" sz="1600" kern="0" dirty="0">
              <a:solidFill>
                <a:srgbClr val="FF0000"/>
              </a:solidFill>
            </a:endParaRPr>
          </a:p>
          <a:p>
            <a:pPr eaLnBrk="1" hangingPunct="1"/>
            <a:r>
              <a:rPr lang="tr-TR" altLang="tr-TR" sz="1600" kern="0" dirty="0" smtClean="0"/>
              <a:t>CS </a:t>
            </a:r>
            <a:r>
              <a:rPr lang="tr-TR" altLang="tr-TR" sz="1600" kern="0" dirty="0"/>
              <a:t>409 Introduction to Scientific </a:t>
            </a:r>
            <a:r>
              <a:rPr lang="tr-TR" altLang="tr-TR" sz="1600" kern="0" dirty="0" smtClean="0"/>
              <a:t>Computing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202 Differential </a:t>
            </a:r>
            <a:r>
              <a:rPr lang="tr-TR" altLang="tr-TR" sz="1600" kern="0" dirty="0" smtClean="0"/>
              <a:t>Equations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206 </a:t>
            </a:r>
            <a:r>
              <a:rPr lang="tr-TR" altLang="tr-TR" sz="1600" kern="0" dirty="0"/>
              <a:t>Vector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302 </a:t>
            </a:r>
            <a:r>
              <a:rPr lang="tr-TR" altLang="tr-TR" sz="1600" kern="0" dirty="0" smtClean="0"/>
              <a:t>Integration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305 Complex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307 Dynamical </a:t>
            </a:r>
            <a:r>
              <a:rPr lang="tr-TR" altLang="tr-TR" sz="1600" kern="0" dirty="0" smtClean="0"/>
              <a:t>Systems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317 Elementary Number </a:t>
            </a:r>
            <a:r>
              <a:rPr lang="tr-TR" altLang="tr-TR" sz="1600" kern="0" dirty="0" smtClean="0"/>
              <a:t>Theory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318 Introduction </a:t>
            </a:r>
            <a:r>
              <a:rPr lang="tr-TR" altLang="tr-TR" sz="1600" kern="0" dirty="0" smtClean="0"/>
              <a:t>to Combinatorics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322 Partial Differential </a:t>
            </a:r>
            <a:r>
              <a:rPr lang="tr-TR" altLang="tr-TR" sz="1600" kern="0" dirty="0" smtClean="0"/>
              <a:t>Equations</a:t>
            </a:r>
          </a:p>
          <a:p>
            <a:pPr eaLnBrk="1" hangingPunct="1"/>
            <a:r>
              <a:rPr lang="tr-TR" altLang="tr-TR" sz="1600" kern="0" dirty="0"/>
              <a:t>MATH 401 Introduction to Functional Analysis</a:t>
            </a:r>
          </a:p>
          <a:p>
            <a:pPr eaLnBrk="1" hangingPunct="1"/>
            <a:r>
              <a:rPr lang="tr-TR" altLang="tr-TR" sz="1600" kern="0" dirty="0"/>
              <a:t>MATH 402 Hilbert Space Techniques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81990" y="3609020"/>
            <a:ext cx="4905545" cy="13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eaLnBrk="1" hangingPunct="1"/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409 Proofs from the </a:t>
            </a:r>
            <a:r>
              <a:rPr lang="tr-TR" altLang="tr-TR" sz="1600" kern="0" dirty="0" smtClean="0"/>
              <a:t>Notebook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410 Introduction to Stochastic </a:t>
            </a:r>
            <a:r>
              <a:rPr lang="tr-TR" altLang="tr-TR" sz="1600" kern="0" dirty="0" smtClean="0"/>
              <a:t>Calculus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414 Finite Fields and </a:t>
            </a:r>
            <a:r>
              <a:rPr lang="tr-TR" altLang="tr-TR" sz="1600" kern="0" dirty="0" smtClean="0"/>
              <a:t>Applications</a:t>
            </a:r>
            <a:endParaRPr lang="tr-TR" altLang="tr-TR" sz="1600" kern="0" dirty="0"/>
          </a:p>
          <a:p>
            <a:pPr eaLnBrk="1" hangingPunct="1"/>
            <a:r>
              <a:rPr lang="tr-TR" altLang="tr-TR" sz="1600" kern="0" dirty="0" smtClean="0"/>
              <a:t>MATH </a:t>
            </a:r>
            <a:r>
              <a:rPr lang="tr-TR" altLang="tr-TR" sz="1600" kern="0" dirty="0"/>
              <a:t>417 Introduction to Number </a:t>
            </a:r>
            <a:r>
              <a:rPr lang="tr-TR" altLang="tr-TR" sz="1600" kern="0" dirty="0" smtClean="0"/>
              <a:t>Theory</a:t>
            </a:r>
            <a:endParaRPr lang="tr-TR" altLang="tr-TR" sz="1600" kern="0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06515" y="1898830"/>
            <a:ext cx="684076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37285" y="891943"/>
            <a:ext cx="1884298" cy="212365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tr-TR" sz="1200" b="1" dirty="0" smtClean="0">
                <a:solidFill>
                  <a:schemeClr val="tx2"/>
                </a:solidFill>
              </a:rPr>
              <a:t>Other Minor Programs:</a:t>
            </a:r>
          </a:p>
          <a:p>
            <a:r>
              <a:rPr lang="en-US" sz="1200" dirty="0" smtClean="0">
                <a:solidFill>
                  <a:schemeClr val="tx2"/>
                </a:solidFill>
              </a:rPr>
              <a:t>•Art </a:t>
            </a:r>
            <a:r>
              <a:rPr lang="en-US" sz="1200" dirty="0">
                <a:solidFill>
                  <a:schemeClr val="tx2"/>
                </a:solidFill>
              </a:rPr>
              <a:t>Theory and </a:t>
            </a:r>
            <a:r>
              <a:rPr lang="en-US" sz="1200" dirty="0" smtClean="0">
                <a:solidFill>
                  <a:schemeClr val="tx2"/>
                </a:solidFill>
              </a:rPr>
              <a:t>Criticism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•Business </a:t>
            </a:r>
            <a:r>
              <a:rPr lang="en-US" sz="1200" dirty="0" smtClean="0">
                <a:solidFill>
                  <a:schemeClr val="tx2"/>
                </a:solidFill>
              </a:rPr>
              <a:t>Analytics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Chemistry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Energy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Entrepreneurship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Finance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•Gender </a:t>
            </a:r>
            <a:r>
              <a:rPr lang="en-US" sz="1200" dirty="0" smtClean="0">
                <a:solidFill>
                  <a:schemeClr val="tx2"/>
                </a:solidFill>
              </a:rPr>
              <a:t>Studies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 smtClean="0">
                <a:solidFill>
                  <a:schemeClr val="tx2"/>
                </a:solidFill>
              </a:rPr>
              <a:t>•Philosophy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Physics</a:t>
            </a:r>
            <a:endParaRPr lang="en-US" sz="1200" dirty="0">
              <a:solidFill>
                <a:schemeClr val="tx2"/>
              </a:solidFill>
            </a:endParaRPr>
          </a:p>
          <a:p>
            <a:r>
              <a:rPr lang="en-US" sz="1200" dirty="0">
                <a:solidFill>
                  <a:schemeClr val="tx2"/>
                </a:solidFill>
              </a:rPr>
              <a:t>•</a:t>
            </a:r>
            <a:r>
              <a:rPr lang="en-US" sz="1200" dirty="0" smtClean="0">
                <a:solidFill>
                  <a:schemeClr val="tx2"/>
                </a:solidFill>
              </a:rPr>
              <a:t>Psychology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09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z="3200" dirty="0" smtClean="0"/>
              <a:t>Double Major Programs</a:t>
            </a:r>
            <a:endParaRPr lang="en-US" altLang="tr-TR" sz="3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818710"/>
            <a:ext cx="8001000" cy="85509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tr-TR" sz="2000" b="1" dirty="0" smtClean="0">
                <a:solidFill>
                  <a:srgbClr val="FF0000"/>
                </a:solidFill>
              </a:rPr>
              <a:t>Only CSE: </a:t>
            </a:r>
            <a:r>
              <a:rPr lang="en-US" altLang="tr-TR" sz="2000" b="1" dirty="0" smtClean="0"/>
              <a:t>125 SU credits</a:t>
            </a:r>
          </a:p>
          <a:p>
            <a:pPr marL="0" indent="0" eaLnBrk="1" hangingPunct="1">
              <a:buNone/>
            </a:pPr>
            <a:r>
              <a:rPr lang="en-US" altLang="tr-TR" sz="2000" b="1" dirty="0" smtClean="0">
                <a:solidFill>
                  <a:srgbClr val="FF0000"/>
                </a:solidFill>
              </a:rPr>
              <a:t>Double Major CSE: </a:t>
            </a:r>
            <a:r>
              <a:rPr lang="en-US" altLang="tr-TR" sz="2000" b="1" dirty="0" smtClean="0"/>
              <a:t>155 SU credits (around 10 more courses) </a:t>
            </a:r>
            <a:endParaRPr lang="en-US" altLang="tr-TR" sz="20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61410" y="2213865"/>
            <a:ext cx="8001000" cy="20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2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2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/>
                </a:solidFill>
                <a:latin typeface="+mn-lt"/>
                <a:ea typeface="ヒラギノ角ゴ Pro W3" charset="-128"/>
                <a:cs typeface="ヒラギノ角ゴ Pro W3" pitchFamily="-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ヒラギノ角ゴ Pro W3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altLang="tr-TR" sz="2400" b="1" kern="0" dirty="0" smtClean="0"/>
              <a:t>[C</a:t>
            </a:r>
            <a:r>
              <a:rPr lang="tr-TR" altLang="tr-TR" sz="2400" b="1" kern="0" dirty="0" smtClean="0"/>
              <a:t>S</a:t>
            </a:r>
            <a:r>
              <a:rPr lang="en-US" altLang="tr-TR" sz="2400" b="1" kern="0" dirty="0" smtClean="0"/>
              <a:t>E</a:t>
            </a:r>
            <a:r>
              <a:rPr lang="tr-TR" altLang="tr-TR" sz="2400" b="1" kern="0" dirty="0" smtClean="0"/>
              <a:t> </a:t>
            </a:r>
            <a:r>
              <a:rPr lang="en-US" altLang="tr-TR" sz="2400" b="1" kern="0" dirty="0" smtClean="0"/>
              <a:t>&amp;</a:t>
            </a:r>
            <a:r>
              <a:rPr lang="tr-TR" altLang="tr-TR" sz="2400" b="1" kern="0" dirty="0" smtClean="0"/>
              <a:t> </a:t>
            </a:r>
            <a:r>
              <a:rPr lang="en-US" altLang="tr-TR" sz="2400" b="1" kern="0" dirty="0" smtClean="0"/>
              <a:t>Another Program] </a:t>
            </a:r>
            <a:r>
              <a:rPr lang="en-US" altLang="tr-TR" sz="1600" b="1" kern="0" dirty="0" smtClean="0"/>
              <a:t> /  </a:t>
            </a:r>
            <a:r>
              <a:rPr lang="en-US" altLang="tr-TR" sz="2400" b="1" kern="0" dirty="0" smtClean="0"/>
              <a:t>[Another Program &amp; CSE]</a:t>
            </a:r>
          </a:p>
          <a:p>
            <a:pPr marL="0" indent="0" eaLnBrk="1" hangingPunct="1">
              <a:buFontTx/>
              <a:buNone/>
            </a:pPr>
            <a:endParaRPr lang="en-US" altLang="tr-TR" sz="2400" b="1" kern="0" dirty="0"/>
          </a:p>
          <a:p>
            <a:pPr marL="0" indent="0" eaLnBrk="1" hangingPunct="1">
              <a:buNone/>
            </a:pPr>
            <a:r>
              <a:rPr lang="en-US" altLang="tr-TR" sz="2400" b="1" dirty="0" smtClean="0"/>
              <a:t>with the courses you have taken (summing </a:t>
            </a:r>
            <a:r>
              <a:rPr lang="en-US" altLang="tr-TR" sz="2400" b="1" dirty="0" err="1" smtClean="0"/>
              <a:t>upto</a:t>
            </a:r>
            <a:r>
              <a:rPr lang="en-US" altLang="tr-TR" sz="2400" b="1" dirty="0" smtClean="0"/>
              <a:t> at least 155 </a:t>
            </a:r>
            <a:r>
              <a:rPr lang="en-US" altLang="tr-TR" sz="2400" b="1" dirty="0"/>
              <a:t>SU </a:t>
            </a:r>
            <a:r>
              <a:rPr lang="en-US" altLang="tr-TR" sz="2400" b="1" dirty="0" smtClean="0"/>
              <a:t>credits), you need to be eligible to graduate both from CS and from this other program</a:t>
            </a:r>
          </a:p>
          <a:p>
            <a:pPr marL="0" indent="0" eaLnBrk="1" hangingPunct="1">
              <a:buNone/>
            </a:pPr>
            <a:r>
              <a:rPr lang="en-US" altLang="tr-TR" sz="2400" b="1" dirty="0" smtClean="0"/>
              <a:t>+ </a:t>
            </a:r>
          </a:p>
          <a:p>
            <a:pPr marL="0" indent="0" eaLnBrk="1" hangingPunct="1">
              <a:buNone/>
            </a:pPr>
            <a:r>
              <a:rPr lang="en-US" altLang="tr-TR" sz="2400" b="1" dirty="0" smtClean="0"/>
              <a:t>additional requirements (GPA, rank, application, …)</a:t>
            </a:r>
          </a:p>
          <a:p>
            <a:pPr marL="0" indent="0" eaLnBrk="1" hangingPunct="1">
              <a:buNone/>
            </a:pPr>
            <a:endParaRPr lang="en-US" altLang="tr-TR" sz="2400" b="1" dirty="0"/>
          </a:p>
          <a:p>
            <a:pPr marL="0" indent="0" eaLnBrk="1" hangingPunct="1">
              <a:buNone/>
            </a:pPr>
            <a:endParaRPr lang="en-US" altLang="tr-TR" sz="2400" dirty="0"/>
          </a:p>
          <a:p>
            <a:pPr marL="0" indent="0" eaLnBrk="1" hangingPunct="1">
              <a:buFontTx/>
              <a:buNone/>
            </a:pPr>
            <a:endParaRPr lang="en-US" altLang="tr-TR" sz="2400" b="1" kern="0" dirty="0" smtClean="0"/>
          </a:p>
          <a:p>
            <a:pPr marL="0" indent="0" eaLnBrk="1" hangingPunct="1">
              <a:buFontTx/>
              <a:buNone/>
            </a:pPr>
            <a:endParaRPr lang="en-US" altLang="tr-TR" sz="2400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27552420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90000" tIns="46800" rIns="90000" bIns="46800" anchor="ctr"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tr-TR" dirty="0" smtClean="0"/>
              <a:t>What is Computer Engineering?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lIns="90000" tIns="46800" rIns="90000" bIns="46800"/>
          <a:lstStyle/>
          <a:p>
            <a:pPr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sz="2800" dirty="0" smtClean="0"/>
              <a:t>An engineering discipline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b="1" dirty="0" smtClean="0"/>
              <a:t>design and implementation of information processing systems 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/>
              <a:t>u</a:t>
            </a:r>
            <a:r>
              <a:rPr lang="en-US" altLang="tr-TR" dirty="0" smtClean="0"/>
              <a:t>sing </a:t>
            </a:r>
            <a:r>
              <a:rPr lang="en-US" altLang="tr-TR" b="1" dirty="0" smtClean="0"/>
              <a:t>hardware</a:t>
            </a:r>
            <a:r>
              <a:rPr lang="en-US" altLang="tr-TR" dirty="0" smtClean="0"/>
              <a:t> and </a:t>
            </a:r>
            <a:r>
              <a:rPr lang="en-US" altLang="tr-TR" b="1" dirty="0" smtClean="0"/>
              <a:t>software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 smtClean="0"/>
              <a:t>for the good of humankind, habitat, etc.</a:t>
            </a:r>
          </a:p>
          <a:p>
            <a:pPr marL="738188" lvl="1" indent="-280988" eaLnBrk="1" hangingPunct="1">
              <a:lnSpc>
                <a:spcPct val="90000"/>
              </a:lnSpc>
              <a:spcBef>
                <a:spcPts val="800"/>
              </a:spcBef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US" altLang="tr-TR" dirty="0" smtClean="0"/>
              <a:t>given time, money, space, etc.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25" y="3654025"/>
            <a:ext cx="4910703" cy="29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62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93725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Why Computer Science?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8865" y="638690"/>
            <a:ext cx="9144000" cy="4637087"/>
          </a:xfrm>
        </p:spPr>
        <p:txBody>
          <a:bodyPr/>
          <a:lstStyle/>
          <a:p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Computing </a:t>
            </a:r>
            <a:r>
              <a:rPr lang="en-US" sz="2400" b="1" dirty="0">
                <a:solidFill>
                  <a:srgbClr val="000000"/>
                </a:solidFill>
              </a:rPr>
              <a:t>offers great opportunities for true creativity and </a:t>
            </a:r>
            <a:r>
              <a:rPr lang="en-US" sz="2400" b="1" dirty="0" smtClean="0">
                <a:solidFill>
                  <a:srgbClr val="000000"/>
                </a:solidFill>
              </a:rPr>
              <a:t>innovativeness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Computing offers many types of lucrative careers.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You can work from anywhere</a:t>
            </a:r>
            <a:endParaRPr lang="tr-TR" sz="2400" b="1" dirty="0" smtClean="0">
              <a:solidFill>
                <a:srgbClr val="000000"/>
              </a:solidFill>
            </a:endParaRPr>
          </a:p>
          <a:p>
            <a:pPr marL="742950" lvl="2" indent="-342900"/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>
                <a:solidFill>
                  <a:srgbClr val="000000"/>
                </a:solidFill>
                <a:ea typeface="ＭＳ Ｐゴシック" pitchFamily="34" charset="-128"/>
              </a:rPr>
              <a:t>home</a:t>
            </a:r>
            <a:r>
              <a:rPr lang="tr-TR" altLang="tr-TR" sz="2000" dirty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the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beach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a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plane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even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from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the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tr-TR" altLang="tr-TR" sz="2000" dirty="0" err="1" smtClean="0">
                <a:solidFill>
                  <a:srgbClr val="000000"/>
                </a:solidFill>
                <a:ea typeface="ＭＳ Ｐゴシック" pitchFamily="34" charset="-128"/>
              </a:rPr>
              <a:t>office</a:t>
            </a:r>
            <a:r>
              <a:rPr lang="tr-TR" altLang="tr-TR" sz="2000" dirty="0" smtClean="0">
                <a:solidFill>
                  <a:srgbClr val="000000"/>
                </a:solidFill>
                <a:ea typeface="ＭＳ Ｐゴシック" pitchFamily="34" charset="-128"/>
              </a:rPr>
              <a:t>...</a:t>
            </a:r>
            <a:endParaRPr lang="tr-TR" sz="2400" b="1" dirty="0" smtClean="0">
              <a:solidFill>
                <a:srgbClr val="000000"/>
              </a:solidFill>
            </a:endParaRPr>
          </a:p>
          <a:p>
            <a:r>
              <a:rPr lang="tr-TR" sz="2400" b="1" dirty="0" err="1" smtClean="0">
                <a:solidFill>
                  <a:srgbClr val="000000"/>
                </a:solidFill>
              </a:rPr>
              <a:t>Sector-independent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career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for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true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Computer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Scientists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and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 err="1" smtClean="0">
                <a:solidFill>
                  <a:srgbClr val="000000"/>
                </a:solidFill>
              </a:rPr>
              <a:t>Engineers</a:t>
            </a:r>
            <a:endParaRPr lang="tr-TR" sz="2400" b="1" dirty="0" smtClean="0">
              <a:solidFill>
                <a:srgbClr val="000000"/>
              </a:solidFill>
            </a:endParaRPr>
          </a:p>
          <a:p>
            <a:r>
              <a:rPr lang="tr-TR" sz="2400" b="1" dirty="0" err="1" smtClean="0">
                <a:solidFill>
                  <a:srgbClr val="000000"/>
                </a:solidFill>
              </a:rPr>
              <a:t>Salary</a:t>
            </a:r>
            <a:r>
              <a:rPr lang="tr-TR" sz="2400" b="1" dirty="0" smtClean="0">
                <a:solidFill>
                  <a:srgbClr val="000000"/>
                </a:solidFill>
              </a:rPr>
              <a:t> is </a:t>
            </a:r>
            <a:r>
              <a:rPr lang="tr-TR" sz="2400" b="1" dirty="0" err="1" smtClean="0">
                <a:solidFill>
                  <a:srgbClr val="000000"/>
                </a:solidFill>
              </a:rPr>
              <a:t>good</a:t>
            </a:r>
            <a:r>
              <a:rPr lang="tr-TR" sz="2400" b="1" dirty="0" smtClean="0">
                <a:solidFill>
                  <a:srgbClr val="000000"/>
                </a:solidFill>
              </a:rPr>
              <a:t> </a:t>
            </a:r>
            <a:r>
              <a:rPr lang="tr-TR" sz="2400" b="1" dirty="0">
                <a:solidFill>
                  <a:srgbClr val="000000"/>
                </a:solidFill>
                <a:sym typeface="Wingdings"/>
              </a:rPr>
              <a:t> </a:t>
            </a:r>
            <a:endParaRPr lang="tr-TR" sz="2400" b="1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tr-TR" sz="1600" b="1" dirty="0" err="1" smtClean="0">
                <a:solidFill>
                  <a:srgbClr val="000000"/>
                </a:solidFill>
                <a:sym typeface="Wingdings"/>
              </a:rPr>
              <a:t>Computer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Engineering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 (CE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) </a:t>
            </a:r>
            <a:r>
              <a:rPr lang="tr-TR" sz="1600" b="1" dirty="0" err="1" smtClean="0">
                <a:solidFill>
                  <a:srgbClr val="000000"/>
                </a:solidFill>
                <a:sym typeface="Wingdings"/>
              </a:rPr>
              <a:t>Rank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: 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6 - </a:t>
            </a:r>
            <a:r>
              <a:rPr lang="tr-TR" sz="1600" b="1" dirty="0" err="1" smtClean="0">
                <a:solidFill>
                  <a:srgbClr val="000000"/>
                </a:solidFill>
                <a:sym typeface="Wingdings"/>
              </a:rPr>
              <a:t>Mid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-career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salary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: $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106,000 </a:t>
            </a:r>
            <a:endParaRPr lang="tr-TR" sz="2000" b="1" dirty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Computer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Science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 (CS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) </a:t>
            </a:r>
            <a:r>
              <a:rPr lang="tr-TR" sz="1600" b="1" dirty="0" err="1" smtClean="0">
                <a:solidFill>
                  <a:srgbClr val="000000"/>
                </a:solidFill>
                <a:sym typeface="Wingdings"/>
              </a:rPr>
              <a:t>Rank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: 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8 - </a:t>
            </a:r>
            <a:r>
              <a:rPr lang="tr-TR" sz="1600" b="1" dirty="0" err="1" smtClean="0">
                <a:solidFill>
                  <a:srgbClr val="000000"/>
                </a:solidFill>
                <a:sym typeface="Wingdings"/>
              </a:rPr>
              <a:t>Mid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-career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 </a:t>
            </a:r>
            <a:r>
              <a:rPr lang="tr-TR" sz="1600" b="1" dirty="0" err="1">
                <a:solidFill>
                  <a:srgbClr val="000000"/>
                </a:solidFill>
                <a:sym typeface="Wingdings"/>
              </a:rPr>
              <a:t>salary</a:t>
            </a:r>
            <a:r>
              <a:rPr lang="tr-TR" sz="1600" b="1" dirty="0">
                <a:solidFill>
                  <a:srgbClr val="000000"/>
                </a:solidFill>
                <a:sym typeface="Wingdings"/>
              </a:rPr>
              <a:t>: $</a:t>
            </a:r>
            <a:r>
              <a:rPr lang="tr-TR" sz="1600" b="1" dirty="0" smtClean="0">
                <a:solidFill>
                  <a:srgbClr val="000000"/>
                </a:solidFill>
                <a:sym typeface="Wingdings"/>
              </a:rPr>
              <a:t>102,000*</a:t>
            </a:r>
            <a:endParaRPr lang="en-US" sz="1600" b="1" dirty="0" smtClean="0">
              <a:solidFill>
                <a:srgbClr val="000000"/>
              </a:solidFill>
            </a:endParaRPr>
          </a:p>
          <a:p>
            <a:pPr marL="3657600" lvl="8" indent="0">
              <a:buNone/>
            </a:pPr>
            <a:r>
              <a:rPr lang="en-US" sz="1200" dirty="0" smtClean="0">
                <a:solidFill>
                  <a:srgbClr val="000000"/>
                </a:solidFill>
              </a:rPr>
              <a:t>             	  *</a:t>
            </a:r>
            <a:r>
              <a:rPr lang="en-US" sz="1200" dirty="0" err="1" smtClean="0">
                <a:solidFill>
                  <a:srgbClr val="000000"/>
                </a:solidFill>
              </a:rPr>
              <a:t>PayScale</a:t>
            </a:r>
            <a:r>
              <a:rPr lang="en-US" sz="1200" dirty="0" smtClean="0">
                <a:solidFill>
                  <a:srgbClr val="000000"/>
                </a:solidFill>
              </a:rPr>
              <a:t> College Salary Report 2013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r>
              <a:rPr lang="en-US" sz="2400" b="1" dirty="0" smtClean="0">
                <a:solidFill>
                  <a:srgbClr val="000000"/>
                </a:solidFill>
              </a:rPr>
              <a:t>CNBC </a:t>
            </a:r>
            <a:r>
              <a:rPr lang="en-US" sz="2400" b="1" dirty="0">
                <a:solidFill>
                  <a:srgbClr val="000000"/>
                </a:solidFill>
              </a:rPr>
              <a:t>says that “The Sexiest Job of the 21st Century: Data </a:t>
            </a:r>
            <a:r>
              <a:rPr lang="en-US" sz="2400" b="1" dirty="0" smtClean="0">
                <a:solidFill>
                  <a:srgbClr val="000000"/>
                </a:solidFill>
              </a:rPr>
              <a:t>Analyst” (</a:t>
            </a:r>
            <a:r>
              <a:rPr lang="pl-PL" sz="2400" b="1" dirty="0">
                <a:solidFill>
                  <a:srgbClr val="000000"/>
                </a:solidFill>
                <a:hlinkClick r:id="rId2"/>
              </a:rPr>
              <a:t>http://www.cnbc.com/id/100792215#</a:t>
            </a:r>
            <a:r>
              <a:rPr lang="pl-PL" sz="2400" b="1" dirty="0" smtClean="0">
                <a:solidFill>
                  <a:srgbClr val="000000"/>
                </a:solidFill>
              </a:rPr>
              <a:t>.)</a:t>
            </a:r>
          </a:p>
          <a:p>
            <a:pPr marL="457200" lvl="1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endParaRPr lang="en-US" sz="2400" dirty="0" smtClean="0">
              <a:solidFill>
                <a:srgbClr val="333399"/>
              </a:solidFill>
            </a:endParaRPr>
          </a:p>
          <a:p>
            <a:pPr lvl="8"/>
            <a:endParaRPr lang="en-US" sz="1200" dirty="0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tr-TR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tr-TR" dirty="0" err="1" smtClean="0">
                <a:solidFill>
                  <a:srgbClr val="000000"/>
                </a:solidFill>
                <a:latin typeface="Arial" charset="0"/>
              </a:rPr>
              <a:t>ome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 of our graduates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0" y="863715"/>
            <a:ext cx="9144000" cy="5994285"/>
          </a:xfrm>
        </p:spPr>
        <p:txBody>
          <a:bodyPr/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Giray</a:t>
            </a:r>
            <a:r>
              <a:rPr lang="en-US" sz="2400" b="1" dirty="0" smtClean="0">
                <a:solidFill>
                  <a:srgbClr val="FF0000"/>
                </a:solidFill>
              </a:rPr>
              <a:t> Ozil</a:t>
            </a:r>
            <a:r>
              <a:rPr lang="tr-TR" sz="2400" b="1" dirty="0" smtClean="0">
                <a:solidFill>
                  <a:srgbClr val="FF0000"/>
                </a:solidFill>
              </a:rPr>
              <a:t>:</a:t>
            </a:r>
            <a:r>
              <a:rPr lang="en-US" sz="2400" b="1" dirty="0" smtClean="0">
                <a:solidFill>
                  <a:srgbClr val="FF0000"/>
                </a:solidFill>
              </a:rPr>
              <a:t> Blizzard (</a:t>
            </a:r>
            <a:r>
              <a:rPr lang="tr-TR" sz="2400" b="1" dirty="0" smtClean="0">
                <a:solidFill>
                  <a:srgbClr val="FF0000"/>
                </a:solidFill>
              </a:rPr>
              <a:t>One of </a:t>
            </a:r>
            <a:r>
              <a:rPr lang="en-US" sz="2400" b="1" dirty="0" smtClean="0">
                <a:solidFill>
                  <a:srgbClr val="FF0000"/>
                </a:solidFill>
              </a:rPr>
              <a:t>World of </a:t>
            </a:r>
            <a:r>
              <a:rPr lang="en-US" sz="2400" b="1" dirty="0" err="1" smtClean="0">
                <a:solidFill>
                  <a:srgbClr val="FF0000"/>
                </a:solidFill>
              </a:rPr>
              <a:t>Warcr</a:t>
            </a:r>
            <a:r>
              <a:rPr lang="tr-TR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dirty="0" err="1" smtClean="0">
                <a:solidFill>
                  <a:srgbClr val="FF0000"/>
                </a:solidFill>
              </a:rPr>
              <a:t>ft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chief programmer</a:t>
            </a:r>
            <a:r>
              <a:rPr lang="en-US" sz="2400" b="1" dirty="0" smtClean="0">
                <a:solidFill>
                  <a:srgbClr val="FF0000"/>
                </a:solidFill>
              </a:rPr>
              <a:t>) LA.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Alp </a:t>
            </a:r>
            <a:r>
              <a:rPr lang="en-US" sz="2400" b="1" dirty="0" err="1">
                <a:solidFill>
                  <a:srgbClr val="FF0000"/>
                </a:solidFill>
              </a:rPr>
              <a:t>Yücebilgin</a:t>
            </a:r>
            <a:r>
              <a:rPr lang="en-US" sz="2400" b="1" dirty="0">
                <a:solidFill>
                  <a:srgbClr val="FF0000"/>
                </a:solidFill>
              </a:rPr>
              <a:t>, 2K Sports</a:t>
            </a:r>
            <a:r>
              <a:rPr lang="tr-TR" sz="2400" b="1" dirty="0">
                <a:solidFill>
                  <a:srgbClr val="FF0000"/>
                </a:solidFill>
              </a:rPr>
              <a:t>, USA,</a:t>
            </a:r>
            <a:r>
              <a:rPr lang="en-US" sz="2400" b="1" dirty="0">
                <a:solidFill>
                  <a:srgbClr val="FF0000"/>
                </a:solidFill>
              </a:rPr>
              <a:t> http://www.</a:t>
            </a:r>
            <a:r>
              <a:rPr lang="en-US" sz="2400" b="1" dirty="0" smtClean="0">
                <a:solidFill>
                  <a:srgbClr val="FF0000"/>
                </a:solidFill>
              </a:rPr>
              <a:t>2kgames.com</a:t>
            </a:r>
          </a:p>
          <a:p>
            <a:r>
              <a:rPr lang="en-US" sz="2400" b="1" dirty="0" smtClean="0">
                <a:solidFill>
                  <a:srgbClr val="333399"/>
                </a:solidFill>
              </a:rPr>
              <a:t>Emre Koç</a:t>
            </a:r>
            <a:r>
              <a:rPr lang="tr-TR" sz="2400" b="1" dirty="0" smtClean="0">
                <a:solidFill>
                  <a:srgbClr val="333399"/>
                </a:solidFill>
              </a:rPr>
              <a:t>: Founder of </a:t>
            </a:r>
            <a:r>
              <a:rPr lang="en-US" sz="2400" b="1" dirty="0" smtClean="0">
                <a:solidFill>
                  <a:srgbClr val="333399"/>
                </a:solidFill>
              </a:rPr>
              <a:t>Gravi </a:t>
            </a:r>
            <a:r>
              <a:rPr lang="tr-TR" sz="2400" b="1" dirty="0" smtClean="0">
                <a:solidFill>
                  <a:srgbClr val="333399"/>
                </a:solidFill>
              </a:rPr>
              <a:t>(</a:t>
            </a:r>
            <a:r>
              <a:rPr lang="en-US" sz="2400" b="1" dirty="0" smtClean="0">
                <a:solidFill>
                  <a:srgbClr val="333399"/>
                </a:solidFill>
              </a:rPr>
              <a:t>http://www.gravi.com.tr/tr/</a:t>
            </a:r>
            <a:r>
              <a:rPr lang="tr-TR" sz="2400" b="1" dirty="0" smtClean="0">
                <a:solidFill>
                  <a:srgbClr val="333399"/>
                </a:solidFill>
              </a:rPr>
              <a:t>)</a:t>
            </a:r>
            <a:endParaRPr lang="en-US" sz="2400" b="1" dirty="0" smtClean="0">
              <a:solidFill>
                <a:srgbClr val="333399"/>
              </a:solidFill>
            </a:endParaRPr>
          </a:p>
          <a:p>
            <a:r>
              <a:rPr lang="tr-TR" sz="2400" b="1" dirty="0">
                <a:solidFill>
                  <a:srgbClr val="333399"/>
                </a:solidFill>
              </a:rPr>
              <a:t>Hüseyin Ergun: </a:t>
            </a:r>
            <a:r>
              <a:rPr lang="tr-TR" sz="2400" b="1" dirty="0" err="1">
                <a:solidFill>
                  <a:srgbClr val="333399"/>
                </a:solidFill>
              </a:rPr>
              <a:t>founder</a:t>
            </a:r>
            <a:r>
              <a:rPr lang="tr-TR" sz="2400" b="1" dirty="0">
                <a:solidFill>
                  <a:srgbClr val="333399"/>
                </a:solidFill>
              </a:rPr>
              <a:t> OBSS, </a:t>
            </a:r>
            <a:r>
              <a:rPr lang="tr-TR" sz="2400" b="1" dirty="0" err="1">
                <a:solidFill>
                  <a:srgbClr val="333399"/>
                </a:solidFill>
              </a:rPr>
              <a:t>more</a:t>
            </a:r>
            <a:r>
              <a:rPr lang="tr-TR" sz="2400" b="1" dirty="0">
                <a:solidFill>
                  <a:srgbClr val="333399"/>
                </a:solidFill>
              </a:rPr>
              <a:t> </a:t>
            </a:r>
            <a:r>
              <a:rPr lang="tr-TR" sz="2400" b="1" dirty="0" err="1">
                <a:solidFill>
                  <a:srgbClr val="333399"/>
                </a:solidFill>
              </a:rPr>
              <a:t>than</a:t>
            </a:r>
            <a:r>
              <a:rPr lang="tr-TR" sz="2400" b="1" dirty="0">
                <a:solidFill>
                  <a:srgbClr val="333399"/>
                </a:solidFill>
              </a:rPr>
              <a:t> 50 </a:t>
            </a:r>
            <a:r>
              <a:rPr lang="tr-TR" sz="2400" b="1" dirty="0" err="1" smtClean="0">
                <a:solidFill>
                  <a:srgbClr val="333399"/>
                </a:solidFill>
              </a:rPr>
              <a:t>employees</a:t>
            </a:r>
            <a:endParaRPr lang="tr-TR" sz="2400" b="1" dirty="0" smtClean="0">
              <a:solidFill>
                <a:srgbClr val="333399"/>
              </a:solidFill>
            </a:endParaRPr>
          </a:p>
          <a:p>
            <a:r>
              <a:rPr lang="tr-TR" sz="2400" b="1" dirty="0">
                <a:solidFill>
                  <a:srgbClr val="333399"/>
                </a:solidFill>
              </a:rPr>
              <a:t>Gizem Gezici, İnanç Arın: </a:t>
            </a:r>
            <a:r>
              <a:rPr lang="tr-TR" sz="2400" b="1" dirty="0" err="1">
                <a:solidFill>
                  <a:srgbClr val="333399"/>
                </a:solidFill>
              </a:rPr>
              <a:t>co-</a:t>
            </a:r>
            <a:r>
              <a:rPr lang="tr-TR" sz="2400" b="1" dirty="0" err="1" smtClean="0">
                <a:solidFill>
                  <a:srgbClr val="333399"/>
                </a:solidFill>
              </a:rPr>
              <a:t>founders</a:t>
            </a:r>
            <a:r>
              <a:rPr lang="tr-TR" sz="2400" b="1" dirty="0" smtClean="0">
                <a:solidFill>
                  <a:srgbClr val="333399"/>
                </a:solidFill>
              </a:rPr>
              <a:t> </a:t>
            </a:r>
            <a:r>
              <a:rPr lang="tr-TR" sz="2400" b="1" dirty="0">
                <a:solidFill>
                  <a:srgbClr val="333399"/>
                </a:solidFill>
              </a:rPr>
              <a:t>of SOMATECH</a:t>
            </a:r>
            <a:endParaRPr lang="en-US" sz="2400" b="1" dirty="0" smtClean="0">
              <a:solidFill>
                <a:srgbClr val="333399"/>
              </a:solidFill>
            </a:endParaRPr>
          </a:p>
          <a:p>
            <a:r>
              <a:rPr lang="en-US" sz="2400" b="1" dirty="0" err="1" smtClean="0">
                <a:solidFill>
                  <a:srgbClr val="3366FF"/>
                </a:solidFill>
              </a:rPr>
              <a:t>Çağatay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Türkay</a:t>
            </a:r>
            <a:r>
              <a:rPr lang="tr-TR" sz="2400" b="1" dirty="0" smtClean="0">
                <a:solidFill>
                  <a:srgbClr val="3366FF"/>
                </a:solidFill>
              </a:rPr>
              <a:t>: </a:t>
            </a:r>
            <a:r>
              <a:rPr lang="tr-TR" sz="2400" b="1" dirty="0" err="1" smtClean="0">
                <a:solidFill>
                  <a:srgbClr val="3366FF"/>
                </a:solidFill>
              </a:rPr>
              <a:t>Faculty</a:t>
            </a:r>
            <a:r>
              <a:rPr lang="tr-TR" sz="2400" b="1" dirty="0" smtClean="0">
                <a:solidFill>
                  <a:srgbClr val="3366FF"/>
                </a:solidFill>
              </a:rPr>
              <a:t> </a:t>
            </a:r>
            <a:r>
              <a:rPr lang="tr-TR" sz="2400" b="1" dirty="0" err="1" smtClean="0">
                <a:solidFill>
                  <a:srgbClr val="3366FF"/>
                </a:solidFill>
              </a:rPr>
              <a:t>Member</a:t>
            </a:r>
            <a:r>
              <a:rPr lang="tr-TR" sz="2400" b="1" dirty="0" smtClean="0">
                <a:solidFill>
                  <a:srgbClr val="3366FF"/>
                </a:solidFill>
              </a:rPr>
              <a:t>, City </a:t>
            </a:r>
            <a:r>
              <a:rPr lang="tr-TR" sz="2400" b="1" dirty="0" err="1" smtClean="0">
                <a:solidFill>
                  <a:srgbClr val="3366FF"/>
                </a:solidFill>
              </a:rPr>
              <a:t>Univ</a:t>
            </a:r>
            <a:r>
              <a:rPr lang="tr-TR" sz="2400" b="1" dirty="0" smtClean="0">
                <a:solidFill>
                  <a:srgbClr val="3366FF"/>
                </a:solidFill>
              </a:rPr>
              <a:t>. of London</a:t>
            </a:r>
          </a:p>
          <a:p>
            <a:r>
              <a:rPr lang="tr-TR" sz="2400" b="1" dirty="0" smtClean="0">
                <a:solidFill>
                  <a:srgbClr val="3366FF"/>
                </a:solidFill>
              </a:rPr>
              <a:t>Ali İnan: Faculty Member, Işık </a:t>
            </a:r>
            <a:r>
              <a:rPr lang="tr-TR" sz="2400" b="1" dirty="0" err="1" smtClean="0">
                <a:solidFill>
                  <a:srgbClr val="3366FF"/>
                </a:solidFill>
              </a:rPr>
              <a:t>University</a:t>
            </a:r>
            <a:endParaRPr lang="tr-TR" sz="2400" b="1" dirty="0" smtClean="0">
              <a:solidFill>
                <a:srgbClr val="333399"/>
              </a:solidFill>
            </a:endParaRPr>
          </a:p>
          <a:p>
            <a:r>
              <a:rPr lang="tr-TR" sz="2400" b="1" dirty="0" smtClean="0">
                <a:solidFill>
                  <a:srgbClr val="FF6600"/>
                </a:solidFill>
              </a:rPr>
              <a:t>Can Yıldızlı, </a:t>
            </a:r>
            <a:r>
              <a:rPr lang="tr-TR" sz="2400" b="1" dirty="0" err="1" smtClean="0">
                <a:solidFill>
                  <a:srgbClr val="FF6600"/>
                </a:solidFill>
              </a:rPr>
              <a:t>IntelRAD</a:t>
            </a:r>
            <a:r>
              <a:rPr lang="tr-TR" sz="2400" b="1" dirty="0" smtClean="0">
                <a:solidFill>
                  <a:srgbClr val="FF6600"/>
                </a:solidFill>
              </a:rPr>
              <a:t> (a </a:t>
            </a:r>
            <a:r>
              <a:rPr lang="tr-TR" sz="2400" b="1" dirty="0" err="1" smtClean="0">
                <a:solidFill>
                  <a:srgbClr val="FF6600"/>
                </a:solidFill>
              </a:rPr>
              <a:t>security</a:t>
            </a:r>
            <a:r>
              <a:rPr lang="tr-TR" sz="2400" b="1" dirty="0" smtClean="0">
                <a:solidFill>
                  <a:srgbClr val="FF6600"/>
                </a:solidFill>
              </a:rPr>
              <a:t> </a:t>
            </a:r>
            <a:r>
              <a:rPr lang="tr-TR" sz="2400" b="1" dirty="0" err="1" smtClean="0">
                <a:solidFill>
                  <a:srgbClr val="FF6600"/>
                </a:solidFill>
              </a:rPr>
              <a:t>company</a:t>
            </a:r>
            <a:r>
              <a:rPr lang="tr-TR" sz="2400" b="1" dirty="0" smtClean="0">
                <a:solidFill>
                  <a:srgbClr val="FF6600"/>
                </a:solidFill>
              </a:rPr>
              <a:t>)</a:t>
            </a:r>
          </a:p>
          <a:p>
            <a:r>
              <a:rPr lang="tr-TR" sz="2400" b="1" dirty="0" smtClean="0">
                <a:solidFill>
                  <a:srgbClr val="FF6600"/>
                </a:solidFill>
              </a:rPr>
              <a:t>Can Serhat Leloğlu, LinkedIn</a:t>
            </a:r>
            <a:endParaRPr lang="en-US" sz="2400" b="1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6600"/>
                </a:solidFill>
              </a:rPr>
              <a:t>    </a:t>
            </a:r>
            <a:r>
              <a:rPr lang="en-US" sz="2400" b="1" i="1" dirty="0" smtClean="0">
                <a:solidFill>
                  <a:srgbClr val="FF0000"/>
                </a:solidFill>
              </a:rPr>
              <a:t>and</a:t>
            </a:r>
            <a:endParaRPr lang="tr-TR" sz="2400" b="1" i="1" dirty="0" smtClean="0">
              <a:solidFill>
                <a:srgbClr val="FF0000"/>
              </a:solidFill>
            </a:endParaRP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Your name goes here</a:t>
            </a:r>
            <a:r>
              <a:rPr lang="en-US" sz="2400" b="1" dirty="0" smtClean="0">
                <a:solidFill>
                  <a:srgbClr val="FF0000"/>
                </a:solidFill>
              </a:rPr>
              <a:t>…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en-US" sz="2400" b="1" dirty="0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tr-TR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tr-TR" dirty="0" err="1" smtClean="0">
                <a:solidFill>
                  <a:srgbClr val="000000"/>
                </a:solidFill>
                <a:latin typeface="Arial" charset="0"/>
              </a:rPr>
              <a:t>ome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 of our graduates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15" y="773705"/>
            <a:ext cx="4455495" cy="218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2792" y="777014"/>
            <a:ext cx="3400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044" y="3282432"/>
            <a:ext cx="6777245" cy="241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65" y="1178750"/>
            <a:ext cx="3934721" cy="45905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/>
          <a:lstStyle/>
          <a:p>
            <a:r>
              <a:rPr lang="tr-TR" dirty="0" err="1" smtClean="0">
                <a:solidFill>
                  <a:srgbClr val="000000"/>
                </a:solidFill>
                <a:latin typeface="Arial" charset="0"/>
              </a:rPr>
              <a:t>Questions</a:t>
            </a:r>
            <a:r>
              <a:rPr lang="tr-TR" dirty="0" smtClean="0">
                <a:solidFill>
                  <a:srgbClr val="000000"/>
                </a:solidFill>
                <a:latin typeface="Arial" charset="0"/>
              </a:rPr>
              <a:t>?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1800s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593685"/>
            <a:ext cx="87759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first time the term "Computer" appeared in the New York Times was in May 2, 1892; the ad by the US Civil Service Commission stated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"A Computer Wanted. [...] The examination will include the subjects of algebra, geometry, trigonometry, and astronomy."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745" y="2249051"/>
            <a:ext cx="4905545" cy="3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552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>
                <a:latin typeface="Arial" charset="0"/>
              </a:rPr>
              <a:t> 1940-1960s</a:t>
            </a:r>
            <a:endParaRPr lang="en-US" dirty="0" smtClean="0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10" y="660776"/>
            <a:ext cx="4505879" cy="3443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095" y="953725"/>
            <a:ext cx="3060340" cy="2292299"/>
          </a:xfrm>
          <a:prstGeom prst="rect">
            <a:avLst/>
          </a:prstGeom>
        </p:spPr>
      </p:pic>
      <p:pic>
        <p:nvPicPr>
          <p:cNvPr id="5" name="Content Placeholder 4" descr="blog_ibm-first-drive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t="5875" r="8355" b="8930"/>
          <a:stretch/>
        </p:blipFill>
        <p:spPr>
          <a:xfrm>
            <a:off x="3716905" y="3611880"/>
            <a:ext cx="5283805" cy="265176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0" y="-81390"/>
            <a:ext cx="9144000" cy="685800"/>
          </a:xfrm>
        </p:spPr>
        <p:txBody>
          <a:bodyPr/>
          <a:lstStyle/>
          <a:p>
            <a:pPr algn="ctr"/>
            <a:r>
              <a:rPr lang="tr-TR" dirty="0" smtClean="0">
                <a:latin typeface="Arial" charset="0"/>
              </a:rPr>
              <a:t>It is not easy to predict the future…</a:t>
            </a:r>
            <a:endParaRPr lang="en-US" sz="3200" dirty="0" smtClean="0">
              <a:latin typeface="Arial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638800"/>
          </a:xfrm>
        </p:spPr>
        <p:txBody>
          <a:bodyPr/>
          <a:lstStyle/>
          <a:p>
            <a:r>
              <a:rPr lang="en-US" sz="4000" dirty="0" smtClean="0">
                <a:solidFill>
                  <a:schemeClr val="hlink"/>
                </a:solidFill>
              </a:rPr>
              <a:t>“I think there is a world market for maybe five computers.’’</a:t>
            </a:r>
          </a:p>
          <a:p>
            <a:pPr marL="3657600" lvl="8" indent="0">
              <a:buNone/>
            </a:pPr>
            <a:r>
              <a:rPr lang="en-US" dirty="0"/>
              <a:t>	</a:t>
            </a:r>
            <a:r>
              <a:rPr lang="en-US" dirty="0" smtClean="0"/>
              <a:t>	The president of IBM, 1943</a:t>
            </a:r>
            <a:endParaRPr lang="tr-TR" dirty="0"/>
          </a:p>
          <a:p>
            <a:endParaRPr lang="en-US" dirty="0" smtClean="0">
              <a:solidFill>
                <a:schemeClr val="hlink"/>
              </a:solidFill>
            </a:endParaRPr>
          </a:p>
          <a:p>
            <a:pPr lvl="1"/>
            <a:endParaRPr lang="en-US" sz="3200" dirty="0" smtClean="0">
              <a:solidFill>
                <a:schemeClr val="hlink"/>
              </a:solidFill>
              <a:ea typeface="ＭＳ Ｐゴシック" pitchFamily="-109" charset="-128"/>
            </a:endParaRPr>
          </a:p>
          <a:p>
            <a:pPr>
              <a:buFontTx/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760" b="-12634"/>
          <a:stretch/>
        </p:blipFill>
        <p:spPr>
          <a:xfrm>
            <a:off x="2636785" y="3293985"/>
            <a:ext cx="3780420" cy="2834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0" y="45365"/>
            <a:ext cx="9144000" cy="368300"/>
          </a:xfrm>
        </p:spPr>
        <p:txBody>
          <a:bodyPr/>
          <a:lstStyle/>
          <a:p>
            <a:pPr algn="ctr"/>
            <a:r>
              <a:rPr lang="tr-TR" sz="3600" dirty="0" smtClean="0">
                <a:latin typeface="Arial" charset="0"/>
              </a:rPr>
              <a:t>but sometimes we do get it right…</a:t>
            </a:r>
            <a:endParaRPr lang="en-US" sz="3600" dirty="0" smtClean="0">
              <a:latin typeface="Arial" charset="0"/>
            </a:endParaRP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6534" y="638690"/>
            <a:ext cx="8757465" cy="541337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“Computers in the future may weigh no more than</a:t>
            </a:r>
            <a:endParaRPr lang="tr-TR" sz="36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5600" dirty="0" smtClean="0">
                <a:solidFill>
                  <a:schemeClr val="hlink"/>
                </a:solidFill>
                <a:ea typeface="ＭＳ Ｐゴシック" pitchFamily="-109" charset="-128"/>
              </a:rPr>
              <a:t> 1.5 tons’’</a:t>
            </a:r>
          </a:p>
          <a:p>
            <a:pPr marL="3657600" lvl="8" indent="0">
              <a:buNone/>
            </a:pPr>
            <a:r>
              <a:rPr lang="en-US" sz="2400" dirty="0" smtClean="0">
                <a:ea typeface="ＭＳ Ｐゴシック" pitchFamily="-109" charset="-128"/>
              </a:rPr>
              <a:t>	Popular Mechanics</a:t>
            </a:r>
            <a:r>
              <a:rPr lang="tr-TR" sz="2400" dirty="0" smtClean="0">
                <a:ea typeface="ＭＳ Ｐゴシック" pitchFamily="-109" charset="-128"/>
              </a:rPr>
              <a:t>, 1949</a:t>
            </a:r>
            <a:endParaRPr lang="en-US" sz="2400" dirty="0" smtClean="0">
              <a:ea typeface="ＭＳ Ｐゴシック" pitchFamily="-109" charset="-128"/>
            </a:endParaRPr>
          </a:p>
          <a:p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       Heroes in Computer </a:t>
            </a:r>
            <a:r>
              <a:rPr lang="en-US" dirty="0"/>
              <a:t>Science</a:t>
            </a:r>
            <a:endParaRPr lang="en-US" dirty="0" smtClean="0">
              <a:latin typeface="Arial" charset="0"/>
            </a:endParaRP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06515" y="998730"/>
            <a:ext cx="486054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en-US" sz="2800" dirty="0">
                <a:solidFill>
                  <a:srgbClr val="000066"/>
                </a:solidFill>
                <a:latin typeface="Helvetica" pitchFamily="34" charset="0"/>
              </a:rPr>
              <a:t>The 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“B</a:t>
            </a:r>
            <a:r>
              <a:rPr lang="en-US" sz="2800" dirty="0" err="1">
                <a:solidFill>
                  <a:srgbClr val="000066"/>
                </a:solidFill>
                <a:latin typeface="Helvetica" pitchFamily="34" charset="0"/>
              </a:rPr>
              <a:t>ombe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” </a:t>
            </a:r>
            <a:r>
              <a:rPr lang="tr-TR" sz="2800" dirty="0" err="1" smtClean="0">
                <a:solidFill>
                  <a:srgbClr val="000066"/>
                </a:solidFill>
                <a:latin typeface="Helvetica" pitchFamily="34" charset="0"/>
              </a:rPr>
              <a:t>by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800" dirty="0">
                <a:solidFill>
                  <a:srgbClr val="000066"/>
                </a:solidFill>
                <a:latin typeface="Helvetica" pitchFamily="34" charset="0"/>
              </a:rPr>
              <a:t>Alan 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Turing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(</a:t>
            </a:r>
            <a:r>
              <a:rPr lang="tr-TR" dirty="0" err="1" smtClean="0">
                <a:solidFill>
                  <a:srgbClr val="000066"/>
                </a:solidFill>
                <a:latin typeface="Helvetica" pitchFamily="34" charset="0"/>
              </a:rPr>
              <a:t>and</a:t>
            </a:r>
            <a:r>
              <a:rPr lang="tr-TR" dirty="0" smtClean="0">
                <a:solidFill>
                  <a:srgbClr val="000066"/>
                </a:solidFill>
                <a:latin typeface="Helvetica" pitchFamily="34" charset="0"/>
              </a:rPr>
              <a:t> Gordon </a:t>
            </a:r>
            <a:r>
              <a:rPr lang="tr-TR" dirty="0" err="1" smtClean="0">
                <a:solidFill>
                  <a:srgbClr val="000066"/>
                </a:solidFill>
                <a:latin typeface="Helvetica" pitchFamily="34" charset="0"/>
              </a:rPr>
              <a:t>Welchman</a:t>
            </a:r>
            <a:r>
              <a:rPr lang="tr-TR" sz="2800" dirty="0" smtClean="0">
                <a:solidFill>
                  <a:srgbClr val="000066"/>
                </a:solidFill>
                <a:latin typeface="Helvetica" pitchFamily="34" charset="0"/>
              </a:rPr>
              <a:t>)</a:t>
            </a:r>
            <a:endParaRPr lang="tr-TR" sz="2800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tr-TR" sz="2800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en-US" sz="2400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4617005" y="3068960"/>
            <a:ext cx="4616450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tr-TR" sz="2400" u="sng" dirty="0" smtClean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400" u="sng" dirty="0" smtClean="0">
                <a:solidFill>
                  <a:srgbClr val="000066"/>
                </a:solidFill>
                <a:latin typeface="Helvetica" pitchFamily="34" charset="0"/>
              </a:rPr>
              <a:t>Alan </a:t>
            </a:r>
            <a:r>
              <a:rPr lang="tr-TR" sz="2400" u="sng" dirty="0">
                <a:solidFill>
                  <a:srgbClr val="000066"/>
                </a:solidFill>
                <a:latin typeface="Helvetica" pitchFamily="34" charset="0"/>
              </a:rPr>
              <a:t>Turing </a:t>
            </a:r>
            <a:r>
              <a:rPr lang="tr-TR" sz="2400" u="sng" dirty="0" err="1" smtClean="0">
                <a:solidFill>
                  <a:srgbClr val="000066"/>
                </a:solidFill>
                <a:latin typeface="Helvetica" pitchFamily="34" charset="0"/>
              </a:rPr>
              <a:t>designed</a:t>
            </a:r>
            <a:r>
              <a:rPr lang="tr-TR" sz="2400" u="sng" dirty="0" smtClean="0">
                <a:solidFill>
                  <a:srgbClr val="000066"/>
                </a:solidFill>
                <a:latin typeface="Helvetica" pitchFamily="34" charset="0"/>
              </a:rPr>
              <a:t> Bombe </a:t>
            </a:r>
            <a:r>
              <a:rPr lang="tr-TR" sz="2400" u="sng" dirty="0" err="1" smtClean="0">
                <a:solidFill>
                  <a:srgbClr val="000066"/>
                </a:solidFill>
                <a:latin typeface="Helvetica" pitchFamily="34" charset="0"/>
              </a:rPr>
              <a:t>for</a:t>
            </a:r>
            <a:endParaRPr lang="tr-TR" sz="2400" u="sng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80" name="Text Box 8"/>
          <p:cNvSpPr txBox="1">
            <a:spLocks noChangeArrowheads="1"/>
          </p:cNvSpPr>
          <p:nvPr/>
        </p:nvSpPr>
        <p:spPr bwMode="auto">
          <a:xfrm>
            <a:off x="4842030" y="3969060"/>
            <a:ext cx="4616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400" dirty="0">
                <a:solidFill>
                  <a:srgbClr val="000066"/>
                </a:solidFill>
                <a:latin typeface="Helvetica" pitchFamily="34" charset="0"/>
              </a:rPr>
              <a:t>a)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The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first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computer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game</a:t>
            </a:r>
            <a:endParaRPr lang="en-US" sz="2400" i="1" dirty="0">
              <a:solidFill>
                <a:srgbClr val="000066"/>
              </a:solidFill>
              <a:latin typeface="Helvetica" pitchFamily="34" charset="0"/>
            </a:endParaRPr>
          </a:p>
        </p:txBody>
      </p:sp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4842030" y="4509120"/>
            <a:ext cx="4616450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r>
              <a:rPr lang="tr-TR" sz="2400" dirty="0">
                <a:solidFill>
                  <a:srgbClr val="000066"/>
                </a:solidFill>
                <a:latin typeface="Helvetica" pitchFamily="34" charset="0"/>
              </a:rPr>
              <a:t>b)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Deciphering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the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 smtClean="0">
                <a:solidFill>
                  <a:srgbClr val="000066"/>
                </a:solidFill>
                <a:latin typeface="Helvetica" pitchFamily="34" charset="0"/>
              </a:rPr>
              <a:t>German</a:t>
            </a:r>
            <a:r>
              <a:rPr lang="tr-TR" sz="24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 smtClean="0">
                <a:solidFill>
                  <a:srgbClr val="000066"/>
                </a:solidFill>
                <a:latin typeface="Helvetica" pitchFamily="34" charset="0"/>
              </a:rPr>
              <a:t>cryptos</a:t>
            </a:r>
            <a:r>
              <a:rPr lang="tr-TR" sz="24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during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 W</a:t>
            </a:r>
            <a:r>
              <a:rPr lang="tr-TR" sz="2400" i="1" dirty="0" smtClean="0">
                <a:solidFill>
                  <a:srgbClr val="000066"/>
                </a:solidFill>
                <a:latin typeface="Helvetica" pitchFamily="34" charset="0"/>
              </a:rPr>
              <a:t>orld </a:t>
            </a:r>
            <a:r>
              <a:rPr lang="tr-TR" sz="2400" i="1" dirty="0" err="1">
                <a:solidFill>
                  <a:srgbClr val="000066"/>
                </a:solidFill>
                <a:latin typeface="Helvetica" pitchFamily="34" charset="0"/>
              </a:rPr>
              <a:t>W</a:t>
            </a:r>
            <a:r>
              <a:rPr lang="tr-TR" sz="2400" i="1" dirty="0" err="1" smtClean="0">
                <a:solidFill>
                  <a:srgbClr val="000066"/>
                </a:solidFill>
                <a:latin typeface="Helvetica" pitchFamily="34" charset="0"/>
              </a:rPr>
              <a:t>ar</a:t>
            </a:r>
            <a:r>
              <a:rPr lang="tr-TR" sz="2400" i="1" dirty="0" smtClean="0">
                <a:solidFill>
                  <a:srgbClr val="000066"/>
                </a:solidFill>
                <a:latin typeface="Helvetica" pitchFamily="34" charset="0"/>
              </a:rPr>
              <a:t> </a:t>
            </a:r>
            <a:r>
              <a:rPr lang="tr-TR" sz="2400" i="1" dirty="0">
                <a:solidFill>
                  <a:srgbClr val="000066"/>
                </a:solidFill>
                <a:latin typeface="Helvetica" pitchFamily="34" charset="0"/>
              </a:rPr>
              <a:t>II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  <a:buFontTx/>
              <a:buAutoNum type="alphaLcParenR"/>
            </a:pPr>
            <a:endParaRPr lang="tr-TR" sz="2400" i="1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  <a:buFontTx/>
              <a:buAutoNum type="alphaLcParenR"/>
            </a:pPr>
            <a:endParaRPr lang="tr-TR" sz="2400" i="1" dirty="0">
              <a:solidFill>
                <a:srgbClr val="000066"/>
              </a:solidFill>
              <a:latin typeface="Helvetica" pitchFamily="34" charset="0"/>
            </a:endParaRPr>
          </a:p>
          <a:p>
            <a:pPr marL="457200" indent="-457200" eaLnBrk="1" hangingPunct="1">
              <a:spcBef>
                <a:spcPct val="20000"/>
              </a:spcBef>
              <a:buClr>
                <a:schemeClr val="accent2"/>
              </a:buClr>
            </a:pPr>
            <a:endParaRPr lang="en-US" sz="2400" dirty="0">
              <a:solidFill>
                <a:srgbClr val="000066"/>
              </a:solidFill>
              <a:latin typeface="Helvetica" pitchFamily="34" charset="0"/>
            </a:endParaRPr>
          </a:p>
        </p:txBody>
      </p:sp>
      <p:pic>
        <p:nvPicPr>
          <p:cNvPr id="105483" name="Picture 11" descr="ANd9GcTTOl6garojkgteZZd0Z593HZho7FIPSWPdXbfAZAOnHLXsxmx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2260" y="548680"/>
            <a:ext cx="2129864" cy="2854457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035" y="548680"/>
            <a:ext cx="1935215" cy="2866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25" y="2348880"/>
            <a:ext cx="4191000" cy="306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Heroes in Computer Science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715" y="720080"/>
            <a:ext cx="4951037" cy="56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39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Technological awakening design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FFFFFF"/>
      </a:dk2>
      <a:lt2>
        <a:srgbClr val="FFCC33"/>
      </a:lt2>
      <a:accent1>
        <a:srgbClr val="FF6633"/>
      </a:accent1>
      <a:accent2>
        <a:srgbClr val="B9D300"/>
      </a:accent2>
      <a:accent3>
        <a:srgbClr val="FFFFFF"/>
      </a:accent3>
      <a:accent4>
        <a:srgbClr val="000000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3_Technological awakening design template">
      <a:majorFont>
        <a:latin typeface="Arial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Technological awakening design template">
  <a:themeElements>
    <a:clrScheme name="Technological awakening design template 7">
      <a:dk1>
        <a:srgbClr val="969696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7F7F7F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4_Technological awakening design template">
      <a:majorFont>
        <a:latin typeface="Arial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chnological awakening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nological awakening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nological awakening design template 7">
        <a:dk1>
          <a:srgbClr val="969696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7F7F7F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Technological awakening design template</Template>
  <TotalTime>6846</TotalTime>
  <Words>1501</Words>
  <Application>Microsoft Office PowerPoint</Application>
  <PresentationFormat>On-screen Show (4:3)</PresentationFormat>
  <Paragraphs>317</Paragraphs>
  <Slides>33</Slides>
  <Notes>11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Comic Sans MS</vt:lpstr>
      <vt:lpstr>Constantia</vt:lpstr>
      <vt:lpstr>Helvetica</vt:lpstr>
      <vt:lpstr>ＭＳ Ｐゴシック</vt:lpstr>
      <vt:lpstr>Segoe Script</vt:lpstr>
      <vt:lpstr>Times New Roman</vt:lpstr>
      <vt:lpstr>Wingdings</vt:lpstr>
      <vt:lpstr>ヒラギノ角ゴ Pro W3</vt:lpstr>
      <vt:lpstr>Technological awakening design template</vt:lpstr>
      <vt:lpstr>Custom Design</vt:lpstr>
      <vt:lpstr>13_Technological awakening design template</vt:lpstr>
      <vt:lpstr>14_Technological awakening design template</vt:lpstr>
      <vt:lpstr>Computer Science  and Engineering</vt:lpstr>
      <vt:lpstr>What is Computer Science?</vt:lpstr>
      <vt:lpstr>What is Computer Engineering?</vt:lpstr>
      <vt:lpstr>1800s</vt:lpstr>
      <vt:lpstr> 1940-1960s</vt:lpstr>
      <vt:lpstr>It is not easy to predict the future…</vt:lpstr>
      <vt:lpstr>but sometimes we do get it right…</vt:lpstr>
      <vt:lpstr>       Heroes in Computer Science</vt:lpstr>
      <vt:lpstr>Heroes in Computer Science</vt:lpstr>
      <vt:lpstr>PowerPoint Presentation</vt:lpstr>
      <vt:lpstr>A real-life CSE Problem</vt:lpstr>
      <vt:lpstr>                        CSE@SU</vt:lpstr>
      <vt:lpstr>FACULTY MEMBERS AT A GLANCE</vt:lpstr>
      <vt:lpstr>Interdisciplinary Nature of CS</vt:lpstr>
      <vt:lpstr>Computer Graphics and Virtual Reality</vt:lpstr>
      <vt:lpstr>Visualization of Complex Data </vt:lpstr>
      <vt:lpstr>Cryptology, Network Security  </vt:lpstr>
      <vt:lpstr>PowerPoint Presentation</vt:lpstr>
      <vt:lpstr>Privacy Preserving Data Management</vt:lpstr>
      <vt:lpstr>Artificial Intelligence and Cognitive Robotics</vt:lpstr>
      <vt:lpstr>Computer Vision and Machine Learning</vt:lpstr>
      <vt:lpstr>Data Mining</vt:lpstr>
      <vt:lpstr>PowerPoint Presentation</vt:lpstr>
      <vt:lpstr>Skills that are good to have </vt:lpstr>
      <vt:lpstr>2nd Year Course Pool for CS</vt:lpstr>
      <vt:lpstr>Basic Courses (3rd year)</vt:lpstr>
      <vt:lpstr>Basic Courses (4th year)</vt:lpstr>
      <vt:lpstr>Minor Honor Programs (mostly MATH minor)</vt:lpstr>
      <vt:lpstr>Double Major Programs</vt:lpstr>
      <vt:lpstr>Why Computer Science?</vt:lpstr>
      <vt:lpstr>Some of our graduates</vt:lpstr>
      <vt:lpstr>Some of our graduates</vt:lpstr>
      <vt:lpstr>Questions?</vt:lpstr>
    </vt:vector>
  </TitlesOfParts>
  <Company>Sabanci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Eliminating Redundant Test from a Checking Sequence</dc:title>
  <dc:creator>Husnu Yenigun</dc:creator>
  <cp:lastModifiedBy>Hüsnü Yenigün</cp:lastModifiedBy>
  <cp:revision>457</cp:revision>
  <cp:lastPrinted>1601-01-01T00:00:00Z</cp:lastPrinted>
  <dcterms:created xsi:type="dcterms:W3CDTF">2012-05-10T11:48:58Z</dcterms:created>
  <dcterms:modified xsi:type="dcterms:W3CDTF">2016-03-01T10:12:15Z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TC011813391033</vt:lpwstr>
  </property>
</Properties>
</file>