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8" r:id="rId13"/>
    <p:sldId id="269" r:id="rId14"/>
    <p:sldId id="285" r:id="rId15"/>
    <p:sldId id="270" r:id="rId16"/>
    <p:sldId id="271" r:id="rId17"/>
    <p:sldId id="272" r:id="rId18"/>
    <p:sldId id="273" r:id="rId19"/>
    <p:sldId id="284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6" r:id="rId30"/>
    <p:sldId id="287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6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74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0CBC4-4E2F-4E14-B170-5FE998291756}" type="datetimeFigureOut">
              <a:rPr lang="tr-TR" smtClean="0"/>
              <a:pPr/>
              <a:t>27.07.2016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CD434-233B-485C-84AE-30A84180F1F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CD434-233B-485C-84AE-30A84180F1F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1394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97CA-4053-462D-BC02-513FEA6FDECB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60851-94D3-40B6-AD6A-3FD30EDD1566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D8D7-D0F7-4814-9623-124B7DA3D0EF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400" baseline="0"/>
            </a:lvl3pPr>
            <a:lvl4pPr>
              <a:defRPr sz="2400" baseline="0"/>
            </a:lvl4pPr>
            <a:lvl5pPr>
              <a:defRPr sz="2400" baseline="0"/>
            </a:lvl5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2091-E6E6-4C8A-806F-2436D2839B0C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8378-6F1D-4310-930B-7A578D03CE2A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127D-EB52-4DA4-B0B4-365F77FE3EF3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BEC05-14C0-4A32-BB38-52EA58C9E335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D8EB-2C8D-4925-B993-146056590116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FDAD-4891-4171-8C50-689E68D29B50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D7B9-168E-4674-ADE1-EC37BC5977C2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295E-A870-463F-AC7A-1EF8137CB7BB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F0F84-96BC-4C62-A665-18945EC17A80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Bilgisayar Programlamasına ve Veri Analizine Giriş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3508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</a:t>
            </a:r>
            <a:r>
              <a:rPr lang="tr-TR" dirty="0" err="1"/>
              <a:t>üsnü</a:t>
            </a:r>
            <a:r>
              <a:rPr lang="tr-TR" dirty="0"/>
              <a:t> Yenigün</a:t>
            </a:r>
          </a:p>
          <a:p>
            <a:r>
              <a:rPr lang="tr-TR" dirty="0"/>
              <a:t>Sabancı Üniversitesi</a:t>
            </a:r>
          </a:p>
          <a:p>
            <a:r>
              <a:rPr lang="tr-TR" dirty="0"/>
              <a:t>Lise Yaz Okulu</a:t>
            </a:r>
          </a:p>
          <a:p>
            <a:r>
              <a:rPr lang="tr-TR" dirty="0"/>
              <a:t>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\t </a:t>
            </a:r>
            <a:r>
              <a:rPr lang="tr-TR" dirty="0" err="1"/>
              <a:t>Tab</a:t>
            </a:r>
            <a:r>
              <a:rPr lang="tr-TR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Birkaç karakterlik (çoğu zaman 3 ya da 5) boşluk bırakmaya yarar</a:t>
            </a:r>
          </a:p>
          <a:p>
            <a:r>
              <a:rPr lang="tr-TR" dirty="0"/>
              <a:t>Örnek: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"Sabanci </a:t>
            </a:r>
            <a:r>
              <a:rPr lang="tr-TR" dirty="0" err="1">
                <a:solidFill>
                  <a:srgbClr val="00B050"/>
                </a:solidFill>
              </a:rPr>
              <a:t>Universitesi'ne</a:t>
            </a:r>
            <a:r>
              <a:rPr lang="tr-TR" dirty="0">
                <a:solidFill>
                  <a:srgbClr val="00B050"/>
                </a:solidFill>
              </a:rPr>
              <a:t>\t </a:t>
            </a: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Geldiniz!"</a:t>
            </a:r>
          </a:p>
          <a:p>
            <a:pPr>
              <a:buNone/>
            </a:pPr>
            <a:r>
              <a:rPr lang="tr-TR" dirty="0">
                <a:solidFill>
                  <a:srgbClr val="3146DF"/>
                </a:solidFill>
              </a:rPr>
              <a:t>Sabanci </a:t>
            </a:r>
            <a:r>
              <a:rPr lang="tr-TR" dirty="0" err="1">
                <a:solidFill>
                  <a:srgbClr val="3146DF"/>
                </a:solidFill>
              </a:rPr>
              <a:t>Universitesi'ne</a:t>
            </a:r>
            <a:r>
              <a:rPr lang="tr-TR" dirty="0">
                <a:solidFill>
                  <a:srgbClr val="3146DF"/>
                </a:solidFill>
              </a:rPr>
              <a:t>	 </a:t>
            </a:r>
            <a:r>
              <a:rPr lang="tr-TR" dirty="0" err="1">
                <a:solidFill>
                  <a:srgbClr val="3146DF"/>
                </a:solidFill>
              </a:rPr>
              <a:t>Hos</a:t>
            </a:r>
            <a:r>
              <a:rPr lang="tr-TR" dirty="0">
                <a:solidFill>
                  <a:srgbClr val="3146DF"/>
                </a:solidFill>
              </a:rPr>
              <a:t> Geldiniz!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"\</a:t>
            </a:r>
            <a:r>
              <a:rPr lang="tr-TR" dirty="0" err="1">
                <a:solidFill>
                  <a:srgbClr val="00B050"/>
                </a:solidFill>
              </a:rPr>
              <a:t>tSabanci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Universitesi'ne</a:t>
            </a:r>
            <a:r>
              <a:rPr lang="tr-TR" dirty="0">
                <a:solidFill>
                  <a:srgbClr val="00B050"/>
                </a:solidFill>
              </a:rPr>
              <a:t>\t </a:t>
            </a: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Geldiniz!"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>
                <a:solidFill>
                  <a:srgbClr val="3146DF"/>
                </a:solidFill>
              </a:rPr>
              <a:t> Sabanci </a:t>
            </a:r>
            <a:r>
              <a:rPr lang="tr-TR" dirty="0" err="1">
                <a:solidFill>
                  <a:srgbClr val="3146DF"/>
                </a:solidFill>
              </a:rPr>
              <a:t>Universitesi'ne</a:t>
            </a:r>
            <a:r>
              <a:rPr lang="tr-TR" dirty="0">
                <a:solidFill>
                  <a:srgbClr val="3146DF"/>
                </a:solidFill>
              </a:rPr>
              <a:t>	 </a:t>
            </a:r>
            <a:r>
              <a:rPr lang="tr-TR" dirty="0" err="1">
                <a:solidFill>
                  <a:srgbClr val="3146DF"/>
                </a:solidFill>
              </a:rPr>
              <a:t>Hos</a:t>
            </a:r>
            <a:r>
              <a:rPr lang="tr-TR" dirty="0">
                <a:solidFill>
                  <a:srgbClr val="3146DF"/>
                </a:solidFill>
              </a:rPr>
              <a:t> Geldiniz!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970-8040-45E3-9B8D-4AE813557F95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\a Ses Çıkartma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Burada dikkatli olun. </a:t>
            </a:r>
          </a:p>
          <a:p>
            <a:r>
              <a:rPr lang="tr-TR" dirty="0" err="1"/>
              <a:t>IDLE</a:t>
            </a:r>
            <a:r>
              <a:rPr lang="tr-TR" dirty="0"/>
              <a:t> kullanırken ses çıkmayabilir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"\a"</a:t>
            </a:r>
          </a:p>
          <a:p>
            <a:pPr>
              <a:buNone/>
            </a:pPr>
            <a:r>
              <a:rPr lang="tr-TR" b="1" dirty="0">
                <a:sym typeface="Symbol"/>
              </a:rPr>
              <a:t></a:t>
            </a:r>
            <a:endParaRPr lang="tr-TR" b="1" dirty="0"/>
          </a:p>
          <a:p>
            <a:pPr>
              <a:buNone/>
            </a:pPr>
            <a:r>
              <a:rPr lang="tr-TR" dirty="0"/>
              <a:t>&gt;&gt;&gt;</a:t>
            </a:r>
          </a:p>
          <a:p>
            <a:r>
              <a:rPr lang="tr-TR" dirty="0"/>
              <a:t>Ses çıkması için </a:t>
            </a:r>
            <a:r>
              <a:rPr lang="tr-TR" dirty="0">
                <a:solidFill>
                  <a:srgbClr val="FF0000"/>
                </a:solidFill>
              </a:rPr>
              <a:t>programın üzerine çift tıklayarak </a:t>
            </a:r>
            <a:r>
              <a:rPr lang="tr-TR" dirty="0"/>
              <a:t>çalıştırmalısınız</a:t>
            </a:r>
          </a:p>
        </p:txBody>
      </p:sp>
      <p:pic>
        <p:nvPicPr>
          <p:cNvPr id="6" name="Content Placeholder 3" descr="C:\Users\SUUSER\AppData\Local\Microsoft\Windows\Temporary Internet Files\Content.IE5\6017E50A\MC90006495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980728"/>
            <a:ext cx="1776679" cy="156728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76256" y="47667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Ses çıkartır</a:t>
            </a:r>
          </a:p>
        </p:txBody>
      </p:sp>
      <p:pic>
        <p:nvPicPr>
          <p:cNvPr id="8" name="Picture 7" descr="C:\Users\SUUSER\AppData\Local\Microsoft\Windows\Temporary Internet Files\Content.IE5\PZ50HRNA\MC90044201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653136"/>
            <a:ext cx="1885601" cy="1885601"/>
          </a:xfrm>
          <a:prstGeom prst="rect">
            <a:avLst/>
          </a:prstGeom>
          <a:noFill/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A12D-1C86-451B-B3E9-D23186B50475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Değişkenler (</a:t>
            </a:r>
            <a:r>
              <a:rPr lang="tr-TR" dirty="0" err="1">
                <a:solidFill>
                  <a:srgbClr val="FF0000"/>
                </a:solidFill>
              </a:rPr>
              <a:t>Variables</a:t>
            </a:r>
            <a:r>
              <a:rPr lang="tr-TR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Matematikte kullandığımız değişkenlerle karıştırmayın!</a:t>
            </a:r>
          </a:p>
          <a:p>
            <a:pPr>
              <a:lnSpc>
                <a:spcPct val="120000"/>
              </a:lnSpc>
            </a:pPr>
            <a:r>
              <a:rPr lang="tr-TR" dirty="0"/>
              <a:t>Değişik değerler koyabileceğimiz kutucuklar olarak düşünmek daha doğru olur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Bilgisayarın bir belleği var ve her şey orada saklanır.</a:t>
            </a:r>
          </a:p>
          <a:p>
            <a:pPr>
              <a:lnSpc>
                <a:spcPct val="120000"/>
              </a:lnSpc>
            </a:pPr>
            <a:r>
              <a:rPr lang="tr-TR" dirty="0"/>
              <a:t>Örnek: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  <a:r>
              <a:rPr lang="tr-TR" dirty="0" err="1"/>
              <a:t>degisken</a:t>
            </a:r>
            <a:r>
              <a:rPr lang="tr-TR" dirty="0"/>
              <a:t> = 8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err="1"/>
              <a:t>degisken</a:t>
            </a: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8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  <a:r>
              <a:rPr lang="tr-TR" dirty="0" err="1"/>
              <a:t>degisken</a:t>
            </a:r>
            <a:r>
              <a:rPr lang="tr-TR" dirty="0"/>
              <a:t> = 1024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err="1"/>
              <a:t>degisken</a:t>
            </a: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1024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</a:p>
        </p:txBody>
      </p:sp>
      <p:pic>
        <p:nvPicPr>
          <p:cNvPr id="4" name="Picture 3" descr="C:\Users\SUUSER\AppData\Local\Microsoft\Windows\Temporary Internet Files\Content.IE5\5A0728JF\MC900433800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067944" y="4293096"/>
            <a:ext cx="1000132" cy="10001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220072" y="4437112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Bundan böyle değiştirmediğimiz sürece </a:t>
            </a:r>
            <a:r>
              <a:rPr lang="tr-TR" sz="2400" dirty="0" err="1"/>
              <a:t>degisken</a:t>
            </a:r>
            <a:r>
              <a:rPr lang="tr-TR" sz="2400" dirty="0"/>
              <a:t> 1024’tür.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80D0-E02A-449A-8524-3D14D9CF5C31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tr-TR" dirty="0"/>
              <a:t>Değişkenler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00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Değişken adları için sadece sayı, harf ve altçizgi </a:t>
            </a:r>
            <a:br>
              <a:rPr lang="tr-TR" dirty="0"/>
            </a:br>
            <a:r>
              <a:rPr lang="tr-TR" dirty="0"/>
              <a:t>(</a:t>
            </a:r>
            <a:r>
              <a:rPr lang="tr-TR" dirty="0" err="1"/>
              <a:t>underscore</a:t>
            </a:r>
            <a:r>
              <a:rPr lang="tr-TR" dirty="0"/>
              <a:t>)  kullanabiliriz.</a:t>
            </a:r>
          </a:p>
          <a:p>
            <a:pPr>
              <a:lnSpc>
                <a:spcPct val="120000"/>
              </a:lnSpc>
            </a:pPr>
            <a:r>
              <a:rPr lang="tr-TR" dirty="0"/>
              <a:t>Ancak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Değişken adı sadece bir sayı olamaz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Değişken adı sayı ile başlayamaz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Değişken adında boşluk olamaz</a:t>
            </a:r>
          </a:p>
          <a:p>
            <a:pPr>
              <a:lnSpc>
                <a:spcPct val="120000"/>
              </a:lnSpc>
            </a:pPr>
            <a:r>
              <a:rPr lang="tr-TR" dirty="0"/>
              <a:t>Örnek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1 = 1</a:t>
            </a:r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rgbClr val="FF0000"/>
                </a:solidFill>
              </a:rPr>
              <a:t>SyntaxError</a:t>
            </a:r>
            <a:r>
              <a:rPr lang="tr-TR" dirty="0">
                <a:solidFill>
                  <a:srgbClr val="FF0000"/>
                </a:solidFill>
              </a:rPr>
              <a:t>: </a:t>
            </a:r>
            <a:r>
              <a:rPr lang="tr-TR" dirty="0" err="1">
                <a:solidFill>
                  <a:srgbClr val="FF0000"/>
                </a:solidFill>
              </a:rPr>
              <a:t>can't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assign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to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literal</a:t>
            </a:r>
            <a:endParaRPr lang="tr-TR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x1 = 10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1x = 10</a:t>
            </a:r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rgbClr val="FF0000"/>
                </a:solidFill>
              </a:rPr>
              <a:t>SyntaxError</a:t>
            </a:r>
            <a:r>
              <a:rPr lang="tr-TR" dirty="0">
                <a:solidFill>
                  <a:srgbClr val="FF0000"/>
                </a:solidFill>
              </a:rPr>
              <a:t>: </a:t>
            </a:r>
            <a:r>
              <a:rPr lang="tr-TR" dirty="0" err="1">
                <a:solidFill>
                  <a:srgbClr val="FF0000"/>
                </a:solidFill>
              </a:rPr>
              <a:t>invalid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syntax</a:t>
            </a:r>
            <a:endParaRPr lang="tr-TR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</a:t>
            </a:r>
          </a:p>
        </p:txBody>
      </p:sp>
      <p:pic>
        <p:nvPicPr>
          <p:cNvPr id="7" name="Picture 6" descr="C:\Users\SUUSER\AppData\Local\Microsoft\Windows\Temporary Internet Files\Content.IE5\PZ50HRNA\MC9000787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3630" y="131445"/>
            <a:ext cx="2428892" cy="2326524"/>
          </a:xfrm>
          <a:prstGeom prst="rect">
            <a:avLst/>
          </a:prstGeom>
          <a:noFill/>
        </p:spPr>
      </p:pic>
      <p:pic>
        <p:nvPicPr>
          <p:cNvPr id="8" name="Picture 7" descr="http://martyrobertsblog.com/images/Warnin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70705">
            <a:off x="8039607" y="140799"/>
            <a:ext cx="990076" cy="854766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1CC1-FE39-490F-B7AB-DE0858C9D9B0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83328" y="2820992"/>
            <a:ext cx="2954655" cy="34163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u="sng" dirty="0"/>
              <a:t>Reserve </a:t>
            </a:r>
            <a:r>
              <a:rPr lang="en-US" b="1" u="sng" dirty="0" err="1"/>
              <a:t>isimler</a:t>
            </a:r>
            <a:endParaRPr lang="en-US" b="1" u="sng" dirty="0"/>
          </a:p>
          <a:p>
            <a:r>
              <a:rPr lang="en-US" dirty="0"/>
              <a:t>and	as	assert	</a:t>
            </a:r>
          </a:p>
          <a:p>
            <a:r>
              <a:rPr lang="en-US" dirty="0"/>
              <a:t>break	class	continue</a:t>
            </a:r>
          </a:p>
          <a:p>
            <a:r>
              <a:rPr lang="en-US" dirty="0" err="1"/>
              <a:t>def</a:t>
            </a:r>
            <a:r>
              <a:rPr lang="en-US" dirty="0"/>
              <a:t>	del	</a:t>
            </a:r>
            <a:r>
              <a:rPr lang="en-US" dirty="0" err="1"/>
              <a:t>elif</a:t>
            </a:r>
            <a:r>
              <a:rPr lang="en-US" dirty="0"/>
              <a:t>	</a:t>
            </a:r>
          </a:p>
          <a:p>
            <a:r>
              <a:rPr lang="en-US" dirty="0"/>
              <a:t>else	except	exec</a:t>
            </a:r>
          </a:p>
          <a:p>
            <a:r>
              <a:rPr lang="en-US" dirty="0"/>
              <a:t>finally	for	from	</a:t>
            </a:r>
          </a:p>
          <a:p>
            <a:r>
              <a:rPr lang="en-US" dirty="0"/>
              <a:t>global	if	import</a:t>
            </a:r>
          </a:p>
          <a:p>
            <a:r>
              <a:rPr lang="en-US" dirty="0"/>
              <a:t>in	is	lambda	</a:t>
            </a:r>
          </a:p>
          <a:p>
            <a:r>
              <a:rPr lang="en-US" dirty="0"/>
              <a:t>not	or	pass</a:t>
            </a:r>
          </a:p>
          <a:p>
            <a:r>
              <a:rPr lang="en-US" dirty="0"/>
              <a:t>print	raise	return	</a:t>
            </a:r>
          </a:p>
          <a:p>
            <a:r>
              <a:rPr lang="en-US" dirty="0"/>
              <a:t>try	while	with</a:t>
            </a:r>
          </a:p>
          <a:p>
            <a:r>
              <a:rPr lang="en-US" dirty="0"/>
              <a:t>yield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tr-TR" dirty="0"/>
              <a:t>Değişkenler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00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Değişken adları büyük/küçük harfe duyarlıdır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dirty="0"/>
              <a:t>    (</a:t>
            </a:r>
            <a:r>
              <a:rPr lang="tr-TR" dirty="0" err="1"/>
              <a:t>case</a:t>
            </a:r>
            <a:r>
              <a:rPr lang="tr-TR" dirty="0"/>
              <a:t> </a:t>
            </a:r>
            <a:r>
              <a:rPr lang="tr-TR" dirty="0" err="1"/>
              <a:t>sensitive</a:t>
            </a:r>
            <a:r>
              <a:rPr lang="tr-TR" dirty="0"/>
              <a:t>)</a:t>
            </a:r>
          </a:p>
          <a:p>
            <a:pPr>
              <a:lnSpc>
                <a:spcPct val="120000"/>
              </a:lnSpc>
            </a:pPr>
            <a:r>
              <a:rPr lang="tr-TR" dirty="0"/>
              <a:t>Örnek</a:t>
            </a:r>
          </a:p>
          <a:p>
            <a:pPr>
              <a:lnSpc>
                <a:spcPct val="120000"/>
              </a:lnSpc>
              <a:buNone/>
            </a:pPr>
            <a:r>
              <a:rPr lang="fr-FR" dirty="0"/>
              <a:t>&gt;&gt;&gt; </a:t>
            </a:r>
            <a:r>
              <a:rPr lang="tr-TR" dirty="0"/>
              <a:t>e</a:t>
            </a:r>
            <a:r>
              <a:rPr lang="fr-FR" dirty="0"/>
              <a:t>=1</a:t>
            </a: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fr-FR" dirty="0"/>
              <a:t>&gt;&gt;&gt; </a:t>
            </a:r>
            <a:r>
              <a:rPr lang="tr-TR" dirty="0"/>
              <a:t>E</a:t>
            </a:r>
            <a:r>
              <a:rPr lang="fr-FR" dirty="0"/>
              <a:t>=2</a:t>
            </a:r>
          </a:p>
          <a:p>
            <a:pPr>
              <a:lnSpc>
                <a:spcPct val="120000"/>
              </a:lnSpc>
              <a:buNone/>
            </a:pPr>
            <a:r>
              <a:rPr lang="fr-FR" dirty="0"/>
              <a:t>&gt;&gt;&gt; </a:t>
            </a:r>
            <a:r>
              <a:rPr lang="tr-TR" dirty="0"/>
              <a:t>e</a:t>
            </a:r>
            <a:endParaRPr lang="fr-FR" dirty="0"/>
          </a:p>
          <a:p>
            <a:pPr>
              <a:lnSpc>
                <a:spcPct val="120000"/>
              </a:lnSpc>
              <a:buNone/>
            </a:pPr>
            <a:r>
              <a:rPr lang="fr-FR" dirty="0">
                <a:solidFill>
                  <a:schemeClr val="accent1"/>
                </a:solidFill>
              </a:rPr>
              <a:t>1</a:t>
            </a:r>
          </a:p>
          <a:p>
            <a:pPr>
              <a:lnSpc>
                <a:spcPct val="120000"/>
              </a:lnSpc>
              <a:buNone/>
            </a:pPr>
            <a:r>
              <a:rPr lang="fr-FR" dirty="0"/>
              <a:t>&gt;&gt;&gt; </a:t>
            </a:r>
            <a:r>
              <a:rPr lang="tr-TR" dirty="0"/>
              <a:t>E</a:t>
            </a:r>
            <a:endParaRPr lang="fr-FR" dirty="0"/>
          </a:p>
          <a:p>
            <a:pPr>
              <a:lnSpc>
                <a:spcPct val="120000"/>
              </a:lnSpc>
              <a:buNone/>
            </a:pPr>
            <a:r>
              <a:rPr lang="fr-FR" dirty="0">
                <a:solidFill>
                  <a:schemeClr val="accent1"/>
                </a:solidFill>
              </a:rPr>
              <a:t>2</a:t>
            </a:r>
          </a:p>
        </p:txBody>
      </p:sp>
      <p:pic>
        <p:nvPicPr>
          <p:cNvPr id="7" name="Picture 6" descr="C:\Users\SUUSER\AppData\Local\Microsoft\Windows\Temporary Internet Files\Content.IE5\PZ50HRNA\MC9000787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3630" y="131445"/>
            <a:ext cx="2428892" cy="2326524"/>
          </a:xfrm>
          <a:prstGeom prst="rect">
            <a:avLst/>
          </a:prstGeom>
          <a:noFill/>
        </p:spPr>
      </p:pic>
      <p:pic>
        <p:nvPicPr>
          <p:cNvPr id="8" name="Picture 7" descr="http://martyrobertsblog.com/images/Warnin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70705">
            <a:off x="8039607" y="140799"/>
            <a:ext cx="990076" cy="854766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1CC1-FE39-490F-B7AB-DE0858C9D9B0}" type="datetime1">
              <a:rPr lang="tr-TR" smtClean="0"/>
              <a:pPr/>
              <a:t>27.07.2016</a:t>
            </a:fld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  <p:extLst>
      <p:ext uri="{BB962C8B-B14F-4D97-AF65-F5344CB8AC3E}">
        <p14:creationId xmlns:p14="http://schemas.microsoft.com/office/powerpoint/2010/main" val="200064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Değer/Değişken Tipleri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tr-TR" dirty="0"/>
              <a:t>Bazı temel tipler</a:t>
            </a:r>
          </a:p>
          <a:p>
            <a:pPr lvl="1">
              <a:lnSpc>
                <a:spcPct val="110000"/>
              </a:lnSpc>
            </a:pPr>
            <a:r>
              <a:rPr lang="tr-TR" dirty="0" err="1"/>
              <a:t>Integer</a:t>
            </a:r>
            <a:r>
              <a:rPr lang="tr-TR" dirty="0"/>
              <a:t> (tam sayılar)    </a:t>
            </a:r>
          </a:p>
          <a:p>
            <a:pPr lvl="1">
              <a:lnSpc>
                <a:spcPct val="110000"/>
              </a:lnSpc>
            </a:pPr>
            <a:r>
              <a:rPr lang="tr-TR" dirty="0" err="1"/>
              <a:t>Floating-point</a:t>
            </a:r>
            <a:r>
              <a:rPr lang="tr-TR" dirty="0"/>
              <a:t> (gerçek sayılar)</a:t>
            </a:r>
          </a:p>
          <a:p>
            <a:pPr lvl="1">
              <a:lnSpc>
                <a:spcPct val="110000"/>
              </a:lnSpc>
            </a:pPr>
            <a:r>
              <a:rPr lang="tr-TR" dirty="0" err="1"/>
              <a:t>Bool</a:t>
            </a:r>
            <a:r>
              <a:rPr lang="tr-TR" dirty="0"/>
              <a:t> ( Doğru/True ve Yanlış/</a:t>
            </a:r>
            <a:r>
              <a:rPr lang="tr-TR" dirty="0" err="1"/>
              <a:t>False</a:t>
            </a:r>
            <a:r>
              <a:rPr lang="tr-TR" dirty="0"/>
              <a:t>)</a:t>
            </a:r>
          </a:p>
          <a:p>
            <a:pPr lvl="1">
              <a:lnSpc>
                <a:spcPct val="110000"/>
              </a:lnSpc>
            </a:pPr>
            <a:r>
              <a:rPr lang="tr-TR" dirty="0" err="1"/>
              <a:t>String</a:t>
            </a:r>
            <a:r>
              <a:rPr lang="tr-TR" dirty="0"/>
              <a:t> (Karakter dizileri)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tr-TR" dirty="0"/>
              <a:t>…</a:t>
            </a:r>
          </a:p>
          <a:p>
            <a:pPr>
              <a:lnSpc>
                <a:spcPct val="110000"/>
              </a:lnSpc>
            </a:pPr>
            <a:r>
              <a:rPr lang="tr-TR" dirty="0"/>
              <a:t>Örnek:</a:t>
            </a:r>
          </a:p>
          <a:p>
            <a:pPr>
              <a:lnSpc>
                <a:spcPct val="110000"/>
              </a:lnSpc>
              <a:buNone/>
            </a:pPr>
            <a:r>
              <a:rPr lang="tr-TR" dirty="0"/>
              <a:t>&gt;&gt;&gt; x = 1578</a:t>
            </a:r>
          </a:p>
          <a:p>
            <a:pPr>
              <a:lnSpc>
                <a:spcPct val="110000"/>
              </a:lnSpc>
              <a:buNone/>
            </a:pPr>
            <a:r>
              <a:rPr lang="tr-TR" dirty="0"/>
              <a:t>&gt;&gt;&gt; pi = 3.1415</a:t>
            </a:r>
          </a:p>
          <a:p>
            <a:pPr>
              <a:lnSpc>
                <a:spcPct val="110000"/>
              </a:lnSpc>
              <a:buNone/>
            </a:pPr>
            <a:r>
              <a:rPr lang="tr-TR" dirty="0"/>
              <a:t>&gt;&gt;&gt; mesaj =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N'aber</a:t>
            </a:r>
            <a:r>
              <a:rPr lang="tr-TR" dirty="0">
                <a:solidFill>
                  <a:srgbClr val="00B050"/>
                </a:solidFill>
              </a:rPr>
              <a:t>?"</a:t>
            </a:r>
          </a:p>
          <a:p>
            <a:pPr>
              <a:lnSpc>
                <a:spcPct val="110000"/>
              </a:lnSpc>
              <a:buNone/>
            </a:pPr>
            <a:r>
              <a:rPr lang="fr-FR" dirty="0"/>
              <a:t>&gt;&gt;&gt; </a:t>
            </a:r>
            <a:r>
              <a:rPr lang="fr-F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fr-FR" dirty="0"/>
              <a:t> x, pi, </a:t>
            </a:r>
            <a:r>
              <a:rPr lang="fr-FR" dirty="0" err="1"/>
              <a:t>mesaj</a:t>
            </a:r>
            <a:endParaRPr lang="fr-FR" dirty="0"/>
          </a:p>
          <a:p>
            <a:pPr>
              <a:lnSpc>
                <a:spcPct val="110000"/>
              </a:lnSpc>
              <a:buNone/>
            </a:pPr>
            <a:r>
              <a:rPr lang="fr-FR" dirty="0">
                <a:solidFill>
                  <a:srgbClr val="3146DF"/>
                </a:solidFill>
              </a:rPr>
              <a:t>1578 3.1415 N'aber?</a:t>
            </a:r>
            <a:endParaRPr lang="tr-TR" dirty="0">
              <a:solidFill>
                <a:srgbClr val="3146D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D56B-443D-409D-B7A6-9348D0C8ACBB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1880" y="3435738"/>
            <a:ext cx="5373394" cy="3693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none" rtlCol="0">
            <a:spAutoFit/>
          </a:bodyPr>
          <a:lstStyle/>
          <a:p>
            <a:pPr algn="ctr"/>
            <a:r>
              <a:rPr lang="tr-TR" dirty="0"/>
              <a:t>Bir değişkenin tipi, o anda sahip olduğu değerin tipidir.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Lütfen Dikkat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1224136"/>
          </a:xfrm>
        </p:spPr>
        <p:txBody>
          <a:bodyPr/>
          <a:lstStyle/>
          <a:p>
            <a:pPr algn="ctr">
              <a:buNone/>
            </a:pPr>
            <a:r>
              <a:rPr lang="tr-TR" dirty="0"/>
              <a:t>Matematikteki değişkenlerle bilgisayar programlarındaki değişkenler farklıdır</a:t>
            </a:r>
          </a:p>
          <a:p>
            <a:pPr algn="ctr">
              <a:buNone/>
            </a:pPr>
            <a:endParaRPr lang="tr-TR" dirty="0"/>
          </a:p>
        </p:txBody>
      </p:sp>
      <p:pic>
        <p:nvPicPr>
          <p:cNvPr id="4" name="Picture 3" descr="C:\Users\SUUSER\AppData\Local\Microsoft\Windows\Temporary Internet Files\Content.IE5\QDGB1JOJ\MM90030973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484784"/>
            <a:ext cx="666750" cy="75247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47664" y="3645024"/>
            <a:ext cx="22322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2400" dirty="0"/>
              <a:t>&gt;&gt;&gt; x = 3</a:t>
            </a:r>
          </a:p>
          <a:p>
            <a:r>
              <a:rPr lang="nn-NO" sz="2400" dirty="0"/>
              <a:t>&gt;&gt;&gt; </a:t>
            </a:r>
            <a:r>
              <a:rPr lang="nn-NO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nn-NO" sz="2400" dirty="0"/>
              <a:t> x</a:t>
            </a:r>
          </a:p>
          <a:p>
            <a:r>
              <a:rPr lang="nn-NO" sz="2400" dirty="0">
                <a:solidFill>
                  <a:srgbClr val="3146DF"/>
                </a:solidFill>
              </a:rPr>
              <a:t>3</a:t>
            </a:r>
          </a:p>
          <a:p>
            <a:r>
              <a:rPr lang="nn-NO" sz="2400" dirty="0"/>
              <a:t>&gt;&gt;&gt; x = x+2</a:t>
            </a:r>
          </a:p>
          <a:p>
            <a:r>
              <a:rPr lang="nn-NO" sz="2400" dirty="0"/>
              <a:t>&gt;&gt;&gt; </a:t>
            </a:r>
            <a:r>
              <a:rPr lang="nn-NO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nn-NO" sz="2400" dirty="0"/>
              <a:t> x</a:t>
            </a:r>
          </a:p>
          <a:p>
            <a:r>
              <a:rPr lang="nn-NO" sz="2400" dirty="0">
                <a:solidFill>
                  <a:srgbClr val="3146DF"/>
                </a:solidFill>
              </a:rPr>
              <a:t>5</a:t>
            </a:r>
          </a:p>
          <a:p>
            <a:r>
              <a:rPr lang="nn-NO" sz="2400" dirty="0"/>
              <a:t>&gt;&gt;&gt; </a:t>
            </a:r>
            <a:endParaRPr lang="tr-TR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E0C9-1A45-4873-98C9-8E113FBC33E9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9" name="Rectangle 8"/>
          <p:cNvSpPr/>
          <p:nvPr/>
        </p:nvSpPr>
        <p:spPr>
          <a:xfrm>
            <a:off x="4329828" y="3573016"/>
            <a:ext cx="4418636" cy="267765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nn-NO" sz="2400" dirty="0"/>
              <a:t>De</a:t>
            </a:r>
            <a:r>
              <a:rPr lang="tr-TR" sz="2400" dirty="0" err="1"/>
              <a:t>ğer</a:t>
            </a:r>
            <a:r>
              <a:rPr lang="tr-TR" sz="2400" dirty="0"/>
              <a:t> atama komutu </a:t>
            </a:r>
          </a:p>
          <a:p>
            <a:r>
              <a:rPr lang="tr-TR" sz="2400" dirty="0"/>
              <a:t>(</a:t>
            </a:r>
            <a:r>
              <a:rPr lang="tr-TR" sz="2400" i="1" dirty="0" err="1"/>
              <a:t>assignment</a:t>
            </a:r>
            <a:r>
              <a:rPr lang="tr-TR" sz="2400" i="1" dirty="0"/>
              <a:t> </a:t>
            </a:r>
            <a:r>
              <a:rPr lang="tr-TR" sz="2400" i="1" dirty="0" err="1"/>
              <a:t>statement</a:t>
            </a:r>
            <a:r>
              <a:rPr lang="tr-TR" sz="2400" dirty="0"/>
              <a:t>)</a:t>
            </a:r>
          </a:p>
          <a:p>
            <a:r>
              <a:rPr lang="nn-NO" sz="2400" dirty="0"/>
              <a:t>&gt;&gt;&gt; x = 3</a:t>
            </a:r>
            <a:endParaRPr lang="tr-TR" sz="2400" dirty="0"/>
          </a:p>
          <a:p>
            <a:endParaRPr lang="tr-TR" sz="2400" dirty="0"/>
          </a:p>
          <a:p>
            <a:endParaRPr lang="tr-TR" sz="2400" dirty="0"/>
          </a:p>
          <a:p>
            <a:endParaRPr lang="tr-TR" sz="2400" dirty="0"/>
          </a:p>
          <a:p>
            <a:endParaRPr lang="nn-NO" sz="2400" dirty="0"/>
          </a:p>
        </p:txBody>
      </p:sp>
      <p:sp>
        <p:nvSpPr>
          <p:cNvPr id="10" name="Line Callout 2 9"/>
          <p:cNvSpPr/>
          <p:nvPr/>
        </p:nvSpPr>
        <p:spPr>
          <a:xfrm>
            <a:off x="5148064" y="5263705"/>
            <a:ext cx="1008112" cy="7200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79828"/>
              <a:gd name="adj6" fmla="val -149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değişken</a:t>
            </a:r>
            <a:endParaRPr lang="en-US" dirty="0"/>
          </a:p>
        </p:txBody>
      </p:sp>
      <p:sp>
        <p:nvSpPr>
          <p:cNvPr id="11" name="Line Callout 2 10"/>
          <p:cNvSpPr/>
          <p:nvPr/>
        </p:nvSpPr>
        <p:spPr>
          <a:xfrm>
            <a:off x="6718920" y="5157192"/>
            <a:ext cx="1008112" cy="7200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1335"/>
              <a:gd name="adj6" fmla="val -1188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değer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uiExpand="1" build="p"/>
      <p:bldP spid="9" grpId="0" uiExpand="1" build="p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Değişkenleri Silebilirsiniz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r>
              <a:rPr lang="tr-TR" sz="3300" dirty="0"/>
              <a:t>Bir değişkene artık ihtiyacınız yoksa silerek ortadan kaldırabilirsiniz</a:t>
            </a:r>
          </a:p>
          <a:p>
            <a:r>
              <a:rPr lang="tr-TR" sz="3300" dirty="0"/>
              <a:t>Örnek:</a:t>
            </a:r>
          </a:p>
          <a:p>
            <a:pPr lvl="1">
              <a:buNone/>
            </a:pPr>
            <a:r>
              <a:rPr lang="tr-TR" dirty="0"/>
              <a:t>&gt;&gt;&gt; x = 1578</a:t>
            </a:r>
          </a:p>
          <a:p>
            <a:pPr lvl="1"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x</a:t>
            </a:r>
          </a:p>
          <a:p>
            <a:pPr lvl="1">
              <a:buNone/>
            </a:pPr>
            <a:r>
              <a:rPr lang="tr-TR" dirty="0">
                <a:solidFill>
                  <a:srgbClr val="3146DF"/>
                </a:solidFill>
              </a:rPr>
              <a:t>1578</a:t>
            </a:r>
          </a:p>
          <a:p>
            <a:pPr lvl="1">
              <a:buNone/>
            </a:pPr>
            <a:r>
              <a:rPr lang="en-US" dirty="0"/>
              <a:t>&gt;&gt;&gt;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del</a:t>
            </a:r>
            <a:r>
              <a:rPr lang="en-US" dirty="0"/>
              <a:t> x</a:t>
            </a:r>
          </a:p>
          <a:p>
            <a:pPr lvl="1">
              <a:buNone/>
            </a:pPr>
            <a:r>
              <a:rPr lang="en-US" dirty="0"/>
              <a:t>&gt;&gt;&gt;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en-US" dirty="0"/>
              <a:t> x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 err="1">
                <a:solidFill>
                  <a:srgbClr val="FF0000"/>
                </a:solidFill>
              </a:rPr>
              <a:t>Traceback</a:t>
            </a:r>
            <a:r>
              <a:rPr lang="en-US" dirty="0">
                <a:solidFill>
                  <a:srgbClr val="FF0000"/>
                </a:solidFill>
              </a:rPr>
              <a:t> (most recent call last):</a:t>
            </a:r>
          </a:p>
          <a:p>
            <a:pPr lvl="1">
              <a:buNone/>
            </a:pPr>
            <a:r>
              <a:rPr lang="en-US" dirty="0">
                <a:solidFill>
                  <a:srgbClr val="FF0000"/>
                </a:solidFill>
              </a:rPr>
              <a:t>  File "&lt;pyshell#47&gt;", line 1, in &lt;module&gt;</a:t>
            </a:r>
          </a:p>
          <a:p>
            <a:pPr lvl="1">
              <a:buNone/>
            </a:pPr>
            <a:r>
              <a:rPr lang="en-US" dirty="0">
                <a:solidFill>
                  <a:srgbClr val="FF0000"/>
                </a:solidFill>
              </a:rPr>
              <a:t>    print x</a:t>
            </a:r>
          </a:p>
          <a:p>
            <a:pPr lvl="1">
              <a:buNone/>
            </a:pPr>
            <a:r>
              <a:rPr lang="en-US" dirty="0" err="1">
                <a:solidFill>
                  <a:srgbClr val="FF0000"/>
                </a:solidFill>
              </a:rPr>
              <a:t>NameError</a:t>
            </a:r>
            <a:r>
              <a:rPr lang="en-US" dirty="0">
                <a:solidFill>
                  <a:srgbClr val="FF0000"/>
                </a:solidFill>
              </a:rPr>
              <a:t>: name 'x' is not defined</a:t>
            </a:r>
          </a:p>
          <a:p>
            <a:pPr lvl="1">
              <a:buNone/>
            </a:pPr>
            <a:r>
              <a:rPr lang="en-US" dirty="0"/>
              <a:t>&gt;&gt;&gt;</a:t>
            </a:r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>
            <a:off x="5508104" y="5373216"/>
            <a:ext cx="3516732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tr-TR" sz="2400" dirty="0"/>
              <a:t>Çünkü x artık tanımlı değil!</a:t>
            </a:r>
          </a:p>
        </p:txBody>
      </p:sp>
      <p:cxnSp>
        <p:nvCxnSpPr>
          <p:cNvPr id="7" name="Shape 6"/>
          <p:cNvCxnSpPr>
            <a:stCxn id="5" idx="0"/>
          </p:cNvCxnSpPr>
          <p:nvPr/>
        </p:nvCxnSpPr>
        <p:spPr>
          <a:xfrm rot="16200000" flipV="1">
            <a:off x="6099255" y="4206001"/>
            <a:ext cx="504056" cy="183037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9FD6-E383-4678-B04E-C66606E41F42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Yararlı Bir Şeyler Yapalım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"Dairenin </a:t>
            </a:r>
            <a:r>
              <a:rPr lang="tr-TR" sz="2400" dirty="0" err="1">
                <a:solidFill>
                  <a:srgbClr val="00B050"/>
                </a:solidFill>
              </a:rPr>
              <a:t>Alanini</a:t>
            </a:r>
            <a:r>
              <a:rPr lang="tr-TR" sz="2400" dirty="0">
                <a:solidFill>
                  <a:srgbClr val="00B050"/>
                </a:solidFill>
              </a:rPr>
              <a:t> Hesaplama </a:t>
            </a:r>
            <a:r>
              <a:rPr lang="tr-TR" sz="2400" dirty="0" err="1">
                <a:solidFill>
                  <a:srgbClr val="00B050"/>
                </a:solidFill>
              </a:rPr>
              <a:t>Programi'na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Hos</a:t>
            </a:r>
            <a:r>
              <a:rPr lang="tr-TR" sz="2400" dirty="0">
                <a:solidFill>
                  <a:srgbClr val="00B050"/>
                </a:solidFill>
              </a:rPr>
              <a:t> Geldiniz!"</a:t>
            </a:r>
          </a:p>
          <a:p>
            <a:pPr>
              <a:buNone/>
            </a:pPr>
            <a:r>
              <a:rPr lang="tr-TR" sz="2400" dirty="0"/>
              <a:t>pi = </a:t>
            </a:r>
            <a:r>
              <a:rPr lang="tr-TR" sz="2400" dirty="0" err="1">
                <a:solidFill>
                  <a:srgbClr val="7030A0"/>
                </a:solidFill>
              </a:rPr>
              <a:t>float</a:t>
            </a:r>
            <a:r>
              <a:rPr lang="tr-TR" sz="2400" dirty="0"/>
              <a:t>(</a:t>
            </a:r>
            <a:r>
              <a:rPr lang="tr-TR" sz="2400" dirty="0" err="1">
                <a:solidFill>
                  <a:srgbClr val="7030A0"/>
                </a:solidFill>
              </a:rPr>
              <a:t>raw</a:t>
            </a:r>
            <a:r>
              <a:rPr lang="tr-TR" sz="2400" dirty="0">
                <a:solidFill>
                  <a:srgbClr val="7030A0"/>
                </a:solidFill>
              </a:rPr>
              <a:t>_</a:t>
            </a:r>
            <a:r>
              <a:rPr lang="tr-TR" sz="2400" dirty="0" err="1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"Pi </a:t>
            </a:r>
            <a:r>
              <a:rPr lang="tr-TR" sz="2400" dirty="0" err="1">
                <a:solidFill>
                  <a:srgbClr val="00B050"/>
                </a:solidFill>
              </a:rPr>
              <a:t>sayisini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degerini</a:t>
            </a:r>
            <a:r>
              <a:rPr lang="tr-TR" sz="2400" dirty="0">
                <a:solidFill>
                  <a:srgbClr val="00B050"/>
                </a:solidFill>
              </a:rPr>
              <a:t> giriniz: "</a:t>
            </a:r>
            <a:r>
              <a:rPr lang="tr-TR" sz="2400" dirty="0"/>
              <a:t>))</a:t>
            </a:r>
          </a:p>
          <a:p>
            <a:pPr>
              <a:buNone/>
            </a:pPr>
            <a:r>
              <a:rPr lang="tr-TR" sz="2400" dirty="0"/>
              <a:t>r = </a:t>
            </a:r>
            <a:r>
              <a:rPr lang="tr-TR" sz="2400" dirty="0" err="1">
                <a:solidFill>
                  <a:srgbClr val="7030A0"/>
                </a:solidFill>
              </a:rPr>
              <a:t>float</a:t>
            </a:r>
            <a:r>
              <a:rPr lang="tr-TR" sz="2400" dirty="0"/>
              <a:t>(</a:t>
            </a:r>
            <a:r>
              <a:rPr lang="tr-TR" sz="2400" dirty="0" err="1">
                <a:solidFill>
                  <a:srgbClr val="7030A0"/>
                </a:solidFill>
              </a:rPr>
              <a:t>raw</a:t>
            </a:r>
            <a:r>
              <a:rPr lang="tr-TR" sz="2400" dirty="0">
                <a:solidFill>
                  <a:srgbClr val="7030A0"/>
                </a:solidFill>
              </a:rPr>
              <a:t>_</a:t>
            </a:r>
            <a:r>
              <a:rPr lang="tr-TR" sz="2400" dirty="0" err="1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"Dairenin </a:t>
            </a:r>
            <a:r>
              <a:rPr lang="tr-TR" sz="2400" dirty="0" err="1">
                <a:solidFill>
                  <a:srgbClr val="00B050"/>
                </a:solidFill>
              </a:rPr>
              <a:t>yaricapini</a:t>
            </a:r>
            <a:r>
              <a:rPr lang="tr-TR" sz="2400" dirty="0">
                <a:solidFill>
                  <a:srgbClr val="00B050"/>
                </a:solidFill>
              </a:rPr>
              <a:t> giriniz: "</a:t>
            </a:r>
            <a:r>
              <a:rPr lang="tr-TR" sz="2400" dirty="0"/>
              <a:t>))</a:t>
            </a:r>
          </a:p>
          <a:p>
            <a:pPr>
              <a:buNone/>
            </a:pPr>
            <a:r>
              <a:rPr lang="tr-TR" sz="2400" dirty="0"/>
              <a:t>A = pi*r*r</a:t>
            </a:r>
          </a:p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"Dairenin </a:t>
            </a:r>
            <a:r>
              <a:rPr lang="tr-TR" sz="2400" dirty="0" err="1">
                <a:solidFill>
                  <a:srgbClr val="00B050"/>
                </a:solidFill>
              </a:rPr>
              <a:t>alani</a:t>
            </a:r>
            <a:r>
              <a:rPr lang="tr-TR" sz="2400" dirty="0">
                <a:solidFill>
                  <a:srgbClr val="00B050"/>
                </a:solidFill>
              </a:rPr>
              <a:t>: %f"</a:t>
            </a:r>
            <a:r>
              <a:rPr lang="tr-TR" sz="2400" dirty="0"/>
              <a:t> %A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4149080"/>
            <a:ext cx="8229600" cy="22608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r-TR" sz="2400" dirty="0"/>
              <a:t>&gt;&gt;&gt; 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Dairenin </a:t>
            </a:r>
            <a:r>
              <a:rPr lang="tr-TR" sz="2400" dirty="0" err="1">
                <a:solidFill>
                  <a:srgbClr val="3146DF"/>
                </a:solidFill>
              </a:rPr>
              <a:t>Alanini</a:t>
            </a:r>
            <a:r>
              <a:rPr lang="tr-TR" sz="2400" dirty="0">
                <a:solidFill>
                  <a:srgbClr val="3146DF"/>
                </a:solidFill>
              </a:rPr>
              <a:t> Hesaplama </a:t>
            </a:r>
            <a:r>
              <a:rPr lang="tr-TR" sz="2400" dirty="0" err="1">
                <a:solidFill>
                  <a:srgbClr val="3146DF"/>
                </a:solidFill>
              </a:rPr>
              <a:t>Programi'na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Hos</a:t>
            </a:r>
            <a:r>
              <a:rPr lang="tr-TR" sz="2400" dirty="0">
                <a:solidFill>
                  <a:srgbClr val="3146DF"/>
                </a:solidFill>
              </a:rPr>
              <a:t> Geldiniz!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Pi </a:t>
            </a:r>
            <a:r>
              <a:rPr lang="tr-TR" sz="2400" dirty="0" err="1">
                <a:solidFill>
                  <a:srgbClr val="3146DF"/>
                </a:solidFill>
              </a:rPr>
              <a:t>sayisini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degerini</a:t>
            </a:r>
            <a:r>
              <a:rPr lang="tr-TR" sz="2400" dirty="0">
                <a:solidFill>
                  <a:srgbClr val="3146DF"/>
                </a:solidFill>
              </a:rPr>
              <a:t> giriniz:</a:t>
            </a:r>
            <a:endParaRPr lang="tr-TR" sz="2400" dirty="0"/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Dairenin </a:t>
            </a:r>
            <a:r>
              <a:rPr lang="tr-TR" sz="2400" dirty="0" err="1">
                <a:solidFill>
                  <a:srgbClr val="3146DF"/>
                </a:solidFill>
              </a:rPr>
              <a:t>yaricapini</a:t>
            </a:r>
            <a:r>
              <a:rPr lang="tr-TR" sz="2400" dirty="0">
                <a:solidFill>
                  <a:srgbClr val="3146DF"/>
                </a:solidFill>
              </a:rPr>
              <a:t> giriniz:</a:t>
            </a:r>
            <a:endParaRPr lang="tr-TR" sz="2400" dirty="0"/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Dairenin </a:t>
            </a:r>
            <a:r>
              <a:rPr lang="tr-TR" sz="2400" dirty="0" err="1">
                <a:solidFill>
                  <a:srgbClr val="3146DF"/>
                </a:solidFill>
              </a:rPr>
              <a:t>alani</a:t>
            </a:r>
            <a:r>
              <a:rPr lang="tr-TR" sz="2400" dirty="0">
                <a:solidFill>
                  <a:srgbClr val="3146DF"/>
                </a:solidFill>
              </a:rPr>
              <a:t>: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3146DF"/>
                </a:solidFill>
              </a:rPr>
              <a:t>78.500000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/>
              <a:t>&gt;&gt;&gt;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7750-0574-4B6D-B47E-78DC01F3247A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8" name="Rectangle 7"/>
          <p:cNvSpPr/>
          <p:nvPr/>
        </p:nvSpPr>
        <p:spPr>
          <a:xfrm>
            <a:off x="3491880" y="4839543"/>
            <a:ext cx="728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/>
              <a:t>3.14</a:t>
            </a:r>
          </a:p>
        </p:txBody>
      </p:sp>
      <p:sp>
        <p:nvSpPr>
          <p:cNvPr id="9" name="Rectangle 8"/>
          <p:cNvSpPr/>
          <p:nvPr/>
        </p:nvSpPr>
        <p:spPr>
          <a:xfrm>
            <a:off x="3491880" y="522920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Aynı Örnek, Küçük Bir Fark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"Dairenin </a:t>
            </a:r>
            <a:r>
              <a:rPr lang="tr-TR" sz="2400" dirty="0" err="1">
                <a:solidFill>
                  <a:srgbClr val="00B050"/>
                </a:solidFill>
              </a:rPr>
              <a:t>Alanini</a:t>
            </a:r>
            <a:r>
              <a:rPr lang="tr-TR" sz="2400" dirty="0">
                <a:solidFill>
                  <a:srgbClr val="00B050"/>
                </a:solidFill>
              </a:rPr>
              <a:t> Hesaplama </a:t>
            </a:r>
            <a:r>
              <a:rPr lang="tr-TR" sz="2400" dirty="0" err="1">
                <a:solidFill>
                  <a:srgbClr val="00B050"/>
                </a:solidFill>
              </a:rPr>
              <a:t>Programi'na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Hos</a:t>
            </a:r>
            <a:r>
              <a:rPr lang="tr-TR" sz="2400" dirty="0">
                <a:solidFill>
                  <a:srgbClr val="00B050"/>
                </a:solidFill>
              </a:rPr>
              <a:t> Geldiniz!"</a:t>
            </a:r>
          </a:p>
          <a:p>
            <a:pPr>
              <a:buNone/>
            </a:pPr>
            <a:r>
              <a:rPr lang="tr-TR" sz="2400" dirty="0"/>
              <a:t>pi = </a:t>
            </a:r>
            <a:r>
              <a:rPr lang="tr-TR" sz="2400" dirty="0">
                <a:solidFill>
                  <a:srgbClr val="7030A0"/>
                </a:solidFill>
              </a:rPr>
              <a:t>float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7030A0"/>
                </a:solidFill>
              </a:rPr>
              <a:t>raw_input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"Pi sayisini degerini giriniz: "</a:t>
            </a:r>
            <a:r>
              <a:rPr lang="tr-TR" sz="2400" dirty="0"/>
              <a:t>))</a:t>
            </a:r>
          </a:p>
          <a:p>
            <a:pPr>
              <a:buNone/>
            </a:pPr>
            <a:r>
              <a:rPr lang="tr-TR" sz="2400" dirty="0"/>
              <a:t>r = </a:t>
            </a:r>
            <a:r>
              <a:rPr lang="tr-TR" sz="2400" dirty="0">
                <a:solidFill>
                  <a:srgbClr val="7030A0"/>
                </a:solidFill>
              </a:rPr>
              <a:t>float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7030A0"/>
                </a:solidFill>
              </a:rPr>
              <a:t>raw_input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"Dairenin yaricapini giriniz: "</a:t>
            </a:r>
            <a:r>
              <a:rPr lang="tr-TR" sz="2400" dirty="0"/>
              <a:t>))</a:t>
            </a:r>
          </a:p>
          <a:p>
            <a:pPr>
              <a:buNone/>
            </a:pPr>
            <a:r>
              <a:rPr lang="tr-TR" sz="2400" dirty="0"/>
              <a:t>A = pi*r*r</a:t>
            </a:r>
          </a:p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"Dairenin </a:t>
            </a:r>
            <a:r>
              <a:rPr lang="tr-TR" sz="2400" dirty="0" err="1">
                <a:solidFill>
                  <a:srgbClr val="00B050"/>
                </a:solidFill>
              </a:rPr>
              <a:t>alani</a:t>
            </a:r>
            <a:r>
              <a:rPr lang="tr-TR" sz="2400" dirty="0">
                <a:solidFill>
                  <a:srgbClr val="00B050"/>
                </a:solidFill>
              </a:rPr>
              <a:t>: %d"</a:t>
            </a:r>
            <a:r>
              <a:rPr lang="tr-TR" sz="2400" dirty="0"/>
              <a:t> %A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4149080"/>
            <a:ext cx="8229600" cy="22608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r-TR" sz="2400" dirty="0"/>
              <a:t>&gt;&gt;&gt; 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Dairenin </a:t>
            </a:r>
            <a:r>
              <a:rPr lang="tr-TR" sz="2400" dirty="0" err="1">
                <a:solidFill>
                  <a:srgbClr val="3146DF"/>
                </a:solidFill>
              </a:rPr>
              <a:t>Alanini</a:t>
            </a:r>
            <a:r>
              <a:rPr lang="tr-TR" sz="2400" dirty="0">
                <a:solidFill>
                  <a:srgbClr val="3146DF"/>
                </a:solidFill>
              </a:rPr>
              <a:t> Hesaplama </a:t>
            </a:r>
            <a:r>
              <a:rPr lang="tr-TR" sz="2400" dirty="0" err="1">
                <a:solidFill>
                  <a:srgbClr val="3146DF"/>
                </a:solidFill>
              </a:rPr>
              <a:t>Programi'na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Hos</a:t>
            </a:r>
            <a:r>
              <a:rPr lang="tr-TR" sz="2400" dirty="0">
                <a:solidFill>
                  <a:srgbClr val="3146DF"/>
                </a:solidFill>
              </a:rPr>
              <a:t> Geldiniz!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Pi sayisini degerini giriniz: </a:t>
            </a:r>
            <a:r>
              <a:rPr lang="tr-TR" sz="2400" dirty="0"/>
              <a:t>3.14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Dairenin yaricapini giriniz: </a:t>
            </a:r>
            <a:r>
              <a:rPr lang="tr-TR" sz="2400" dirty="0"/>
              <a:t>5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Dairenin </a:t>
            </a:r>
            <a:r>
              <a:rPr lang="tr-TR" sz="2400" dirty="0" err="1">
                <a:solidFill>
                  <a:srgbClr val="3146DF"/>
                </a:solidFill>
              </a:rPr>
              <a:t>alani</a:t>
            </a:r>
            <a:r>
              <a:rPr lang="tr-TR" sz="2400" dirty="0">
                <a:solidFill>
                  <a:srgbClr val="3146DF"/>
                </a:solidFill>
              </a:rPr>
              <a:t>: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3146DF"/>
                </a:solidFill>
              </a:rPr>
              <a:t>78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/>
              <a:t>&gt;&gt;&gt;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7750-0574-4B6D-B47E-78DC01F3247A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Modül 2 için Planımız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tr-TR" dirty="0" err="1">
                <a:solidFill>
                  <a:srgbClr val="FF0000"/>
                </a:solidFill>
              </a:rPr>
              <a:t>print</a:t>
            </a:r>
            <a:r>
              <a:rPr lang="tr-TR" dirty="0"/>
              <a:t> Fonksiyonu</a:t>
            </a:r>
          </a:p>
          <a:p>
            <a:pPr>
              <a:lnSpc>
                <a:spcPct val="120000"/>
              </a:lnSpc>
            </a:pPr>
            <a:r>
              <a:rPr lang="tr-TR" dirty="0"/>
              <a:t>Alıntı İşaretinin Kullanımı (</a:t>
            </a:r>
            <a:r>
              <a:rPr lang="tr-TR" dirty="0" err="1"/>
              <a:t>Quotation</a:t>
            </a:r>
            <a:r>
              <a:rPr lang="tr-TR" dirty="0"/>
              <a:t>)</a:t>
            </a:r>
          </a:p>
          <a:p>
            <a:pPr>
              <a:lnSpc>
                <a:spcPct val="120000"/>
              </a:lnSpc>
            </a:pPr>
            <a:r>
              <a:rPr lang="tr-TR" dirty="0"/>
              <a:t>Bir sonraki satıra geçmek</a:t>
            </a:r>
          </a:p>
          <a:p>
            <a:pPr>
              <a:lnSpc>
                <a:spcPct val="120000"/>
              </a:lnSpc>
            </a:pPr>
            <a:r>
              <a:rPr lang="tr-TR" dirty="0"/>
              <a:t>Kaçış karakter dizileri (</a:t>
            </a:r>
            <a:r>
              <a:rPr lang="tr-TR" dirty="0" err="1"/>
              <a:t>Escape</a:t>
            </a:r>
            <a:r>
              <a:rPr lang="tr-TR" dirty="0"/>
              <a:t> </a:t>
            </a:r>
            <a:r>
              <a:rPr lang="tr-TR" dirty="0" err="1"/>
              <a:t>sequences</a:t>
            </a:r>
            <a:r>
              <a:rPr lang="tr-TR" dirty="0"/>
              <a:t>)</a:t>
            </a:r>
          </a:p>
          <a:p>
            <a:pPr>
              <a:lnSpc>
                <a:spcPct val="120000"/>
              </a:lnSpc>
            </a:pPr>
            <a:r>
              <a:rPr lang="tr-TR" dirty="0"/>
              <a:t>Değişkenler</a:t>
            </a:r>
          </a:p>
          <a:p>
            <a:pPr>
              <a:lnSpc>
                <a:spcPct val="120000"/>
              </a:lnSpc>
            </a:pPr>
            <a:r>
              <a:rPr lang="tr-TR" dirty="0"/>
              <a:t>Bir programı saklayıp, daha sonra koşturmak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F57B-0021-4476-BA8E-8F74977C576C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Programı Yazmak ve Saklamak</a:t>
            </a:r>
          </a:p>
        </p:txBody>
      </p:sp>
      <p:pic>
        <p:nvPicPr>
          <p:cNvPr id="4" name="Content Placeholder 3" descr="new_fil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6231" y="1800731"/>
            <a:ext cx="7611538" cy="4124901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082A-1D51-4291-A08B-50646C38FC64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Programı Yazmak</a:t>
            </a:r>
          </a:p>
        </p:txBody>
      </p:sp>
      <p:pic>
        <p:nvPicPr>
          <p:cNvPr id="4" name="Content Placeholder 3" descr="codin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628800"/>
            <a:ext cx="7945905" cy="4050204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29DD-149B-4DBC-9B23-9EE0DFA28ECB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Programı Saklamak</a:t>
            </a:r>
          </a:p>
        </p:txBody>
      </p:sp>
      <p:pic>
        <p:nvPicPr>
          <p:cNvPr id="4" name="Content Placeholder 3" descr="savin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94916" y="1734046"/>
            <a:ext cx="6754168" cy="4258270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AF41-6FB4-436C-A633-FECC341A66B9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Programa İsim Vermek</a:t>
            </a:r>
          </a:p>
        </p:txBody>
      </p:sp>
      <p:pic>
        <p:nvPicPr>
          <p:cNvPr id="4" name="Content Placeholder 3" descr="namin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7724" y="1600200"/>
            <a:ext cx="4748551" cy="4525963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CCAD-0E81-4C0A-A988-A24E088A3D4A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Programı Çalıştırmak</a:t>
            </a:r>
          </a:p>
        </p:txBody>
      </p:sp>
      <p:pic>
        <p:nvPicPr>
          <p:cNvPr id="4" name="Content Placeholder 3" descr="runnin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4863" y="2543785"/>
            <a:ext cx="7154274" cy="2638793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9FC1C-64CD-4B61-995B-B6954513E411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</a:t>
            </a:r>
          </a:p>
        </p:txBody>
      </p:sp>
      <p:pic>
        <p:nvPicPr>
          <p:cNvPr id="4" name="Content Placeholder 3" descr="resul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3942" y="2234179"/>
            <a:ext cx="6916116" cy="3258005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CF8F-692C-46D7-9896-A6A665ABC371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Çift Tıklayarak Çalıştırmak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"Dairenin </a:t>
            </a:r>
            <a:r>
              <a:rPr lang="tr-TR" dirty="0" err="1">
                <a:solidFill>
                  <a:srgbClr val="00B050"/>
                </a:solidFill>
              </a:rPr>
              <a:t>Alanini</a:t>
            </a:r>
            <a:r>
              <a:rPr lang="tr-TR" dirty="0">
                <a:solidFill>
                  <a:srgbClr val="00B050"/>
                </a:solidFill>
              </a:rPr>
              <a:t> Hesaplama </a:t>
            </a:r>
            <a:r>
              <a:rPr lang="tr-TR" dirty="0" err="1">
                <a:solidFill>
                  <a:srgbClr val="00B050"/>
                </a:solidFill>
              </a:rPr>
              <a:t>Programi'na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Geldiniz!"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pi = </a:t>
            </a:r>
            <a:r>
              <a:rPr lang="tr-TR" dirty="0" err="1">
                <a:solidFill>
                  <a:srgbClr val="7030A0"/>
                </a:solidFill>
              </a:rPr>
              <a:t>float</a:t>
            </a:r>
            <a:r>
              <a:rPr lang="tr-TR" dirty="0"/>
              <a:t>(</a:t>
            </a:r>
            <a:r>
              <a:rPr lang="tr-TR" dirty="0" err="1">
                <a:solidFill>
                  <a:srgbClr val="7030A0"/>
                </a:solidFill>
              </a:rPr>
              <a:t>raw</a:t>
            </a:r>
            <a:r>
              <a:rPr lang="tr-TR" dirty="0">
                <a:solidFill>
                  <a:srgbClr val="7030A0"/>
                </a:solidFill>
              </a:rPr>
              <a:t>_</a:t>
            </a:r>
            <a:r>
              <a:rPr lang="tr-TR" dirty="0" err="1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"Pi </a:t>
            </a:r>
            <a:r>
              <a:rPr lang="tr-TR" dirty="0" err="1">
                <a:solidFill>
                  <a:srgbClr val="00B050"/>
                </a:solidFill>
              </a:rPr>
              <a:t>sayisini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degerini</a:t>
            </a:r>
            <a:r>
              <a:rPr lang="tr-TR" dirty="0">
                <a:solidFill>
                  <a:srgbClr val="00B050"/>
                </a:solidFill>
              </a:rPr>
              <a:t> giriniz:"))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r = </a:t>
            </a:r>
            <a:r>
              <a:rPr lang="tr-TR" dirty="0" err="1">
                <a:solidFill>
                  <a:srgbClr val="7030A0"/>
                </a:solidFill>
              </a:rPr>
              <a:t>float</a:t>
            </a:r>
            <a:r>
              <a:rPr lang="tr-TR" dirty="0"/>
              <a:t>(</a:t>
            </a:r>
            <a:r>
              <a:rPr lang="tr-TR" dirty="0" err="1">
                <a:solidFill>
                  <a:srgbClr val="7030A0"/>
                </a:solidFill>
              </a:rPr>
              <a:t>raw</a:t>
            </a:r>
            <a:r>
              <a:rPr lang="tr-TR" dirty="0">
                <a:solidFill>
                  <a:srgbClr val="7030A0"/>
                </a:solidFill>
              </a:rPr>
              <a:t>_</a:t>
            </a:r>
            <a:r>
              <a:rPr lang="tr-TR" dirty="0" err="1">
                <a:solidFill>
                  <a:srgbClr val="7030A0"/>
                </a:solidFill>
              </a:rPr>
              <a:t>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"Dairenin </a:t>
            </a:r>
            <a:r>
              <a:rPr lang="tr-TR" dirty="0" err="1">
                <a:solidFill>
                  <a:srgbClr val="00B050"/>
                </a:solidFill>
              </a:rPr>
              <a:t>yaricapini</a:t>
            </a:r>
            <a:r>
              <a:rPr lang="tr-TR" dirty="0">
                <a:solidFill>
                  <a:srgbClr val="00B050"/>
                </a:solidFill>
              </a:rPr>
              <a:t> giriniz:"</a:t>
            </a:r>
            <a:r>
              <a:rPr lang="tr-TR" dirty="0"/>
              <a:t>))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A = pi*r*r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/>
              <a:t>"</a:t>
            </a:r>
            <a:r>
              <a:rPr lang="tr-TR" dirty="0">
                <a:solidFill>
                  <a:srgbClr val="00B050"/>
                </a:solidFill>
              </a:rPr>
              <a:t>Dairenin </a:t>
            </a:r>
            <a:r>
              <a:rPr lang="tr-TR" dirty="0" err="1">
                <a:solidFill>
                  <a:srgbClr val="00B050"/>
                </a:solidFill>
              </a:rPr>
              <a:t>alani</a:t>
            </a:r>
            <a:r>
              <a:rPr lang="tr-TR" dirty="0">
                <a:solidFill>
                  <a:srgbClr val="00B050"/>
                </a:solidFill>
              </a:rPr>
              <a:t>: %f"</a:t>
            </a:r>
            <a:r>
              <a:rPr lang="tr-TR" dirty="0"/>
              <a:t> %A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son = </a:t>
            </a:r>
            <a:r>
              <a:rPr lang="tr-TR" dirty="0" err="1">
                <a:solidFill>
                  <a:srgbClr val="7030A0"/>
                </a:solidFill>
              </a:rPr>
              <a:t>raw_input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Programi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kapatmak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icin</a:t>
            </a:r>
            <a:r>
              <a:rPr lang="en-US">
                <a:solidFill>
                  <a:srgbClr val="00B050"/>
                </a:solidFill>
              </a:rPr>
              <a:t> 'Enter' </a:t>
            </a:r>
            <a:r>
              <a:rPr lang="en-US" dirty="0" err="1">
                <a:solidFill>
                  <a:srgbClr val="00B050"/>
                </a:solidFill>
              </a:rPr>
              <a:t>tusuna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basiniz</a:t>
            </a:r>
            <a:r>
              <a:rPr lang="tr-TR" dirty="0">
                <a:solidFill>
                  <a:srgbClr val="00B050"/>
                </a:solidFill>
              </a:rPr>
              <a:t>")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A235F-DC9B-4C7C-9786-CEB7C8B4BF2C}" type="datetime1">
              <a:rPr lang="tr-TR" smtClean="0"/>
              <a:pPr/>
              <a:t>27.07.2016</a:t>
            </a:fld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</a:t>
            </a:r>
          </a:p>
        </p:txBody>
      </p:sp>
      <p:pic>
        <p:nvPicPr>
          <p:cNvPr id="4" name="Content Placeholder 3" descr="resultcm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94916" y="2096047"/>
            <a:ext cx="6754168" cy="3534269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93226-72A1-4869-A574-7666846FAC49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N’e</a:t>
            </a:r>
            <a:r>
              <a:rPr lang="tr-TR" dirty="0"/>
              <a:t> kadar olan sayıların toplamı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C9F74-DC3F-47F2-ABEB-424399CCDEFD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30183"/>
            <a:ext cx="8229600" cy="2158858"/>
          </a:xfrm>
        </p:spPr>
        <p:txBody>
          <a:bodyPr/>
          <a:lstStyle/>
          <a:p>
            <a:r>
              <a:rPr lang="tr-TR" dirty="0"/>
              <a:t>2’ye kadar olan doğal sayıların toplamı: 1+2</a:t>
            </a:r>
          </a:p>
          <a:p>
            <a:r>
              <a:rPr lang="tr-TR" dirty="0"/>
              <a:t>5’e kadar olan doğal sayıların toplamı: 1+2+3+4+5</a:t>
            </a:r>
          </a:p>
          <a:p>
            <a:r>
              <a:rPr lang="tr-TR" dirty="0"/>
              <a:t>…</a:t>
            </a:r>
          </a:p>
          <a:p>
            <a:r>
              <a:rPr lang="tr-TR" dirty="0" err="1"/>
              <a:t>N’e</a:t>
            </a:r>
            <a:r>
              <a:rPr lang="tr-TR" dirty="0"/>
              <a:t> kadar olan doğal sayıların toplamı: 1+2+…+N</a:t>
            </a:r>
          </a:p>
          <a:p>
            <a:endParaRPr lang="tr-TR" dirty="0"/>
          </a:p>
          <a:p>
            <a:endParaRPr lang="en-US" dirty="0"/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611560" y="3984947"/>
            <a:ext cx="8229600" cy="2158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dirty="0"/>
              <a:t>Birlikte bunun programını yazalım.</a:t>
            </a:r>
          </a:p>
          <a:p>
            <a:pPr lvl="1"/>
            <a:r>
              <a:rPr lang="tr-TR" dirty="0"/>
              <a:t>Önce N değerini kullanıcıdan isteyelim.</a:t>
            </a:r>
          </a:p>
          <a:p>
            <a:pPr lvl="1"/>
            <a:r>
              <a:rPr lang="tr-TR" dirty="0"/>
              <a:t>Sonra hesabımızı yapıp, sonucu yazdıralım.</a:t>
            </a:r>
          </a:p>
          <a:p>
            <a:endParaRPr lang="tr-TR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Bayağı Öğrendik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19"/>
            <a:ext cx="8229600" cy="12961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5400" dirty="0"/>
              <a:t>Tebrikler!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C9F74-DC3F-47F2-ABEB-424399CCDEFD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pic>
        <p:nvPicPr>
          <p:cNvPr id="7" name="Picture 6" descr="quiet-genius-work-235415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212976"/>
            <a:ext cx="2858878" cy="2880320"/>
          </a:xfrm>
          <a:prstGeom prst="rect">
            <a:avLst/>
          </a:prstGeom>
        </p:spPr>
      </p:pic>
      <p:pic>
        <p:nvPicPr>
          <p:cNvPr id="8" name="Picture 7" descr="kudos-clipart-nTE5r6qT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3356992"/>
            <a:ext cx="2237234" cy="223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179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00"/>
                </a:solidFill>
              </a:rPr>
              <a:t>print</a:t>
            </a:r>
            <a:r>
              <a:rPr lang="tr-TR" dirty="0"/>
              <a:t> Fonksiyonu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print</a:t>
            </a:r>
            <a:r>
              <a:rPr lang="tr-TR" dirty="0"/>
              <a:t> Fonksiyonu ile bir çıkış cihazına (ör. monitör) bir şey yazdırabilirsiniz.</a:t>
            </a:r>
          </a:p>
          <a:p>
            <a:r>
              <a:rPr lang="tr-TR" dirty="0"/>
              <a:t>Programlama dilindeki fonksiyon matematikte kullandığımız fonksiyona benzemez.</a:t>
            </a:r>
          </a:p>
          <a:p>
            <a:pPr lvl="1"/>
            <a:r>
              <a:rPr lang="tr-TR" dirty="0"/>
              <a:t>Tekrarlanan işlemleri aynı ad altında toplarız</a:t>
            </a:r>
          </a:p>
          <a:p>
            <a:pPr lvl="1"/>
            <a:r>
              <a:rPr lang="tr-TR" dirty="0" err="1"/>
              <a:t>Fonsiyonun</a:t>
            </a:r>
            <a:r>
              <a:rPr lang="tr-TR" dirty="0"/>
              <a:t> girişleri ve buna karşılık gelen çıkışları vardır.</a:t>
            </a:r>
          </a:p>
          <a:p>
            <a:r>
              <a:rPr lang="tr-TR" dirty="0"/>
              <a:t>Örnek:</a:t>
            </a:r>
          </a:p>
          <a:p>
            <a:pPr lvl="1"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rgbClr val="FF0000"/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“Sabanci </a:t>
            </a:r>
            <a:r>
              <a:rPr lang="tr-TR" dirty="0" err="1">
                <a:solidFill>
                  <a:srgbClr val="00B050"/>
                </a:solidFill>
              </a:rPr>
              <a:t>Universitesine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geldiniz!”</a:t>
            </a:r>
          </a:p>
          <a:p>
            <a:pPr lvl="1">
              <a:buNone/>
            </a:pPr>
            <a:r>
              <a:rPr lang="tr-TR" dirty="0">
                <a:solidFill>
                  <a:srgbClr val="3146DF"/>
                </a:solidFill>
              </a:rPr>
              <a:t>Sabanci </a:t>
            </a:r>
            <a:r>
              <a:rPr lang="tr-TR" dirty="0" err="1">
                <a:solidFill>
                  <a:srgbClr val="3146DF"/>
                </a:solidFill>
              </a:rPr>
              <a:t>Universitesine</a:t>
            </a:r>
            <a:r>
              <a:rPr lang="tr-TR" dirty="0">
                <a:solidFill>
                  <a:srgbClr val="3146DF"/>
                </a:solidFill>
              </a:rPr>
              <a:t> </a:t>
            </a:r>
            <a:r>
              <a:rPr lang="tr-TR" dirty="0" err="1">
                <a:solidFill>
                  <a:srgbClr val="3146DF"/>
                </a:solidFill>
              </a:rPr>
              <a:t>hos</a:t>
            </a:r>
            <a:r>
              <a:rPr lang="tr-TR" dirty="0">
                <a:solidFill>
                  <a:srgbClr val="3146DF"/>
                </a:solidFill>
              </a:rPr>
              <a:t> geldiniz!</a:t>
            </a:r>
          </a:p>
          <a:p>
            <a:pPr lvl="1">
              <a:buNone/>
            </a:pPr>
            <a:r>
              <a:rPr lang="tr-TR" dirty="0"/>
              <a:t>&gt;&gt;&gt;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96136" y="5589240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Buraya yazdırmak istediğinizi alıntı işaretlerinin arasına koyabilirsiniz  </a:t>
            </a:r>
          </a:p>
        </p:txBody>
      </p:sp>
      <p:cxnSp>
        <p:nvCxnSpPr>
          <p:cNvPr id="6" name="Elbow Connector 5"/>
          <p:cNvCxnSpPr>
            <a:stCxn id="4" idx="1"/>
          </p:cNvCxnSpPr>
          <p:nvPr/>
        </p:nvCxnSpPr>
        <p:spPr>
          <a:xfrm rot="10800000" flipH="1">
            <a:off x="5796136" y="5229200"/>
            <a:ext cx="144016" cy="867872"/>
          </a:xfrm>
          <a:prstGeom prst="bentConnector4">
            <a:avLst>
              <a:gd name="adj1" fmla="val -158732"/>
              <a:gd name="adj2" fmla="val 7925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5D03-EA68-41A7-84B7-DCA022F27B53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Ödev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653" y="1052736"/>
            <a:ext cx="8229600" cy="4709120"/>
          </a:xfrm>
        </p:spPr>
        <p:txBody>
          <a:bodyPr>
            <a:normAutofit/>
          </a:bodyPr>
          <a:lstStyle/>
          <a:p>
            <a:r>
              <a:rPr lang="tr-TR" sz="2400" dirty="0"/>
              <a:t>Silindirin </a:t>
            </a:r>
            <a:r>
              <a:rPr lang="en-US" sz="2400" dirty="0"/>
              <a:t>a</a:t>
            </a:r>
            <a:r>
              <a:rPr lang="tr-TR" sz="2400" dirty="0" err="1"/>
              <a:t>lanını</a:t>
            </a:r>
            <a:r>
              <a:rPr lang="tr-TR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hacmini</a:t>
            </a:r>
            <a:r>
              <a:rPr lang="en-US" sz="2400" dirty="0"/>
              <a:t> </a:t>
            </a:r>
            <a:r>
              <a:rPr lang="tr-TR" sz="2400" dirty="0"/>
              <a:t>hesaplayan bir program yazalım</a:t>
            </a:r>
          </a:p>
          <a:p>
            <a:r>
              <a:rPr lang="tr-TR" sz="2400" dirty="0"/>
              <a:t>Program</a:t>
            </a:r>
          </a:p>
          <a:p>
            <a:pPr lvl="1"/>
            <a:r>
              <a:rPr lang="tr-TR" sz="2000" dirty="0"/>
              <a:t>Pi sayısını ne olarak almak istediğinizi sorsun</a:t>
            </a:r>
          </a:p>
          <a:p>
            <a:pPr lvl="1"/>
            <a:r>
              <a:rPr lang="tr-TR" sz="2000" dirty="0"/>
              <a:t>Silindirin taban </a:t>
            </a:r>
            <a:r>
              <a:rPr lang="en-US" sz="2000" dirty="0" err="1"/>
              <a:t>yar</a:t>
            </a:r>
            <a:r>
              <a:rPr lang="tr-TR" sz="2000" dirty="0"/>
              <a:t>ı çapını (</a:t>
            </a:r>
            <a:r>
              <a:rPr lang="tr-TR" sz="2000" i="1" dirty="0"/>
              <a:t>r</a:t>
            </a:r>
            <a:r>
              <a:rPr lang="tr-TR" sz="2000" dirty="0"/>
              <a:t>) ve yüksekliğini (</a:t>
            </a:r>
            <a:r>
              <a:rPr lang="tr-TR" sz="2000" i="1" dirty="0"/>
              <a:t>h</a:t>
            </a:r>
            <a:r>
              <a:rPr lang="tr-TR" sz="2000" dirty="0"/>
              <a:t>) sorsun</a:t>
            </a:r>
          </a:p>
          <a:p>
            <a:pPr lvl="1"/>
            <a:r>
              <a:rPr lang="tr-TR" sz="2000" dirty="0"/>
              <a:t>Bu değerleri kullanarak silindirin </a:t>
            </a:r>
          </a:p>
          <a:p>
            <a:pPr lvl="2"/>
            <a:r>
              <a:rPr lang="tr-TR" sz="2000" dirty="0"/>
              <a:t>Yan alanını, </a:t>
            </a:r>
          </a:p>
          <a:p>
            <a:pPr lvl="2"/>
            <a:r>
              <a:rPr lang="tr-TR" sz="2000" dirty="0"/>
              <a:t>Taban alanını,</a:t>
            </a:r>
          </a:p>
          <a:p>
            <a:pPr lvl="2"/>
            <a:r>
              <a:rPr lang="tr-TR" sz="2000" dirty="0"/>
              <a:t>Toplam alanını, ve</a:t>
            </a:r>
          </a:p>
          <a:p>
            <a:pPr lvl="2"/>
            <a:r>
              <a:rPr lang="tr-TR" sz="2000" dirty="0"/>
              <a:t>Hacmini </a:t>
            </a:r>
          </a:p>
          <a:p>
            <a:pPr marL="457200" lvl="1" indent="0">
              <a:buNone/>
            </a:pPr>
            <a:r>
              <a:rPr lang="tr-TR" sz="2000" dirty="0"/>
              <a:t>   hesaplayıp ekrana bassın.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8D8CE-0CB8-4551-A989-17E63BD06DAC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92142" y="3501008"/>
            <a:ext cx="4402832" cy="276490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r-TR" sz="1400" dirty="0"/>
              <a:t>&gt;&gt;&gt;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>
                <a:solidFill>
                  <a:srgbClr val="3146DF"/>
                </a:solidFill>
              </a:rPr>
              <a:t>--- </a:t>
            </a:r>
            <a:r>
              <a:rPr lang="en-US" sz="1400" dirty="0" err="1">
                <a:solidFill>
                  <a:srgbClr val="3146DF"/>
                </a:solidFill>
              </a:rPr>
              <a:t>Silindir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en-US" sz="1400" dirty="0" err="1">
                <a:solidFill>
                  <a:srgbClr val="3146DF"/>
                </a:solidFill>
              </a:rPr>
              <a:t>alan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en-US" sz="1400" dirty="0" err="1">
                <a:solidFill>
                  <a:srgbClr val="3146DF"/>
                </a:solidFill>
              </a:rPr>
              <a:t>ve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en-US" sz="1400" dirty="0" err="1">
                <a:solidFill>
                  <a:srgbClr val="3146DF"/>
                </a:solidFill>
              </a:rPr>
              <a:t>hacim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en-US" sz="1400" dirty="0" err="1">
                <a:solidFill>
                  <a:srgbClr val="3146DF"/>
                </a:solidFill>
              </a:rPr>
              <a:t>hesaplama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en-US" sz="1400" dirty="0" err="1">
                <a:solidFill>
                  <a:srgbClr val="3146DF"/>
                </a:solidFill>
              </a:rPr>
              <a:t>programi</a:t>
            </a:r>
            <a:r>
              <a:rPr lang="en-US" sz="1400" dirty="0">
                <a:solidFill>
                  <a:srgbClr val="3146DF"/>
                </a:solidFill>
              </a:rPr>
              <a:t> ---</a:t>
            </a:r>
            <a:endParaRPr lang="tr-TR" sz="1400" dirty="0">
              <a:solidFill>
                <a:srgbClr val="3146DF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tr-TR" sz="1400" dirty="0">
                <a:solidFill>
                  <a:srgbClr val="3146DF"/>
                </a:solidFill>
              </a:rPr>
              <a:t>Pi </a:t>
            </a:r>
            <a:r>
              <a:rPr lang="tr-TR" sz="1400" dirty="0" err="1">
                <a:solidFill>
                  <a:srgbClr val="3146DF"/>
                </a:solidFill>
              </a:rPr>
              <a:t>sayisini</a:t>
            </a:r>
            <a:r>
              <a:rPr lang="en-US" sz="1400" dirty="0">
                <a:solidFill>
                  <a:srgbClr val="3146DF"/>
                </a:solidFill>
              </a:rPr>
              <a:t>n</a:t>
            </a:r>
            <a:r>
              <a:rPr lang="tr-TR" sz="1400" dirty="0">
                <a:solidFill>
                  <a:srgbClr val="3146DF"/>
                </a:solidFill>
              </a:rPr>
              <a:t> </a:t>
            </a:r>
            <a:r>
              <a:rPr lang="tr-TR" sz="1400" dirty="0" err="1">
                <a:solidFill>
                  <a:srgbClr val="3146DF"/>
                </a:solidFill>
              </a:rPr>
              <a:t>degerini</a:t>
            </a:r>
            <a:r>
              <a:rPr lang="tr-TR" sz="1400" dirty="0">
                <a:solidFill>
                  <a:srgbClr val="3146DF"/>
                </a:solidFill>
              </a:rPr>
              <a:t> giriniz: </a:t>
            </a:r>
            <a:r>
              <a:rPr lang="tr-TR" sz="1400" dirty="0"/>
              <a:t>3.14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err="1">
                <a:solidFill>
                  <a:srgbClr val="3146DF"/>
                </a:solidFill>
              </a:rPr>
              <a:t>Silindirin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tr-TR" sz="1400" dirty="0" err="1">
                <a:solidFill>
                  <a:srgbClr val="3146DF"/>
                </a:solidFill>
              </a:rPr>
              <a:t>yari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tr-TR" sz="1400" dirty="0" err="1">
                <a:solidFill>
                  <a:srgbClr val="3146DF"/>
                </a:solidFill>
              </a:rPr>
              <a:t>capini</a:t>
            </a:r>
            <a:r>
              <a:rPr lang="tr-TR" sz="1400" dirty="0">
                <a:solidFill>
                  <a:srgbClr val="3146DF"/>
                </a:solidFill>
              </a:rPr>
              <a:t> giriniz: </a:t>
            </a:r>
            <a:r>
              <a:rPr lang="tr-TR" sz="1400" dirty="0"/>
              <a:t>5</a:t>
            </a:r>
            <a:endParaRPr lang="en-US" sz="1400" dirty="0"/>
          </a:p>
          <a:p>
            <a:pPr marL="342900" indent="-342900">
              <a:spcBef>
                <a:spcPct val="20000"/>
              </a:spcBef>
            </a:pPr>
            <a:r>
              <a:rPr lang="en-US" sz="1400" dirty="0" err="1">
                <a:solidFill>
                  <a:srgbClr val="3146DF"/>
                </a:solidFill>
              </a:rPr>
              <a:t>Silindirin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en-US" sz="1400" dirty="0" err="1">
                <a:solidFill>
                  <a:srgbClr val="3146DF"/>
                </a:solidFill>
              </a:rPr>
              <a:t>yukseligini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tr-TR" sz="1400" dirty="0">
                <a:solidFill>
                  <a:srgbClr val="3146DF"/>
                </a:solidFill>
              </a:rPr>
              <a:t>giriniz: </a:t>
            </a:r>
            <a:r>
              <a:rPr lang="en-US" sz="1400" dirty="0"/>
              <a:t>10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 err="1">
                <a:solidFill>
                  <a:srgbClr val="3146DF"/>
                </a:solidFill>
              </a:rPr>
              <a:t>Istediginiz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en-US" sz="1400" dirty="0" err="1">
                <a:solidFill>
                  <a:srgbClr val="3146DF"/>
                </a:solidFill>
              </a:rPr>
              <a:t>bilgiler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en-US" sz="1400" dirty="0" err="1">
                <a:solidFill>
                  <a:srgbClr val="3146DF"/>
                </a:solidFill>
              </a:rPr>
              <a:t>soyle</a:t>
            </a:r>
            <a:r>
              <a:rPr lang="en-US" sz="1400" dirty="0">
                <a:solidFill>
                  <a:srgbClr val="3146DF"/>
                </a:solidFill>
              </a:rPr>
              <a:t>:</a:t>
            </a:r>
            <a:endParaRPr lang="tr-TR" sz="1400" dirty="0"/>
          </a:p>
          <a:p>
            <a:pPr marL="342900" lvl="0" indent="-342900">
              <a:spcBef>
                <a:spcPct val="20000"/>
              </a:spcBef>
            </a:pPr>
            <a:r>
              <a:rPr lang="en-US" sz="1400" dirty="0">
                <a:solidFill>
                  <a:srgbClr val="3146DF"/>
                </a:solidFill>
              </a:rPr>
              <a:t>	</a:t>
            </a:r>
            <a:r>
              <a:rPr lang="en-US" sz="1400" dirty="0" err="1">
                <a:solidFill>
                  <a:srgbClr val="3146DF"/>
                </a:solidFill>
              </a:rPr>
              <a:t>Silindirin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en-US" sz="1400" dirty="0" err="1">
                <a:solidFill>
                  <a:srgbClr val="3146DF"/>
                </a:solidFill>
              </a:rPr>
              <a:t>yan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en-US" sz="1400" dirty="0" err="1">
                <a:solidFill>
                  <a:srgbClr val="3146DF"/>
                </a:solidFill>
              </a:rPr>
              <a:t>alani</a:t>
            </a:r>
            <a:r>
              <a:rPr lang="en-US" sz="1400" dirty="0">
                <a:solidFill>
                  <a:srgbClr val="3146DF"/>
                </a:solidFill>
              </a:rPr>
              <a:t>:		314</a:t>
            </a:r>
          </a:p>
          <a:p>
            <a:pPr marL="342900" indent="-342900">
              <a:spcBef>
                <a:spcPct val="20000"/>
              </a:spcBef>
            </a:pPr>
            <a:r>
              <a:rPr lang="en-US" sz="1400" dirty="0">
                <a:solidFill>
                  <a:srgbClr val="3146DF"/>
                </a:solidFill>
              </a:rPr>
              <a:t>	</a:t>
            </a:r>
            <a:r>
              <a:rPr lang="en-US" sz="1400" dirty="0" err="1">
                <a:solidFill>
                  <a:srgbClr val="3146DF"/>
                </a:solidFill>
              </a:rPr>
              <a:t>Silindirin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en-US" sz="1400" dirty="0" err="1">
                <a:solidFill>
                  <a:srgbClr val="3146DF"/>
                </a:solidFill>
              </a:rPr>
              <a:t>taban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en-US" sz="1400" dirty="0" err="1">
                <a:solidFill>
                  <a:srgbClr val="3146DF"/>
                </a:solidFill>
              </a:rPr>
              <a:t>alani</a:t>
            </a:r>
            <a:r>
              <a:rPr lang="en-US" sz="1400" dirty="0">
                <a:solidFill>
                  <a:srgbClr val="3146DF"/>
                </a:solidFill>
              </a:rPr>
              <a:t>:	157</a:t>
            </a:r>
            <a:endParaRPr lang="tr-TR" sz="1400" dirty="0">
              <a:solidFill>
                <a:srgbClr val="3146DF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1400" dirty="0">
                <a:solidFill>
                  <a:srgbClr val="3146DF"/>
                </a:solidFill>
              </a:rPr>
              <a:t>	</a:t>
            </a:r>
            <a:r>
              <a:rPr lang="en-US" sz="1400" dirty="0" err="1">
                <a:solidFill>
                  <a:srgbClr val="3146DF"/>
                </a:solidFill>
              </a:rPr>
              <a:t>Silindirin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en-US" sz="1400" dirty="0" err="1">
                <a:solidFill>
                  <a:srgbClr val="3146DF"/>
                </a:solidFill>
              </a:rPr>
              <a:t>toplam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en-US" sz="1400" dirty="0" err="1">
                <a:solidFill>
                  <a:srgbClr val="3146DF"/>
                </a:solidFill>
              </a:rPr>
              <a:t>alani</a:t>
            </a:r>
            <a:r>
              <a:rPr lang="en-US" sz="1400" dirty="0">
                <a:solidFill>
                  <a:srgbClr val="3146DF"/>
                </a:solidFill>
              </a:rPr>
              <a:t>:	417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400" dirty="0">
                <a:solidFill>
                  <a:srgbClr val="3146DF"/>
                </a:solidFill>
              </a:rPr>
              <a:t>	</a:t>
            </a:r>
            <a:r>
              <a:rPr lang="en-US" sz="1400" dirty="0" err="1">
                <a:solidFill>
                  <a:srgbClr val="3146DF"/>
                </a:solidFill>
              </a:rPr>
              <a:t>Silindirin</a:t>
            </a:r>
            <a:r>
              <a:rPr lang="en-US" sz="1400" dirty="0">
                <a:solidFill>
                  <a:srgbClr val="3146DF"/>
                </a:solidFill>
              </a:rPr>
              <a:t> </a:t>
            </a:r>
            <a:r>
              <a:rPr lang="en-US" sz="1400" dirty="0" err="1">
                <a:solidFill>
                  <a:srgbClr val="3146DF"/>
                </a:solidFill>
              </a:rPr>
              <a:t>hacmi</a:t>
            </a:r>
            <a:r>
              <a:rPr lang="en-US" sz="1400" dirty="0">
                <a:solidFill>
                  <a:srgbClr val="3146DF"/>
                </a:solidFill>
              </a:rPr>
              <a:t>:		785</a:t>
            </a:r>
            <a:endParaRPr lang="tr-TR" sz="1400" dirty="0">
              <a:solidFill>
                <a:srgbClr val="3146DF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tr-TR" sz="1400" dirty="0"/>
              <a:t>&gt;&gt;&gt;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331640" y="5065583"/>
                <a:ext cx="2329547" cy="1200329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u="sng" dirty="0"/>
                  <a:t>Silindir </a:t>
                </a:r>
                <a:r>
                  <a:rPr lang="en-US" b="1" u="sng" dirty="0" err="1"/>
                  <a:t>Hesaplar</a:t>
                </a:r>
                <a:r>
                  <a:rPr lang="tr-TR" b="1" u="sng" dirty="0"/>
                  <a:t>ı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𝑌𝑎𝑛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𝑎𝑙𝑎𝑛𝚤</m:t>
                      </m:r>
                      <m:r>
                        <a:rPr lang="tr-TR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l-GR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𝑟h</m:t>
                      </m:r>
                    </m:oMath>
                  </m:oMathPara>
                </a14:m>
                <a:endParaRPr lang="tr-TR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𝑇𝑎𝑏𝑎𝑛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𝑎𝑙𝑎𝑛𝚤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l-GR" i="1" smtClean="0"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tr-TR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𝐻𝑎𝑐𝑖𝑚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l-GR" i="1" smtClean="0"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5065583"/>
                <a:ext cx="2329547" cy="1200329"/>
              </a:xfrm>
              <a:prstGeom prst="rect">
                <a:avLst/>
              </a:prstGeom>
              <a:blipFill>
                <a:blip r:embed="rId2"/>
                <a:stretch>
                  <a:fillRect t="-2513"/>
                </a:stretch>
              </a:blip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789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Alıntı İçinde Alıntı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 yerine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 kullanabiliriz</a:t>
            </a:r>
            <a:endParaRPr lang="en-US" dirty="0"/>
          </a:p>
          <a:p>
            <a:pPr>
              <a:lnSpc>
                <a:spcPct val="120000"/>
              </a:lnSpc>
            </a:pPr>
            <a:endParaRPr lang="tr-TR" dirty="0"/>
          </a:p>
          <a:p>
            <a:pPr lvl="1">
              <a:lnSpc>
                <a:spcPct val="120000"/>
              </a:lnSpc>
              <a:buNone/>
            </a:pPr>
            <a:r>
              <a:rPr lang="tr-TR" sz="2000" dirty="0"/>
              <a:t>&gt;&gt;&gt; </a:t>
            </a: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>
                <a:solidFill>
                  <a:srgbClr val="FF0000"/>
                </a:solidFill>
              </a:rPr>
              <a:t> </a:t>
            </a:r>
            <a:r>
              <a:rPr lang="tr-TR" sz="2000" dirty="0">
                <a:solidFill>
                  <a:srgbClr val="00B050"/>
                </a:solidFill>
              </a:rPr>
              <a:t>"</a:t>
            </a:r>
            <a:r>
              <a:rPr lang="en-US" sz="2000" dirty="0" err="1">
                <a:solidFill>
                  <a:srgbClr val="00B050"/>
                </a:solidFill>
              </a:rPr>
              <a:t>Husnu</a:t>
            </a:r>
            <a:r>
              <a:rPr lang="tr-TR" sz="2000" dirty="0">
                <a:solidFill>
                  <a:srgbClr val="00B050"/>
                </a:solidFill>
              </a:rPr>
              <a:t> bize 'Sabanci </a:t>
            </a:r>
            <a:r>
              <a:rPr lang="tr-TR" sz="2000" dirty="0" err="1">
                <a:solidFill>
                  <a:srgbClr val="00B050"/>
                </a:solidFill>
              </a:rPr>
              <a:t>Universitesine</a:t>
            </a:r>
            <a:r>
              <a:rPr lang="tr-TR" sz="2000" dirty="0">
                <a:solidFill>
                  <a:srgbClr val="00B050"/>
                </a:solidFill>
              </a:rPr>
              <a:t> </a:t>
            </a:r>
            <a:r>
              <a:rPr lang="tr-TR" sz="2000" dirty="0" err="1">
                <a:solidFill>
                  <a:srgbClr val="00B050"/>
                </a:solidFill>
              </a:rPr>
              <a:t>hos</a:t>
            </a:r>
            <a:r>
              <a:rPr lang="tr-TR" sz="2000" dirty="0">
                <a:solidFill>
                  <a:srgbClr val="00B050"/>
                </a:solidFill>
              </a:rPr>
              <a:t> geldiniz' dedi"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000" dirty="0" err="1">
                <a:solidFill>
                  <a:srgbClr val="3146DF"/>
                </a:solidFill>
              </a:rPr>
              <a:t>Husnu</a:t>
            </a:r>
            <a:r>
              <a:rPr lang="tr-TR" sz="2000" dirty="0">
                <a:solidFill>
                  <a:srgbClr val="3146DF"/>
                </a:solidFill>
              </a:rPr>
              <a:t> bize 'Sabanci </a:t>
            </a:r>
            <a:r>
              <a:rPr lang="tr-TR" sz="2000" dirty="0" err="1">
                <a:solidFill>
                  <a:srgbClr val="3146DF"/>
                </a:solidFill>
              </a:rPr>
              <a:t>Universitesine</a:t>
            </a:r>
            <a:r>
              <a:rPr lang="tr-TR" sz="2000" dirty="0">
                <a:solidFill>
                  <a:srgbClr val="3146DF"/>
                </a:solidFill>
              </a:rPr>
              <a:t> </a:t>
            </a:r>
            <a:r>
              <a:rPr lang="tr-TR" sz="2000" dirty="0" err="1">
                <a:solidFill>
                  <a:srgbClr val="3146DF"/>
                </a:solidFill>
              </a:rPr>
              <a:t>hos</a:t>
            </a:r>
            <a:r>
              <a:rPr lang="tr-TR" sz="2000" dirty="0">
                <a:solidFill>
                  <a:srgbClr val="3146DF"/>
                </a:solidFill>
              </a:rPr>
              <a:t> geldiniz' dedi</a:t>
            </a:r>
          </a:p>
          <a:p>
            <a:pPr lvl="1">
              <a:lnSpc>
                <a:spcPct val="120000"/>
              </a:lnSpc>
              <a:buNone/>
            </a:pPr>
            <a:r>
              <a:rPr lang="tr-TR" sz="2000" dirty="0"/>
              <a:t>&gt;&gt;&gt;</a:t>
            </a:r>
          </a:p>
          <a:p>
            <a:pPr lvl="1">
              <a:lnSpc>
                <a:spcPct val="120000"/>
              </a:lnSpc>
              <a:buNone/>
            </a:pPr>
            <a:r>
              <a:rPr lang="nb-NO" sz="2000" dirty="0"/>
              <a:t>&gt;&gt;&gt; </a:t>
            </a:r>
            <a:r>
              <a:rPr lang="nb-NO" sz="20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nb-NO" sz="2000" dirty="0"/>
              <a:t> </a:t>
            </a:r>
            <a:r>
              <a:rPr lang="nb-NO" sz="2000" dirty="0">
                <a:solidFill>
                  <a:srgbClr val="00B050"/>
                </a:solidFill>
              </a:rPr>
              <a:t>"Husnu bize "Sabanci Universitesine hos geldiniz" dedi"</a:t>
            </a:r>
          </a:p>
          <a:p>
            <a:pPr lvl="1">
              <a:lnSpc>
                <a:spcPct val="120000"/>
              </a:lnSpc>
              <a:buNone/>
            </a:pPr>
            <a:r>
              <a:rPr lang="nb-NO" sz="2000" dirty="0">
                <a:solidFill>
                  <a:srgbClr val="FF0000"/>
                </a:solidFill>
              </a:rPr>
              <a:t>SyntaxError: invalid syntax</a:t>
            </a:r>
          </a:p>
          <a:p>
            <a:pPr lvl="1">
              <a:lnSpc>
                <a:spcPct val="120000"/>
              </a:lnSpc>
              <a:buNone/>
            </a:pPr>
            <a:r>
              <a:rPr lang="nb-NO" sz="2000" dirty="0"/>
              <a:t>&gt;&gt;&gt;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CDB5-0DA1-4465-80F9-9A8C3B17784C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Çok Satır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tr-TR" dirty="0"/>
              <a:t>Birden fazla satıra yazmak istiyorsanız üçlü alıntı işareti kullanmalıyız:</a:t>
            </a:r>
          </a:p>
          <a:p>
            <a:pPr indent="6350">
              <a:lnSpc>
                <a:spcPct val="110000"/>
              </a:lnSpc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'''Sabanci</a:t>
            </a:r>
          </a:p>
          <a:p>
            <a:pPr indent="6350">
              <a:lnSpc>
                <a:spcPct val="110000"/>
              </a:lnSpc>
              <a:buNone/>
            </a:pPr>
            <a:r>
              <a:rPr lang="tr-TR" dirty="0" err="1">
                <a:solidFill>
                  <a:srgbClr val="00B050"/>
                </a:solidFill>
              </a:rPr>
              <a:t>Universitesine</a:t>
            </a:r>
            <a:endParaRPr lang="tr-TR" dirty="0">
              <a:solidFill>
                <a:srgbClr val="00B050"/>
              </a:solidFill>
            </a:endParaRPr>
          </a:p>
          <a:p>
            <a:pPr indent="6350">
              <a:lnSpc>
                <a:spcPct val="110000"/>
              </a:lnSpc>
              <a:buNone/>
            </a:pP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Geldiniz!</a:t>
            </a:r>
          </a:p>
          <a:p>
            <a:pPr indent="6350">
              <a:lnSpc>
                <a:spcPct val="110000"/>
              </a:lnSpc>
              <a:buNone/>
            </a:pPr>
            <a:r>
              <a:rPr lang="tr-TR" dirty="0">
                <a:solidFill>
                  <a:srgbClr val="00B050"/>
                </a:solidFill>
              </a:rPr>
              <a:t>'''</a:t>
            </a:r>
          </a:p>
          <a:p>
            <a:pPr indent="6350">
              <a:lnSpc>
                <a:spcPct val="11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Sabanci</a:t>
            </a:r>
          </a:p>
          <a:p>
            <a:pPr indent="6350">
              <a:lnSpc>
                <a:spcPct val="11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Universitesine</a:t>
            </a:r>
            <a:endParaRPr lang="tr-TR" dirty="0">
              <a:solidFill>
                <a:srgbClr val="3146DF"/>
              </a:solidFill>
            </a:endParaRPr>
          </a:p>
          <a:p>
            <a:pPr indent="6350">
              <a:lnSpc>
                <a:spcPct val="11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Hos</a:t>
            </a:r>
            <a:r>
              <a:rPr lang="tr-TR" dirty="0">
                <a:solidFill>
                  <a:srgbClr val="3146DF"/>
                </a:solidFill>
              </a:rPr>
              <a:t> Geldiniz!</a:t>
            </a:r>
          </a:p>
          <a:p>
            <a:pPr indent="6350">
              <a:lnSpc>
                <a:spcPct val="110000"/>
              </a:lnSpc>
              <a:buNone/>
            </a:pPr>
            <a:r>
              <a:rPr lang="tr-TR" dirty="0"/>
              <a:t>&gt;&gt;&gt;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0774A-5EE4-48DD-96ED-C4E9449E53E9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Rectangle 6"/>
          <p:cNvSpPr/>
          <p:nvPr/>
        </p:nvSpPr>
        <p:spPr>
          <a:xfrm>
            <a:off x="3851920" y="357301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&gt;&gt;&gt;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'Sabanci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SyntaxError</a:t>
            </a:r>
            <a:r>
              <a:rPr lang="en-US" sz="2400" dirty="0">
                <a:solidFill>
                  <a:srgbClr val="FF0000"/>
                </a:solidFill>
              </a:rPr>
              <a:t>: </a:t>
            </a:r>
            <a:r>
              <a:rPr lang="en-US" sz="2400" dirty="0" err="1">
                <a:solidFill>
                  <a:srgbClr val="FF0000"/>
                </a:solidFill>
              </a:rPr>
              <a:t>EOL</a:t>
            </a:r>
            <a:r>
              <a:rPr lang="en-US" sz="2400" dirty="0">
                <a:solidFill>
                  <a:srgbClr val="FF0000"/>
                </a:solidFill>
              </a:rPr>
              <a:t> while scanning string literal</a:t>
            </a:r>
          </a:p>
          <a:p>
            <a:r>
              <a:rPr lang="en-US" sz="2400" dirty="0"/>
              <a:t>&gt;&gt;&gt; 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Kaçış Karakter Dizileri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0912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Bunlar tırnak(alıntı) işaretlerinin içinde farklı sonuçlar almak için kullandığımız </a:t>
            </a:r>
            <a:r>
              <a:rPr lang="tr-TR" dirty="0">
                <a:solidFill>
                  <a:srgbClr val="C00000"/>
                </a:solidFill>
              </a:rPr>
              <a:t>özel</a:t>
            </a:r>
            <a:r>
              <a:rPr lang="tr-TR" dirty="0"/>
              <a:t> karakterlerdir:</a:t>
            </a:r>
          </a:p>
          <a:p>
            <a:pPr>
              <a:lnSpc>
                <a:spcPct val="120000"/>
              </a:lnSpc>
            </a:pPr>
            <a:r>
              <a:rPr lang="tr-TR" dirty="0">
                <a:solidFill>
                  <a:srgbClr val="C00000"/>
                </a:solidFill>
              </a:rPr>
              <a:t>\</a:t>
            </a:r>
          </a:p>
          <a:p>
            <a:pPr>
              <a:lnSpc>
                <a:spcPct val="120000"/>
              </a:lnSpc>
            </a:pPr>
            <a:r>
              <a:rPr lang="tr-TR" dirty="0">
                <a:solidFill>
                  <a:srgbClr val="C00000"/>
                </a:solidFill>
              </a:rPr>
              <a:t>\n</a:t>
            </a:r>
          </a:p>
          <a:p>
            <a:pPr>
              <a:lnSpc>
                <a:spcPct val="120000"/>
              </a:lnSpc>
            </a:pPr>
            <a:r>
              <a:rPr lang="tr-TR" dirty="0">
                <a:solidFill>
                  <a:srgbClr val="C00000"/>
                </a:solidFill>
              </a:rPr>
              <a:t>\t</a:t>
            </a:r>
          </a:p>
          <a:p>
            <a:pPr>
              <a:lnSpc>
                <a:spcPct val="120000"/>
              </a:lnSpc>
            </a:pPr>
            <a:r>
              <a:rPr lang="tr-TR" dirty="0">
                <a:solidFill>
                  <a:srgbClr val="C00000"/>
                </a:solidFill>
              </a:rPr>
              <a:t>\\</a:t>
            </a:r>
          </a:p>
          <a:p>
            <a:pPr>
              <a:lnSpc>
                <a:spcPct val="120000"/>
              </a:lnSpc>
            </a:pPr>
            <a:r>
              <a:rPr lang="tr-TR" dirty="0"/>
              <a:t>Özel bir işlem yapmak için kullanılırlar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BE5D6-919C-4F5A-8276-756716A99CA7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\ (Ters kesme - </a:t>
            </a:r>
            <a:r>
              <a:rPr lang="tr-TR" dirty="0" err="1"/>
              <a:t>Backslash</a:t>
            </a:r>
            <a:r>
              <a:rPr lang="tr-T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78112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Tırnak işaretinde kullanıldığında kendisini izleyen karakteri normal karaktere dönüştürür.</a:t>
            </a:r>
          </a:p>
          <a:p>
            <a:pPr>
              <a:lnSpc>
                <a:spcPct val="120000"/>
              </a:lnSpc>
            </a:pPr>
            <a:r>
              <a:rPr lang="tr-TR" dirty="0"/>
              <a:t>Örnek:</a:t>
            </a:r>
          </a:p>
          <a:p>
            <a:pPr>
              <a:lnSpc>
                <a:spcPct val="120000"/>
              </a:lnSpc>
              <a:buNone/>
            </a:pPr>
            <a:r>
              <a:rPr lang="tr-TR" sz="2400" dirty="0"/>
              <a:t>&gt;&gt;&gt;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Husnu</a:t>
            </a:r>
            <a:r>
              <a:rPr lang="tr-TR" sz="2400" dirty="0">
                <a:solidFill>
                  <a:srgbClr val="00B050"/>
                </a:solidFill>
              </a:rPr>
              <a:t> bize "Sabanci Universitesi'ne hos geldiniz" dedi"</a:t>
            </a:r>
          </a:p>
          <a:p>
            <a:pPr>
              <a:lnSpc>
                <a:spcPct val="120000"/>
              </a:lnSpc>
              <a:buNone/>
            </a:pPr>
            <a:r>
              <a:rPr lang="tr-TR" sz="2400" dirty="0">
                <a:solidFill>
                  <a:srgbClr val="FF0000"/>
                </a:solidFill>
              </a:rPr>
              <a:t>SyntaxError: invalid syntax</a:t>
            </a:r>
          </a:p>
          <a:p>
            <a:pPr>
              <a:lnSpc>
                <a:spcPct val="120000"/>
              </a:lnSpc>
              <a:buNone/>
            </a:pPr>
            <a:r>
              <a:rPr lang="tr-TR" sz="2400" dirty="0"/>
              <a:t>&gt;&gt;&gt; </a:t>
            </a:r>
            <a:r>
              <a:rPr lang="it-IT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Husnu</a:t>
            </a:r>
            <a:r>
              <a:rPr lang="it-IT" sz="2400" dirty="0">
                <a:solidFill>
                  <a:srgbClr val="00B050"/>
                </a:solidFill>
              </a:rPr>
              <a:t> bize </a:t>
            </a:r>
            <a:r>
              <a:rPr lang="tr-TR" sz="2400" dirty="0">
                <a:solidFill>
                  <a:srgbClr val="00B050"/>
                </a:solidFill>
              </a:rPr>
              <a:t>\"</a:t>
            </a:r>
            <a:r>
              <a:rPr lang="it-IT" sz="2400" dirty="0">
                <a:solidFill>
                  <a:srgbClr val="00B050"/>
                </a:solidFill>
              </a:rPr>
              <a:t>Sabanci Universitesi'ne hos geldiniz</a:t>
            </a:r>
            <a:r>
              <a:rPr lang="tr-TR" sz="2400" dirty="0">
                <a:solidFill>
                  <a:srgbClr val="00B050"/>
                </a:solidFill>
              </a:rPr>
              <a:t>\"</a:t>
            </a:r>
            <a:r>
              <a:rPr lang="it-IT" sz="2400" dirty="0">
                <a:solidFill>
                  <a:srgbClr val="00B050"/>
                </a:solidFill>
              </a:rPr>
              <a:t> dedi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</a:p>
          <a:p>
            <a:pPr>
              <a:lnSpc>
                <a:spcPct val="120000"/>
              </a:lnSpc>
              <a:buNone/>
            </a:pPr>
            <a:r>
              <a:rPr lang="tr-TR" sz="2400" dirty="0" err="1">
                <a:solidFill>
                  <a:srgbClr val="3146DF"/>
                </a:solidFill>
              </a:rPr>
              <a:t>Husnu</a:t>
            </a:r>
            <a:r>
              <a:rPr lang="tr-TR" sz="2400" dirty="0">
                <a:solidFill>
                  <a:srgbClr val="3146DF"/>
                </a:solidFill>
              </a:rPr>
              <a:t> bize </a:t>
            </a:r>
            <a:r>
              <a:rPr lang="it-IT" sz="2400" dirty="0">
                <a:solidFill>
                  <a:srgbClr val="3146DF"/>
                </a:solidFill>
              </a:rPr>
              <a:t>"</a:t>
            </a:r>
            <a:r>
              <a:rPr lang="tr-TR" sz="2400" dirty="0">
                <a:solidFill>
                  <a:srgbClr val="3146DF"/>
                </a:solidFill>
              </a:rPr>
              <a:t>Sabanci Universitesi'ne hos geldiniz</a:t>
            </a:r>
            <a:r>
              <a:rPr lang="it-IT" sz="2400" dirty="0">
                <a:solidFill>
                  <a:srgbClr val="3146DF"/>
                </a:solidFill>
              </a:rPr>
              <a:t>"</a:t>
            </a:r>
            <a:r>
              <a:rPr lang="tr-TR" sz="2400" dirty="0">
                <a:solidFill>
                  <a:srgbClr val="3146DF"/>
                </a:solidFill>
              </a:rPr>
              <a:t> dedi</a:t>
            </a:r>
          </a:p>
          <a:p>
            <a:pPr>
              <a:lnSpc>
                <a:spcPct val="120000"/>
              </a:lnSpc>
              <a:buNone/>
            </a:pPr>
            <a:r>
              <a:rPr lang="tr-TR" sz="2400" dirty="0"/>
              <a:t>&gt;&gt;&gt;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CF260-CBC9-41DB-B313-D206AAAEE00E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\\ (Çift Ters Kesme İşareti)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Doğal olarak: eğer ters kesme işaretini bastırmak istiyorsanız iki tane ters kesme işareti kullanmalısınız:</a:t>
            </a:r>
          </a:p>
          <a:p>
            <a:r>
              <a:rPr lang="tr-TR" dirty="0"/>
              <a:t>Örnek: 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"\"</a:t>
            </a:r>
          </a:p>
          <a:p>
            <a:pPr>
              <a:buNone/>
            </a:pPr>
            <a:r>
              <a:rPr lang="tr-TR" dirty="0" err="1">
                <a:solidFill>
                  <a:srgbClr val="FF0000"/>
                </a:solidFill>
              </a:rPr>
              <a:t>SyntaxError</a:t>
            </a:r>
            <a:r>
              <a:rPr lang="tr-TR" dirty="0">
                <a:solidFill>
                  <a:srgbClr val="FF0000"/>
                </a:solidFill>
              </a:rPr>
              <a:t>: </a:t>
            </a:r>
            <a:r>
              <a:rPr lang="tr-TR" dirty="0" err="1">
                <a:solidFill>
                  <a:srgbClr val="FF0000"/>
                </a:solidFill>
              </a:rPr>
              <a:t>EOL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while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scanning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string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literal</a:t>
            </a:r>
            <a:endParaRPr lang="tr-T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"\\"</a:t>
            </a:r>
          </a:p>
          <a:p>
            <a:pPr>
              <a:buNone/>
            </a:pPr>
            <a:r>
              <a:rPr lang="tr-TR" dirty="0">
                <a:solidFill>
                  <a:srgbClr val="3146DF"/>
                </a:solidFill>
              </a:rPr>
              <a:t>\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"\</a:t>
            </a:r>
            <a:r>
              <a:rPr lang="tr-TR" dirty="0" err="1">
                <a:solidFill>
                  <a:srgbClr val="00B050"/>
                </a:solidFill>
              </a:rPr>
              <a:t>naber</a:t>
            </a:r>
            <a:r>
              <a:rPr lang="tr-TR" dirty="0">
                <a:solidFill>
                  <a:srgbClr val="00B050"/>
                </a:solidFill>
              </a:rPr>
              <a:t>"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rgbClr val="3146DF"/>
                </a:solidFill>
              </a:rPr>
              <a:t>aber</a:t>
            </a:r>
            <a:endParaRPr lang="tr-TR" dirty="0">
              <a:solidFill>
                <a:srgbClr val="3146DF"/>
              </a:solidFill>
            </a:endParaRPr>
          </a:p>
          <a:p>
            <a:pPr>
              <a:buNone/>
            </a:pPr>
            <a:r>
              <a:rPr lang="tr-TR" dirty="0"/>
              <a:t>&gt;&gt;&gt;</a:t>
            </a:r>
          </a:p>
        </p:txBody>
      </p:sp>
      <p:pic>
        <p:nvPicPr>
          <p:cNvPr id="4" name="Picture 3" descr="C:\Users\SUUSER\AppData\Local\Microsoft\Windows\Temporary Internet Files\Content.IE5\5A0728JF\MC90015081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869160"/>
            <a:ext cx="1823314" cy="1649578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grayscl/>
            <a:lum bright="-55000"/>
          </a:blip>
          <a:srcRect/>
          <a:stretch>
            <a:fillRect/>
          </a:stretch>
        </p:blipFill>
        <p:spPr bwMode="auto">
          <a:xfrm>
            <a:off x="5796136" y="4365104"/>
            <a:ext cx="14954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DB82-5B77-4E33-A8A4-71B8AC751E00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\n Yeni Satır (New </a:t>
            </a:r>
            <a:r>
              <a:rPr lang="tr-TR" dirty="0" err="1"/>
              <a:t>Line</a:t>
            </a:r>
            <a:r>
              <a:rPr lang="tr-T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435280" cy="45259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tr-TR" dirty="0"/>
              <a:t>Bir sonraki satıra geçeriz</a:t>
            </a:r>
          </a:p>
          <a:p>
            <a:pPr>
              <a:lnSpc>
                <a:spcPct val="120000"/>
              </a:lnSpc>
            </a:pPr>
            <a:r>
              <a:rPr lang="tr-TR" dirty="0"/>
              <a:t>Örnek: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rgbClr val="FF0000"/>
                </a:solidFill>
              </a:rPr>
              <a:t>print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>
                <a:solidFill>
                  <a:srgbClr val="00B050"/>
                </a:solidFill>
              </a:rPr>
              <a:t>"Sabanci </a:t>
            </a:r>
            <a:r>
              <a:rPr lang="tr-TR" dirty="0" err="1">
                <a:solidFill>
                  <a:srgbClr val="00B050"/>
                </a:solidFill>
              </a:rPr>
              <a:t>Universitesi'ne</a:t>
            </a:r>
            <a:r>
              <a:rPr lang="tr-TR" dirty="0">
                <a:solidFill>
                  <a:srgbClr val="00B050"/>
                </a:solidFill>
              </a:rPr>
              <a:t> \n </a:t>
            </a:r>
            <a:r>
              <a:rPr lang="tr-TR" dirty="0" err="1">
                <a:solidFill>
                  <a:srgbClr val="00B050"/>
                </a:solidFill>
              </a:rPr>
              <a:t>Hos</a:t>
            </a:r>
            <a:r>
              <a:rPr lang="tr-TR" dirty="0">
                <a:solidFill>
                  <a:srgbClr val="00B050"/>
                </a:solidFill>
              </a:rPr>
              <a:t> Geldiniz \n:) :)"</a:t>
            </a:r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Sabanci </a:t>
            </a:r>
            <a:r>
              <a:rPr lang="tr-TR" dirty="0" err="1">
                <a:solidFill>
                  <a:srgbClr val="3146DF"/>
                </a:solidFill>
              </a:rPr>
              <a:t>Universitesi'ne</a:t>
            </a:r>
            <a:r>
              <a:rPr lang="tr-TR" dirty="0">
                <a:solidFill>
                  <a:srgbClr val="3146DF"/>
                </a:solidFill>
              </a:rPr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 </a:t>
            </a:r>
            <a:r>
              <a:rPr lang="tr-TR" dirty="0" err="1">
                <a:solidFill>
                  <a:srgbClr val="3146DF"/>
                </a:solidFill>
              </a:rPr>
              <a:t>Hos</a:t>
            </a:r>
            <a:r>
              <a:rPr lang="tr-TR" dirty="0">
                <a:solidFill>
                  <a:srgbClr val="3146DF"/>
                </a:solidFill>
              </a:rPr>
              <a:t> Geldiniz </a:t>
            </a:r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:) :)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47741-3559-4012-9FF4-76BFD1BDBAF3}" type="datetime1">
              <a:rPr lang="tr-TR" smtClean="0"/>
              <a:pPr/>
              <a:t>27.07.2016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Words>1244</Words>
  <Application>Microsoft Office PowerPoint</Application>
  <PresentationFormat>On-screen Show (4:3)</PresentationFormat>
  <Paragraphs>355</Paragraphs>
  <Slides>30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Cambria Math</vt:lpstr>
      <vt:lpstr>Symbol</vt:lpstr>
      <vt:lpstr>Ofis Teması</vt:lpstr>
      <vt:lpstr>Bilgisayar Programlamasına ve Veri Analizine Giriş</vt:lpstr>
      <vt:lpstr>Modül 2 için Planımız </vt:lpstr>
      <vt:lpstr>print Fonksiyonu</vt:lpstr>
      <vt:lpstr>Alıntı İçinde Alıntı</vt:lpstr>
      <vt:lpstr>Çok Satır</vt:lpstr>
      <vt:lpstr>Kaçış Karakter Dizileri</vt:lpstr>
      <vt:lpstr>\ (Ters kesme - Backslash)</vt:lpstr>
      <vt:lpstr>\\ (Çift Ters Kesme İşareti)</vt:lpstr>
      <vt:lpstr>\n Yeni Satır (New Line)</vt:lpstr>
      <vt:lpstr>\t Tab </vt:lpstr>
      <vt:lpstr>\a Ses Çıkartma</vt:lpstr>
      <vt:lpstr>Değişkenler (Variables)</vt:lpstr>
      <vt:lpstr>Değişkenler</vt:lpstr>
      <vt:lpstr>Değişkenler</vt:lpstr>
      <vt:lpstr>Değer/Değişken Tipleri</vt:lpstr>
      <vt:lpstr>Lütfen Dikkat</vt:lpstr>
      <vt:lpstr>Değişkenleri Silebilirsiniz</vt:lpstr>
      <vt:lpstr>Yararlı Bir Şeyler Yapalım</vt:lpstr>
      <vt:lpstr>Aynı Örnek, Küçük Bir Fark</vt:lpstr>
      <vt:lpstr>Programı Yazmak ve Saklamak</vt:lpstr>
      <vt:lpstr>Programı Yazmak</vt:lpstr>
      <vt:lpstr>Programı Saklamak</vt:lpstr>
      <vt:lpstr>Programa İsim Vermek</vt:lpstr>
      <vt:lpstr>Programı Çalıştırmak</vt:lpstr>
      <vt:lpstr>Sonuç</vt:lpstr>
      <vt:lpstr>Çift Tıklayarak Çalıştırmak</vt:lpstr>
      <vt:lpstr>Sonuç</vt:lpstr>
      <vt:lpstr>N’e kadar olan sayıların toplamı</vt:lpstr>
      <vt:lpstr>Bayağı Öğrendik</vt:lpstr>
      <vt:lpstr>Ödev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Bilgisayar Programlamasına ve Veri Analizine Giriş</dc:title>
  <dc:creator>Erkay Savaş</dc:creator>
  <cp:lastModifiedBy>Hüsnü Yenigün</cp:lastModifiedBy>
  <cp:revision>148</cp:revision>
  <dcterms:created xsi:type="dcterms:W3CDTF">2015-06-17T11:57:35Z</dcterms:created>
  <dcterms:modified xsi:type="dcterms:W3CDTF">2016-07-27T10:23:41Z</dcterms:modified>
</cp:coreProperties>
</file>