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309" r:id="rId11"/>
    <p:sldId id="310" r:id="rId12"/>
    <p:sldId id="311" r:id="rId13"/>
    <p:sldId id="279" r:id="rId14"/>
    <p:sldId id="264" r:id="rId15"/>
    <p:sldId id="265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67" r:id="rId25"/>
    <p:sldId id="269" r:id="rId26"/>
    <p:sldId id="291" r:id="rId27"/>
    <p:sldId id="292" r:id="rId28"/>
    <p:sldId id="270" r:id="rId29"/>
    <p:sldId id="293" r:id="rId30"/>
    <p:sldId id="294" r:id="rId31"/>
    <p:sldId id="271" r:id="rId32"/>
    <p:sldId id="289" r:id="rId33"/>
    <p:sldId id="298" r:id="rId34"/>
    <p:sldId id="299" r:id="rId35"/>
    <p:sldId id="300" r:id="rId36"/>
    <p:sldId id="301" r:id="rId37"/>
    <p:sldId id="302" r:id="rId38"/>
    <p:sldId id="304" r:id="rId39"/>
    <p:sldId id="308" r:id="rId40"/>
    <p:sldId id="303" r:id="rId41"/>
    <p:sldId id="290" r:id="rId42"/>
    <p:sldId id="295" r:id="rId43"/>
    <p:sldId id="296" r:id="rId44"/>
    <p:sldId id="272" r:id="rId45"/>
    <p:sldId id="273" r:id="rId46"/>
    <p:sldId id="274" r:id="rId47"/>
    <p:sldId id="288" r:id="rId48"/>
    <p:sldId id="297" r:id="rId49"/>
    <p:sldId id="275" r:id="rId50"/>
    <p:sldId id="276" r:id="rId51"/>
    <p:sldId id="277" r:id="rId52"/>
    <p:sldId id="278" r:id="rId5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nü Yenigün" initials="HY" lastIdx="1" clrIdx="0">
    <p:extLst>
      <p:ext uri="{19B8F6BF-5375-455C-9EA6-DF929625EA0E}">
        <p15:presenceInfo xmlns:p15="http://schemas.microsoft.com/office/powerpoint/2012/main" userId="30978a99b0a026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9123F-3A88-480B-9FA0-2D6E66A21F07}" type="datetimeFigureOut">
              <a:rPr lang="tr-TR" smtClean="0"/>
              <a:pPr/>
              <a:t>29.07.2016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F33B4-9848-4A1F-B93D-310864D4EBD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F33B4-9848-4A1F-B93D-310864D4EBDE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86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B5C7-7E63-4878-944A-793D6C1A456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BBED-FA4C-4133-938D-C7ED3179ED7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3FCC-EB97-41F2-8003-CFE93D0B8245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90F1-BE42-42A6-BC17-A4B5C0A56C2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3B63-304F-43DA-828E-845BEB6BAB6E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29F7-31CD-4BF8-8D86-1F248118150E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FBCF5-34C5-45E3-ABFB-9206E809D7CB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9F40-F7C9-4989-9C5D-E630F909EFAB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D818-1C8B-43AB-A24B-5AD5AC651B9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2EBE1-4076-48F1-87B1-C861D8E13EE9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B9101-DFD7-4597-83C1-AF51332A0B15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</a:t>
            </a:r>
            <a:r>
              <a:rPr lang="tr-TR" dirty="0" err="1"/>
              <a:t>III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09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>
            <a:normAutofit/>
          </a:bodyPr>
          <a:lstStyle/>
          <a:p>
            <a:r>
              <a:rPr lang="tr-TR" dirty="0"/>
              <a:t>Bu şekilde zincirleme koşullar için 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</a:t>
            </a:r>
            <a:r>
              <a:rPr lang="en-US" dirty="0"/>
              <a:t>, </a:t>
            </a:r>
            <a:r>
              <a:rPr lang="en-US" dirty="0" err="1"/>
              <a:t>yazmasi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anlamasi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saglar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/>
              <a:t>Örnek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</a:t>
            </a:r>
            <a:r>
              <a:rPr lang="tr-TR" sz="2400" dirty="0" err="1"/>
              <a:t>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10'dan </a:t>
            </a:r>
            <a:r>
              <a:rPr lang="tr-TR" sz="2400" dirty="0" err="1">
                <a:solidFill>
                  <a:srgbClr val="00B050"/>
                </a:solidFill>
              </a:rPr>
              <a:t>kucuk</a:t>
            </a:r>
            <a:r>
              <a:rPr lang="tr-TR" sz="2400" dirty="0">
                <a:solidFill>
                  <a:srgbClr val="00B050"/>
                </a:solidFill>
              </a:rPr>
              <a:t> ya da </a:t>
            </a:r>
            <a:r>
              <a:rPr lang="tr-TR" sz="2400" dirty="0" err="1">
                <a:solidFill>
                  <a:srgbClr val="00B050"/>
                </a:solidFill>
              </a:rPr>
              <a:t>esittir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10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11 ile 20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20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21 ile 30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30'dan bile </a:t>
            </a:r>
            <a:r>
              <a:rPr lang="tr-TR" sz="2400" dirty="0" err="1">
                <a:solidFill>
                  <a:srgbClr val="00B050"/>
                </a:solidFill>
              </a:rPr>
              <a:t>buyuktur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F3C0-A57D-4E16-A25C-8AABC61DFBC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10" name="Oval 9"/>
          <p:cNvSpPr/>
          <p:nvPr/>
        </p:nvSpPr>
        <p:spPr>
          <a:xfrm>
            <a:off x="1367644" y="4221088"/>
            <a:ext cx="1116124" cy="36004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29246" y="4221088"/>
            <a:ext cx="1290726" cy="376013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3768" y="4237061"/>
            <a:ext cx="504056" cy="36004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tr-TR" b="1" dirty="0"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ifadelerinde, önceki koşulların yanlış olmasından faydalanabiliriz:</a:t>
            </a:r>
          </a:p>
          <a:p>
            <a:r>
              <a:rPr lang="tr-TR" dirty="0"/>
              <a:t>Örnek 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</a:t>
            </a:r>
            <a:r>
              <a:rPr lang="tr-TR" sz="2400" dirty="0" err="1"/>
              <a:t>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10'dan </a:t>
            </a:r>
            <a:r>
              <a:rPr lang="tr-TR" sz="2400" dirty="0" err="1">
                <a:solidFill>
                  <a:srgbClr val="00B050"/>
                </a:solidFill>
              </a:rPr>
              <a:t>kucuk</a:t>
            </a:r>
            <a:r>
              <a:rPr lang="tr-TR" sz="2400" dirty="0">
                <a:solidFill>
                  <a:srgbClr val="00B050"/>
                </a:solidFill>
              </a:rPr>
              <a:t> ya da </a:t>
            </a:r>
            <a:r>
              <a:rPr lang="tr-TR" sz="2400" dirty="0" err="1">
                <a:solidFill>
                  <a:srgbClr val="00B050"/>
                </a:solidFill>
              </a:rPr>
              <a:t>esittir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10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11 ile 20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20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21 ile 30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30'dan bile </a:t>
            </a:r>
            <a:r>
              <a:rPr lang="tr-TR" sz="2400" dirty="0" err="1">
                <a:solidFill>
                  <a:srgbClr val="00B050"/>
                </a:solidFill>
              </a:rPr>
              <a:t>buyuktur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F3C0-A57D-4E16-A25C-8AABC61DFBC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8" name="Rectangle 7"/>
          <p:cNvSpPr/>
          <p:nvPr/>
        </p:nvSpPr>
        <p:spPr>
          <a:xfrm>
            <a:off x="1362211" y="4220049"/>
            <a:ext cx="11161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62211" y="4937728"/>
            <a:ext cx="11161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52342" y="4257092"/>
            <a:ext cx="1635481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56651" y="4210757"/>
            <a:ext cx="2479845" cy="738664"/>
          </a:xfrm>
          <a:prstGeom prst="rect">
            <a:avLst/>
          </a:prstGeom>
          <a:solidFill>
            <a:srgbClr val="FF0000"/>
          </a:solidFill>
        </p:spPr>
        <p:txBody>
          <a:bodyPr wrap="none" rtlCol="0" anchor="ctr" anchorCtr="1">
            <a:spAutoFit/>
          </a:bodyPr>
          <a:lstStyle/>
          <a:p>
            <a:pPr algn="ctr"/>
            <a:r>
              <a:rPr lang="tr-TR" sz="1400" dirty="0">
                <a:solidFill>
                  <a:schemeClr val="bg1"/>
                </a:solidFill>
              </a:rPr>
              <a:t>Eğer program buraya geliyorsa,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sayımızın 10’dan büyük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olduğunu zaten biliyoruz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478335" y="4257092"/>
            <a:ext cx="4074865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5252638"/>
            <a:ext cx="2479845" cy="738664"/>
          </a:xfrm>
          <a:prstGeom prst="rect">
            <a:avLst/>
          </a:prstGeom>
          <a:solidFill>
            <a:srgbClr val="FF0000"/>
          </a:solidFill>
        </p:spPr>
        <p:txBody>
          <a:bodyPr wrap="none" rtlCol="0" anchor="ctr" anchorCtr="1">
            <a:spAutoFit/>
          </a:bodyPr>
          <a:lstStyle/>
          <a:p>
            <a:pPr algn="ctr"/>
            <a:r>
              <a:rPr lang="tr-TR" sz="1400" dirty="0">
                <a:solidFill>
                  <a:schemeClr val="bg1"/>
                </a:solidFill>
              </a:rPr>
              <a:t>Eğer program buraya geliyorsa,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sayımızın 20’den büyük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olduğunu zaten biliyoruz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474884" y="5298973"/>
            <a:ext cx="4074865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31640" y="4977172"/>
            <a:ext cx="1635481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2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3" grpId="0" animBg="1"/>
      <p:bldP spid="13" grpId="1" animBg="1"/>
      <p:bldP spid="16" grpId="0" animBg="1"/>
      <p:bldP spid="16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tr-TR" b="1" dirty="0"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ifadelerinde, önceki koşulların yanlış olmasından faydalanabiliriz:</a:t>
            </a:r>
          </a:p>
          <a:p>
            <a:r>
              <a:rPr lang="tr-TR" dirty="0"/>
              <a:t>Örneğimizin sadeleştirilmiş hali: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</a:t>
            </a:r>
            <a:r>
              <a:rPr lang="tr-TR" sz="2400" dirty="0" err="1"/>
              <a:t>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10'dan </a:t>
            </a:r>
            <a:r>
              <a:rPr lang="tr-TR" sz="2400" dirty="0" err="1">
                <a:solidFill>
                  <a:srgbClr val="00B050"/>
                </a:solidFill>
              </a:rPr>
              <a:t>kucuk</a:t>
            </a:r>
            <a:r>
              <a:rPr lang="tr-TR" sz="2400" dirty="0">
                <a:solidFill>
                  <a:srgbClr val="00B050"/>
                </a:solidFill>
              </a:rPr>
              <a:t> ya da </a:t>
            </a:r>
            <a:r>
              <a:rPr lang="tr-TR" sz="2400" dirty="0" err="1">
                <a:solidFill>
                  <a:srgbClr val="00B050"/>
                </a:solidFill>
              </a:rPr>
              <a:t>esittir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11 ile 20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21 ile 30 </a:t>
            </a:r>
            <a:r>
              <a:rPr lang="tr-TR" sz="2400" dirty="0" err="1">
                <a:solidFill>
                  <a:srgbClr val="00B050"/>
                </a:solidFill>
              </a:rPr>
              <a:t>arasindadir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30'dan bile </a:t>
            </a:r>
            <a:r>
              <a:rPr lang="tr-TR" sz="2400" dirty="0" err="1">
                <a:solidFill>
                  <a:srgbClr val="00B050"/>
                </a:solidFill>
              </a:rPr>
              <a:t>buyuktur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F3C0-A57D-4E16-A25C-8AABC61DFBC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  <p:extLst>
      <p:ext uri="{BB962C8B-B14F-4D97-AF65-F5344CB8AC3E}">
        <p14:creationId xmlns:p14="http://schemas.microsoft.com/office/powerpoint/2010/main" val="2716061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98984"/>
          </a:xfrm>
        </p:spPr>
        <p:txBody>
          <a:bodyPr/>
          <a:lstStyle/>
          <a:p>
            <a:r>
              <a:rPr lang="tr-TR" dirty="0"/>
              <a:t>Küçük Bir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246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Program kullanıcıdan(öğrenciden) 100 üzerinden aldığı notu girmesini istesin.</a:t>
            </a:r>
          </a:p>
          <a:p>
            <a:pPr>
              <a:lnSpc>
                <a:spcPct val="120000"/>
              </a:lnSpc>
            </a:pPr>
            <a:r>
              <a:rPr lang="tr-TR" dirty="0"/>
              <a:t>Program 100 üzerinden girilen notu harf notuna çevirsin.</a:t>
            </a:r>
          </a:p>
          <a:p>
            <a:pPr>
              <a:lnSpc>
                <a:spcPct val="120000"/>
              </a:lnSpc>
            </a:pPr>
            <a:r>
              <a:rPr lang="tr-TR" dirty="0"/>
              <a:t>Dönüşüm kuralları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Not &gt;= 95 </a:t>
            </a:r>
            <a:r>
              <a:rPr lang="tr-TR" dirty="0">
                <a:sym typeface="Wingdings" pitchFamily="2" charset="2"/>
              </a:rPr>
              <a:t> A+, </a:t>
            </a:r>
            <a:r>
              <a:rPr lang="tr-TR" dirty="0"/>
              <a:t>Not &gt;= 90 </a:t>
            </a:r>
            <a:r>
              <a:rPr lang="tr-TR" dirty="0">
                <a:sym typeface="Wingdings" pitchFamily="2" charset="2"/>
              </a:rPr>
              <a:t> A, </a:t>
            </a:r>
            <a:r>
              <a:rPr lang="tr-TR" dirty="0"/>
              <a:t>Not &gt;= 80 </a:t>
            </a:r>
            <a:r>
              <a:rPr lang="tr-TR" dirty="0">
                <a:sym typeface="Wingdings" pitchFamily="2" charset="2"/>
              </a:rPr>
              <a:t> B, </a:t>
            </a:r>
            <a:br>
              <a:rPr lang="tr-TR" dirty="0">
                <a:sym typeface="Wingdings" pitchFamily="2" charset="2"/>
              </a:rPr>
            </a:br>
            <a:r>
              <a:rPr lang="tr-TR" dirty="0"/>
              <a:t>Not &gt;= 70 </a:t>
            </a:r>
            <a:r>
              <a:rPr lang="tr-TR" dirty="0">
                <a:sym typeface="Wingdings" pitchFamily="2" charset="2"/>
              </a:rPr>
              <a:t> C, </a:t>
            </a:r>
            <a:r>
              <a:rPr lang="tr-TR" dirty="0"/>
              <a:t>Not &gt;= 60 </a:t>
            </a:r>
            <a:r>
              <a:rPr lang="tr-TR" dirty="0">
                <a:sym typeface="Wingdings" pitchFamily="2" charset="2"/>
              </a:rPr>
              <a:t> D, </a:t>
            </a:r>
            <a:r>
              <a:rPr lang="tr-TR" dirty="0"/>
              <a:t>Not &lt; 60 </a:t>
            </a:r>
            <a:r>
              <a:rPr lang="tr-TR" dirty="0">
                <a:sym typeface="Wingdings" pitchFamily="2" charset="2"/>
              </a:rPr>
              <a:t> F. </a:t>
            </a:r>
          </a:p>
          <a:p>
            <a:pPr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Ders geçme kuralı</a:t>
            </a:r>
          </a:p>
          <a:p>
            <a:pPr lvl="1"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F alan öğrenci dersten kalır, diğerleri geçer</a:t>
            </a:r>
          </a:p>
          <a:p>
            <a:pPr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Program öğrencinin harf notunu ekrana bastırsın ve geçip geçmediğini bildirsin.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417638"/>
            <a:ext cx="4320480" cy="51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Not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>
                <a:solidFill>
                  <a:srgbClr val="00B050"/>
                </a:solidFill>
              </a:rPr>
              <a:t>("100 </a:t>
            </a:r>
            <a:r>
              <a:rPr lang="tr-TR" sz="2400" dirty="0" err="1">
                <a:solidFill>
                  <a:srgbClr val="00B050"/>
                </a:solidFill>
              </a:rPr>
              <a:t>uzerinden</a:t>
            </a:r>
            <a:r>
              <a:rPr lang="tr-TR" sz="2400" dirty="0">
                <a:solidFill>
                  <a:srgbClr val="00B050"/>
                </a:solidFill>
              </a:rPr>
              <a:t> notunuzu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Not &gt;= 95:</a:t>
            </a:r>
          </a:p>
          <a:p>
            <a:pPr>
              <a:buNone/>
            </a:pPr>
            <a:r>
              <a:rPr lang="tr-TR" sz="2400" dirty="0"/>
              <a:t>    harf_notu = 'A+'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90:</a:t>
            </a:r>
          </a:p>
          <a:p>
            <a:pPr>
              <a:buNone/>
            </a:pPr>
            <a:r>
              <a:rPr lang="tr-TR" sz="2400" dirty="0"/>
              <a:t>    harf_notu = 'A'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80:</a:t>
            </a:r>
          </a:p>
          <a:p>
            <a:pPr>
              <a:buNone/>
            </a:pPr>
            <a:r>
              <a:rPr lang="tr-TR" sz="2400" dirty="0"/>
              <a:t>    harf_notu = 'B'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70:</a:t>
            </a:r>
          </a:p>
          <a:p>
            <a:pPr>
              <a:buNone/>
            </a:pPr>
            <a:r>
              <a:rPr lang="tr-TR" sz="2400" dirty="0"/>
              <a:t>    harf_notu = 'C'</a:t>
            </a:r>
          </a:p>
          <a:p>
            <a:pPr>
              <a:buNone/>
            </a:pPr>
            <a:r>
              <a:rPr lang="tr-TR" sz="2400" dirty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457-CF9D-42BE-8FC3-6352BDADEBDE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Rectangle 6"/>
          <p:cNvSpPr/>
          <p:nvPr/>
        </p:nvSpPr>
        <p:spPr>
          <a:xfrm>
            <a:off x="4500500" y="1424965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…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60:</a:t>
            </a:r>
          </a:p>
          <a:p>
            <a:pPr>
              <a:buNone/>
            </a:pPr>
            <a:r>
              <a:rPr lang="tr-TR" sz="2400" dirty="0"/>
              <a:t>    harf_notu = 'D'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pPr>
              <a:buNone/>
            </a:pPr>
            <a:r>
              <a:rPr lang="tr-TR" sz="2400" dirty="0"/>
              <a:t>    harf_notu = 'F'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harf_notu == 'F':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"Harf Notunuz: ", </a:t>
            </a:r>
            <a:r>
              <a:rPr lang="tr-TR" sz="2400" dirty="0"/>
              <a:t>harf_notu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Uzgunum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Kaldiniz</a:t>
            </a:r>
            <a:r>
              <a:rPr lang="tr-TR" sz="2400" dirty="0">
                <a:solidFill>
                  <a:srgbClr val="00B050"/>
                </a:solidFill>
              </a:rPr>
              <a:t>:(:("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"Harf Notunuz: "</a:t>
            </a:r>
            <a:r>
              <a:rPr lang="tr-TR" sz="2400" dirty="0"/>
              <a:t>, harf_notu</a:t>
            </a:r>
          </a:p>
          <a:p>
            <a:pPr>
              <a:buNone/>
            </a:pPr>
            <a:r>
              <a:rPr lang="tr-TR" sz="2400" dirty="0"/>
              <a:t>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>
                <a:solidFill>
                  <a:srgbClr val="00B050"/>
                </a:solidFill>
              </a:rPr>
              <a:t>"Tebrikler </a:t>
            </a:r>
            <a:r>
              <a:rPr lang="tr-TR" sz="2400" dirty="0" err="1">
                <a:solidFill>
                  <a:srgbClr val="00B050"/>
                </a:solidFill>
              </a:rPr>
              <a:t>Gectiniz</a:t>
            </a:r>
            <a:r>
              <a:rPr lang="tr-TR" sz="2400" dirty="0">
                <a:solidFill>
                  <a:srgbClr val="00B050"/>
                </a:solidFill>
              </a:rPr>
              <a:t>:):)"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Unutmayın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756"/>
            <a:ext cx="8229600" cy="48934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/>
              <a:t>Sona </a:t>
            </a:r>
            <a:r>
              <a:rPr lang="tr-TR" b="1" dirty="0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dirty="0"/>
              <a:t> ifadesi koyun!</a:t>
            </a:r>
          </a:p>
          <a:p>
            <a:pPr>
              <a:lnSpc>
                <a:spcPct val="110000"/>
              </a:lnSpc>
            </a:pPr>
            <a:r>
              <a:rPr lang="tr-TR" dirty="0"/>
              <a:t>Bu hiçbir koşulun gerçekleşmediği durumlarda işe yarayacaktır.</a:t>
            </a:r>
          </a:p>
          <a:p>
            <a:pPr>
              <a:lnSpc>
                <a:spcPct val="110000"/>
              </a:lnSpc>
            </a:pPr>
            <a:r>
              <a:rPr lang="tr-TR" dirty="0"/>
              <a:t>Aksi takdirde hata mesajı alabilirsiniz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Traceback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most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call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last</a:t>
            </a:r>
            <a:r>
              <a:rPr lang="tr-TR" dirty="0">
                <a:solidFill>
                  <a:srgbClr val="FF0000"/>
                </a:solidFill>
              </a:rPr>
              <a:t>):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>
                <a:solidFill>
                  <a:srgbClr val="FF0000"/>
                </a:solidFill>
              </a:rPr>
              <a:t>  File "C:/Users/Husnu </a:t>
            </a:r>
            <a:r>
              <a:rPr lang="tr-TR" dirty="0" err="1">
                <a:solidFill>
                  <a:srgbClr val="FF0000"/>
                </a:solidFill>
              </a:rPr>
              <a:t>Yenigun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Documents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classes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lise_yaz_okulu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python</a:t>
            </a:r>
            <a:r>
              <a:rPr lang="tr-TR" dirty="0">
                <a:solidFill>
                  <a:srgbClr val="FF0000"/>
                </a:solidFill>
              </a:rPr>
              <a:t>/module_3/deneme1.py",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15, in &lt;</a:t>
            </a:r>
            <a:r>
              <a:rPr lang="tr-TR" dirty="0" err="1">
                <a:solidFill>
                  <a:srgbClr val="FF0000"/>
                </a:solidFill>
              </a:rPr>
              <a:t>module</a:t>
            </a:r>
            <a:r>
              <a:rPr lang="tr-TR" dirty="0">
                <a:solidFill>
                  <a:srgbClr val="FF0000"/>
                </a:solidFill>
              </a:rPr>
              <a:t>&gt;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>
                <a:solidFill>
                  <a:srgbClr val="FF0000"/>
                </a:solidFill>
              </a:rPr>
              <a:t>    </a:t>
            </a:r>
            <a:r>
              <a:rPr lang="tr-TR" dirty="0" err="1">
                <a:solidFill>
                  <a:srgbClr val="FF0000"/>
                </a:solidFill>
              </a:rPr>
              <a:t>if</a:t>
            </a:r>
            <a:r>
              <a:rPr lang="tr-TR" dirty="0">
                <a:solidFill>
                  <a:srgbClr val="FF0000"/>
                </a:solidFill>
              </a:rPr>
              <a:t> harf_notu == 'F':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NameError</a:t>
            </a:r>
            <a:r>
              <a:rPr lang="tr-TR" dirty="0">
                <a:solidFill>
                  <a:srgbClr val="FF0000"/>
                </a:solidFill>
              </a:rPr>
              <a:t>: name 'harf_notu' is not </a:t>
            </a:r>
            <a:r>
              <a:rPr lang="tr-TR" dirty="0" err="1">
                <a:solidFill>
                  <a:srgbClr val="FF0000"/>
                </a:solidFill>
              </a:rPr>
              <a:t>defined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969-7625-4B22-B169-4A5833556454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Başka 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3328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Programımız bizden şifremizi girmemizi istesin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Şifremiz: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  <a:r>
              <a:rPr lang="tr-TR" dirty="0"/>
              <a:t> olsun</a:t>
            </a:r>
          </a:p>
          <a:p>
            <a:pPr>
              <a:lnSpc>
                <a:spcPct val="120000"/>
              </a:lnSpc>
            </a:pPr>
            <a:r>
              <a:rPr lang="tr-TR" dirty="0"/>
              <a:t>Doğru şifreyi girersek bize </a:t>
            </a:r>
            <a:r>
              <a:rPr lang="tr-TR" dirty="0">
                <a:solidFill>
                  <a:srgbClr val="00B050"/>
                </a:solidFill>
              </a:rPr>
              <a:t>"Hoş geldiniz"</a:t>
            </a:r>
            <a:r>
              <a:rPr lang="tr-TR" dirty="0"/>
              <a:t>,</a:t>
            </a:r>
          </a:p>
          <a:p>
            <a:pPr>
              <a:lnSpc>
                <a:spcPct val="120000"/>
              </a:lnSpc>
            </a:pPr>
            <a:r>
              <a:rPr lang="tr-TR" dirty="0"/>
              <a:t>Aksi takdirde </a:t>
            </a:r>
            <a:r>
              <a:rPr lang="tr-TR" dirty="0">
                <a:solidFill>
                  <a:srgbClr val="00B050"/>
                </a:solidFill>
              </a:rPr>
              <a:t>"Yanlış şifre girdiniz"</a:t>
            </a:r>
            <a:r>
              <a:rPr lang="tr-TR" dirty="0"/>
              <a:t> desin.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Şifre Girme Programı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Yanlis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 fark Var?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Yanlis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Çalıştırırsak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Lutfen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sifrenizi</a:t>
            </a:r>
            <a:r>
              <a:rPr lang="tr-TR" dirty="0">
                <a:solidFill>
                  <a:srgbClr val="3146DF"/>
                </a:solidFill>
              </a:rPr>
              <a:t> giriniz: </a:t>
            </a:r>
            <a:r>
              <a:rPr lang="tr-TR" dirty="0"/>
              <a:t>qwert123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Traceback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most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call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last</a:t>
            </a:r>
            <a:r>
              <a:rPr lang="tr-TR" dirty="0">
                <a:solidFill>
                  <a:srgbClr val="FF0000"/>
                </a:solidFill>
              </a:rPr>
              <a:t>):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 File "C:/Users/Husnu </a:t>
            </a:r>
            <a:r>
              <a:rPr lang="tr-TR" dirty="0" err="1">
                <a:solidFill>
                  <a:srgbClr val="FF0000"/>
                </a:solidFill>
              </a:rPr>
              <a:t>Yenigun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Documents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classes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lise_yaz_okulu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python</a:t>
            </a:r>
            <a:r>
              <a:rPr lang="tr-TR" dirty="0">
                <a:solidFill>
                  <a:srgbClr val="FF0000"/>
                </a:solidFill>
              </a:rPr>
              <a:t>/module_3/sifre1.py",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3, in &lt;</a:t>
            </a:r>
            <a:r>
              <a:rPr lang="tr-TR" dirty="0" err="1">
                <a:solidFill>
                  <a:srgbClr val="FF0000"/>
                </a:solidFill>
              </a:rPr>
              <a:t>module</a:t>
            </a:r>
            <a:r>
              <a:rPr lang="tr-TR" dirty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   girilen_</a:t>
            </a:r>
            <a:r>
              <a:rPr lang="tr-TR" dirty="0" err="1">
                <a:solidFill>
                  <a:srgbClr val="FF0000"/>
                </a:solidFill>
              </a:rPr>
              <a:t>sifre</a:t>
            </a:r>
            <a:r>
              <a:rPr lang="tr-TR" dirty="0">
                <a:solidFill>
                  <a:srgbClr val="FF0000"/>
                </a:solidFill>
              </a:rPr>
              <a:t> = </a:t>
            </a:r>
            <a:r>
              <a:rPr lang="tr-TR" dirty="0" err="1">
                <a:solidFill>
                  <a:srgbClr val="FF0000"/>
                </a:solidFill>
              </a:rPr>
              <a:t>input</a:t>
            </a:r>
            <a:r>
              <a:rPr lang="tr-TR" dirty="0">
                <a:solidFill>
                  <a:srgbClr val="FF0000"/>
                </a:solidFill>
              </a:rPr>
              <a:t>("</a:t>
            </a:r>
            <a:r>
              <a:rPr lang="tr-TR" dirty="0" err="1">
                <a:solidFill>
                  <a:srgbClr val="FF0000"/>
                </a:solidFill>
              </a:rPr>
              <a:t>Lutfen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sifrenizi</a:t>
            </a:r>
            <a:r>
              <a:rPr lang="tr-TR" dirty="0">
                <a:solidFill>
                  <a:srgbClr val="FF0000"/>
                </a:solidFill>
              </a:rPr>
              <a:t> giriniz: ")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 File "&lt;</a:t>
            </a:r>
            <a:r>
              <a:rPr lang="tr-TR" dirty="0" err="1">
                <a:solidFill>
                  <a:srgbClr val="FF0000"/>
                </a:solidFill>
              </a:rPr>
              <a:t>string</a:t>
            </a:r>
            <a:r>
              <a:rPr lang="tr-TR" dirty="0">
                <a:solidFill>
                  <a:srgbClr val="FF0000"/>
                </a:solidFill>
              </a:rPr>
              <a:t>&gt;",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1, in &lt;</a:t>
            </a:r>
            <a:r>
              <a:rPr lang="tr-TR" dirty="0" err="1">
                <a:solidFill>
                  <a:srgbClr val="FF0000"/>
                </a:solidFill>
              </a:rPr>
              <a:t>module</a:t>
            </a:r>
            <a:r>
              <a:rPr lang="tr-TR" dirty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NameError</a:t>
            </a:r>
            <a:r>
              <a:rPr lang="tr-TR" dirty="0">
                <a:solidFill>
                  <a:srgbClr val="FF0000"/>
                </a:solidFill>
              </a:rPr>
              <a:t>: name 'qwert123' is not </a:t>
            </a:r>
            <a:r>
              <a:rPr lang="tr-TR" dirty="0" err="1">
                <a:solidFill>
                  <a:srgbClr val="FF0000"/>
                </a:solidFill>
              </a:rPr>
              <a:t>defined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3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Veri Tipleri Arasında Dönüşüm</a:t>
            </a:r>
          </a:p>
          <a:p>
            <a:pPr>
              <a:lnSpc>
                <a:spcPct val="120000"/>
              </a:lnSpc>
            </a:pPr>
            <a:r>
              <a:rPr lang="tr-TR" dirty="0"/>
              <a:t>Koşullu İfadeler (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Statements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 err="1"/>
              <a:t>Bool</a:t>
            </a:r>
            <a:r>
              <a:rPr lang="tr-TR" dirty="0"/>
              <a:t> Cebri (</a:t>
            </a:r>
            <a:r>
              <a:rPr lang="tr-TR" dirty="0" err="1"/>
              <a:t>Boolean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Döngüler (</a:t>
            </a:r>
            <a:r>
              <a:rPr lang="tr-TR" dirty="0" err="1"/>
              <a:t>Loops</a:t>
            </a:r>
            <a:r>
              <a:rPr lang="tr-TR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901A-25C7-4239-9D52-81EA95D708D2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 Yapmamız Gerekiyordu?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Lutfen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sifrenizi</a:t>
            </a:r>
            <a:r>
              <a:rPr lang="tr-TR" dirty="0">
                <a:solidFill>
                  <a:srgbClr val="3146DF"/>
                </a:solidFill>
              </a:rPr>
              <a:t> giriniz: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rgbClr val="3146DF"/>
                </a:solidFill>
              </a:rPr>
              <a:t>Lutfen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sifrenizi</a:t>
            </a:r>
            <a:r>
              <a:rPr lang="tr-TR" dirty="0">
                <a:solidFill>
                  <a:srgbClr val="3146DF"/>
                </a:solidFill>
              </a:rPr>
              <a:t> giriniz: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husnu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Yanlis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sifre</a:t>
            </a:r>
            <a:r>
              <a:rPr lang="tr-TR" dirty="0">
                <a:solidFill>
                  <a:srgbClr val="3146DF"/>
                </a:solidFill>
              </a:rPr>
              <a:t> girdiniz</a:t>
            </a:r>
          </a:p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869159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 da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raw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fonksiyonunu kullanırız.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3146D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43908" y="2077688"/>
            <a:ext cx="1968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00B050"/>
                </a:solidFill>
              </a:rPr>
              <a:t>"qwert123 "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Daha Zor Bir Şey Yapalım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 kullanıcıya doğru şifreyi girmesi için iki hak versin.</a:t>
            </a:r>
          </a:p>
          <a:p>
            <a:r>
              <a:rPr lang="tr-TR" dirty="0"/>
              <a:t>Kullanıcı </a:t>
            </a:r>
            <a:r>
              <a:rPr lang="tr-TR" u="sng" dirty="0"/>
              <a:t>ikisinden birinde </a:t>
            </a:r>
            <a:r>
              <a:rPr lang="tr-TR" dirty="0"/>
              <a:t>doğru şifreyi girerse </a:t>
            </a:r>
            <a:r>
              <a:rPr lang="tr-TR" dirty="0">
                <a:solidFill>
                  <a:srgbClr val="00B050"/>
                </a:solidFill>
              </a:rPr>
              <a:t>"Hoş geldiniz"</a:t>
            </a:r>
            <a:r>
              <a:rPr lang="tr-TR" dirty="0"/>
              <a:t>,</a:t>
            </a:r>
          </a:p>
          <a:p>
            <a:r>
              <a:rPr lang="tr-TR" dirty="0"/>
              <a:t>Aksi takdirde </a:t>
            </a:r>
            <a:r>
              <a:rPr lang="tr-TR" dirty="0">
                <a:solidFill>
                  <a:srgbClr val="00B050"/>
                </a:solidFill>
              </a:rPr>
              <a:t>"Yanlış şifre girdiniz" </a:t>
            </a:r>
            <a:r>
              <a:rPr lang="tr-TR" dirty="0"/>
              <a:t>desin.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tr-TR" dirty="0"/>
              <a:t>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tekrar giriniz: ")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else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Yanlis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Ya Üç Hak Vermek İstersek?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873"/>
            <a:ext cx="8229600" cy="557847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/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tekrar giriniz: ")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    girilen_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tekrar giriniz: ")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Yanlis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Döngüler (</a:t>
            </a:r>
            <a:r>
              <a:rPr lang="tr-TR" dirty="0" err="1"/>
              <a:t>Loops</a:t>
            </a:r>
            <a:r>
              <a:rPr lang="tr-TR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4724"/>
            <a:ext cx="8229600" cy="541162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Bazen benzer ya da tıpatıp aynı işi defalarca yapmamız gerekir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 1 ile 10 arasındaki tüm tek tam sayıları bastır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1</a:t>
            </a:r>
          </a:p>
          <a:p>
            <a:pPr>
              <a:lnSpc>
                <a:spcPct val="120000"/>
              </a:lnSpc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dirty="0"/>
              <a:t> tek_sayi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dirty="0"/>
              <a:t> tek_sayi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dirty="0"/>
              <a:t> tek_sayi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nn-NO" dirty="0"/>
              <a:t>tek_sayi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dirty="0"/>
              <a:t> tek_sayi</a:t>
            </a:r>
            <a:endParaRPr lang="tr-TR" dirty="0"/>
          </a:p>
        </p:txBody>
      </p:sp>
      <p:pic>
        <p:nvPicPr>
          <p:cNvPr id="4" name="Picture 3" descr="bor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140968"/>
            <a:ext cx="2736304" cy="273630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4FD8-8039-442F-AA92-74205CC3F0A7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birght_id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679828" cy="20699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Döngüler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Bilgisayara aynı işlemi defalarca tekrarlamasını söylemenin daha kolay bir yolu var</a:t>
            </a:r>
          </a:p>
          <a:p>
            <a:pPr>
              <a:lnSpc>
                <a:spcPct val="130000"/>
              </a:lnSpc>
            </a:pPr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tr-TR" dirty="0"/>
              <a:t> döngüsü</a:t>
            </a:r>
          </a:p>
          <a:p>
            <a:pPr>
              <a:lnSpc>
                <a:spcPct val="130000"/>
              </a:lnSpc>
              <a:buNone/>
            </a:pPr>
            <a:r>
              <a:rPr lang="nn-NO" dirty="0"/>
              <a:t>tek_sayi = 1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&lt;= 10: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/>
              <a:t>    tek_sayi = tek_sayi + 2</a:t>
            </a:r>
            <a:endParaRPr lang="en-US" dirty="0"/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Bitti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</p:txBody>
      </p:sp>
      <p:pic>
        <p:nvPicPr>
          <p:cNvPr id="5" name="Picture 4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355975" y="3429000"/>
            <a:ext cx="1498198" cy="13681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588224" y="3125867"/>
            <a:ext cx="19302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 err="1">
                <a:solidFill>
                  <a:srgbClr val="3146DF"/>
                </a:solidFill>
              </a:rPr>
              <a:t>Bitti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D959-D4FA-47D5-93F2-2F39AF0E46EE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Ne, Nasıl Oldu?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n-NO" dirty="0"/>
              <a:t>tek_sayi = 1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Kontrol: tek_</a:t>
            </a:r>
            <a:r>
              <a:rPr lang="tr-TR" dirty="0" err="1"/>
              <a:t>sayi</a:t>
            </a:r>
            <a:r>
              <a:rPr lang="tr-TR" dirty="0"/>
              <a:t>  &lt;= 10</a:t>
            </a:r>
          </a:p>
          <a:p>
            <a:pPr lvl="1"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</a:t>
            </a:r>
          </a:p>
          <a:p>
            <a:pPr>
              <a:lnSpc>
                <a:spcPct val="110000"/>
              </a:lnSpc>
            </a:pPr>
            <a:r>
              <a:rPr lang="tr-TR" dirty="0"/>
              <a:t>Kontrol: tek_</a:t>
            </a:r>
            <a:r>
              <a:rPr lang="tr-TR" dirty="0" err="1"/>
              <a:t>sayi</a:t>
            </a:r>
            <a:r>
              <a:rPr lang="tr-TR" dirty="0"/>
              <a:t>  &lt;= 10</a:t>
            </a:r>
          </a:p>
          <a:p>
            <a:pPr lvl="1"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3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5 </a:t>
            </a:r>
          </a:p>
          <a:p>
            <a:pPr>
              <a:lnSpc>
                <a:spcPct val="110000"/>
              </a:lnSpc>
            </a:pPr>
            <a:r>
              <a:rPr lang="tr-TR" dirty="0"/>
              <a:t>Kontrol: tek_</a:t>
            </a:r>
            <a:r>
              <a:rPr lang="tr-TR" dirty="0" err="1"/>
              <a:t>sayi</a:t>
            </a:r>
            <a:r>
              <a:rPr lang="tr-TR" dirty="0"/>
              <a:t>  &lt;= 10</a:t>
            </a:r>
          </a:p>
          <a:p>
            <a:pPr lvl="1"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5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2944438" y="2283259"/>
            <a:ext cx="138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sz="2400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 1</a:t>
            </a:r>
            <a:endParaRPr lang="tr-TR" sz="2400" dirty="0">
              <a:solidFill>
                <a:srgbClr val="3146D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3968" y="2744924"/>
            <a:ext cx="2089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sz="2400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 = 3 </a:t>
            </a:r>
            <a:endParaRPr lang="tr-TR" sz="2400" dirty="0">
              <a:solidFill>
                <a:srgbClr val="3146D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26394" y="3220679"/>
            <a:ext cx="2921995" cy="199796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nn-NO" sz="2000" dirty="0"/>
              <a:t>tek_sayi = 1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/>
              <a:t> </a:t>
            </a:r>
            <a:r>
              <a:rPr lang="tr-TR" sz="2000" dirty="0" err="1"/>
              <a:t>tek_sayi</a:t>
            </a:r>
            <a:r>
              <a:rPr lang="tr-TR" sz="2000" dirty="0"/>
              <a:t> &lt;= 10:</a:t>
            </a:r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	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err="1"/>
              <a:t>tek_sayi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    </a:t>
            </a:r>
            <a:r>
              <a:rPr lang="en-US" sz="2000" dirty="0"/>
              <a:t>  </a:t>
            </a:r>
            <a:r>
              <a:rPr lang="tr-TR" sz="2000" dirty="0" err="1"/>
              <a:t>tek_sayi</a:t>
            </a:r>
            <a:r>
              <a:rPr lang="tr-TR" sz="2000" dirty="0"/>
              <a:t> = </a:t>
            </a:r>
            <a:r>
              <a:rPr lang="tr-TR" sz="2000" dirty="0" err="1"/>
              <a:t>tek_sayi</a:t>
            </a:r>
            <a:r>
              <a:rPr lang="tr-TR" sz="2000" dirty="0"/>
              <a:t> + 2</a:t>
            </a:r>
            <a:endParaRPr lang="en-US" sz="2000" dirty="0"/>
          </a:p>
          <a:p>
            <a:pPr>
              <a:lnSpc>
                <a:spcPct val="130000"/>
              </a:lnSpc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en-US" sz="2000" dirty="0" err="1">
                <a:solidFill>
                  <a:srgbClr val="00B050"/>
                </a:solidFill>
              </a:rPr>
              <a:t>Bitti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endParaRPr lang="nn-NO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Ne, Nasıl Oldu?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tek_</a:t>
            </a:r>
            <a:r>
              <a:rPr lang="tr-TR" dirty="0" err="1"/>
              <a:t>sayi</a:t>
            </a:r>
            <a:r>
              <a:rPr lang="tr-TR" dirty="0"/>
              <a:t>  &lt;= 10</a:t>
            </a:r>
          </a:p>
          <a:p>
            <a:pPr lvl="1"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7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9 </a:t>
            </a:r>
          </a:p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tek_</a:t>
            </a:r>
            <a:r>
              <a:rPr lang="tr-TR" dirty="0" err="1"/>
              <a:t>sayi</a:t>
            </a:r>
            <a:r>
              <a:rPr lang="tr-TR" dirty="0"/>
              <a:t>  &lt;= 10</a:t>
            </a:r>
          </a:p>
          <a:p>
            <a:pPr lvl="1"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9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11</a:t>
            </a:r>
          </a:p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10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Bitti</a:t>
            </a:r>
            <a:r>
              <a:rPr lang="tr-TR" dirty="0">
                <a:solidFill>
                  <a:srgbClr val="00B050"/>
                </a:solidFill>
              </a:rPr>
              <a:t>"</a:t>
            </a:r>
            <a:endParaRPr lang="nn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6176" y="3220679"/>
            <a:ext cx="2921995" cy="199796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nn-NO" sz="2000" dirty="0"/>
              <a:t>tek_sayi = 1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/>
              <a:t> </a:t>
            </a:r>
            <a:r>
              <a:rPr lang="tr-TR" sz="2000" dirty="0" err="1"/>
              <a:t>tek_sayi</a:t>
            </a:r>
            <a:r>
              <a:rPr lang="tr-TR" sz="2000" dirty="0"/>
              <a:t> &lt;= 10:</a:t>
            </a:r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	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err="1"/>
              <a:t>tek_sayi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    </a:t>
            </a:r>
            <a:r>
              <a:rPr lang="en-US" sz="2000" dirty="0"/>
              <a:t>  </a:t>
            </a:r>
            <a:r>
              <a:rPr lang="tr-TR" sz="2000" dirty="0" err="1"/>
              <a:t>tek_sayi</a:t>
            </a:r>
            <a:r>
              <a:rPr lang="tr-TR" sz="2000" dirty="0"/>
              <a:t> = </a:t>
            </a:r>
            <a:r>
              <a:rPr lang="tr-TR" sz="2000" dirty="0" err="1"/>
              <a:t>tek_sayi</a:t>
            </a:r>
            <a:r>
              <a:rPr lang="tr-TR" sz="2000" dirty="0"/>
              <a:t> + 2</a:t>
            </a:r>
            <a:endParaRPr lang="en-US" sz="2000" dirty="0"/>
          </a:p>
          <a:p>
            <a:pPr>
              <a:lnSpc>
                <a:spcPct val="130000"/>
              </a:lnSpc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en-US" sz="2000" dirty="0" err="1">
                <a:solidFill>
                  <a:srgbClr val="00B050"/>
                </a:solidFill>
              </a:rPr>
              <a:t>Bitti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endParaRPr lang="nn-NO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while</a:t>
            </a:r>
            <a:r>
              <a:rPr lang="tr-TR" dirty="0"/>
              <a:t> döngüsü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4283968" cy="20088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tr-TR" sz="3600" dirty="0" err="1"/>
              <a:t>while</a:t>
            </a:r>
            <a:r>
              <a:rPr lang="tr-TR" sz="3600" dirty="0"/>
              <a:t> ile sonsuz döngü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x = 1</a:t>
            </a:r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x == 1: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"Sonsuza Kadar Giderim"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9932" y="2098007"/>
            <a:ext cx="53285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…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Traceback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most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call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last</a:t>
            </a:r>
            <a:r>
              <a:rPr lang="tr-TR" dirty="0">
                <a:solidFill>
                  <a:srgbClr val="FF0000"/>
                </a:solidFill>
              </a:rPr>
              <a:t>):</a:t>
            </a:r>
          </a:p>
          <a:p>
            <a:r>
              <a:rPr lang="tr-TR" dirty="0">
                <a:solidFill>
                  <a:srgbClr val="FF0000"/>
                </a:solidFill>
              </a:rPr>
              <a:t>  File "C:/Users/Husnu </a:t>
            </a:r>
            <a:r>
              <a:rPr lang="tr-TR" dirty="0" err="1">
                <a:solidFill>
                  <a:srgbClr val="FF0000"/>
                </a:solidFill>
              </a:rPr>
              <a:t>Yenigun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Documents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classes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lise_yaz_okulu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python</a:t>
            </a:r>
            <a:r>
              <a:rPr lang="tr-TR" dirty="0">
                <a:solidFill>
                  <a:srgbClr val="FF0000"/>
                </a:solidFill>
              </a:rPr>
              <a:t>/module_3/deneme1.py",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3, in &lt;</a:t>
            </a:r>
            <a:r>
              <a:rPr lang="tr-TR" dirty="0" err="1">
                <a:solidFill>
                  <a:srgbClr val="FF0000"/>
                </a:solidFill>
              </a:rPr>
              <a:t>module</a:t>
            </a:r>
            <a:r>
              <a:rPr lang="tr-TR" dirty="0">
                <a:solidFill>
                  <a:srgbClr val="FF0000"/>
                </a:solidFill>
              </a:rPr>
              <a:t>&gt;</a:t>
            </a:r>
          </a:p>
          <a:p>
            <a:r>
              <a:rPr lang="tr-TR" dirty="0">
                <a:solidFill>
                  <a:srgbClr val="FF0000"/>
                </a:solidFill>
              </a:rPr>
              <a:t>    </a:t>
            </a:r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>
                <a:solidFill>
                  <a:srgbClr val="FF0000"/>
                </a:solidFill>
              </a:rPr>
              <a:t> "Sonsuza Kadar Giderim"</a:t>
            </a:r>
          </a:p>
          <a:p>
            <a:r>
              <a:rPr lang="tr-TR" dirty="0">
                <a:solidFill>
                  <a:srgbClr val="FF0000"/>
                </a:solidFill>
              </a:rPr>
              <a:t>  File "C:\Python27\lib\idlelib\PyShell.py",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1356, in </a:t>
            </a:r>
            <a:r>
              <a:rPr lang="tr-TR" dirty="0" err="1">
                <a:solidFill>
                  <a:srgbClr val="FF0000"/>
                </a:solidFill>
              </a:rPr>
              <a:t>write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   </a:t>
            </a:r>
            <a:r>
              <a:rPr lang="tr-TR" dirty="0" err="1">
                <a:solidFill>
                  <a:srgbClr val="FF0000"/>
                </a:solidFill>
              </a:rPr>
              <a:t>return</a:t>
            </a:r>
            <a:r>
              <a:rPr lang="tr-TR" dirty="0">
                <a:solidFill>
                  <a:srgbClr val="FF0000"/>
                </a:solidFill>
              </a:rPr>
              <a:t> self.</a:t>
            </a:r>
            <a:r>
              <a:rPr lang="tr-TR" dirty="0" err="1">
                <a:solidFill>
                  <a:srgbClr val="FF0000"/>
                </a:solidFill>
              </a:rPr>
              <a:t>shell</a:t>
            </a:r>
            <a:r>
              <a:rPr lang="tr-TR" dirty="0">
                <a:solidFill>
                  <a:srgbClr val="FF0000"/>
                </a:solidFill>
              </a:rPr>
              <a:t>.</a:t>
            </a:r>
            <a:r>
              <a:rPr lang="tr-TR" dirty="0" err="1">
                <a:solidFill>
                  <a:srgbClr val="FF0000"/>
                </a:solidFill>
              </a:rPr>
              <a:t>write</a:t>
            </a:r>
            <a:r>
              <a:rPr lang="tr-TR" dirty="0">
                <a:solidFill>
                  <a:srgbClr val="FF0000"/>
                </a:solidFill>
              </a:rPr>
              <a:t>(s, self.</a:t>
            </a:r>
            <a:r>
              <a:rPr lang="tr-TR" dirty="0" err="1">
                <a:solidFill>
                  <a:srgbClr val="FF0000"/>
                </a:solidFill>
              </a:rPr>
              <a:t>tags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  <a:p>
            <a:r>
              <a:rPr lang="tr-TR" dirty="0" err="1">
                <a:solidFill>
                  <a:srgbClr val="FF0000"/>
                </a:solidFill>
              </a:rPr>
              <a:t>KeyboardInterrupt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SUUSER\AppData\Local\Microsoft\Windows\Temporary Internet Files\Content.IE5\QDGB1JOJ\MC9004419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0770" y="3255844"/>
            <a:ext cx="1161670" cy="857232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902D-4886-4DBC-8B67-67A19C2BB6E0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Kontrollü Sonsuz Döngü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devam = </a:t>
            </a:r>
            <a:r>
              <a:rPr lang="tr-TR" dirty="0">
                <a:solidFill>
                  <a:srgbClr val="00B050"/>
                </a:solidFill>
              </a:rPr>
              <a:t>'E'</a:t>
            </a:r>
          </a:p>
          <a:p>
            <a:pPr>
              <a:buNone/>
            </a:pPr>
            <a:r>
              <a:rPr lang="tr-TR" dirty="0" err="1"/>
              <a:t>sayac</a:t>
            </a:r>
            <a:r>
              <a:rPr lang="tr-TR" dirty="0"/>
              <a:t> = 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"%d. kez merhaba </a:t>
            </a:r>
            <a:r>
              <a:rPr lang="tr-TR" dirty="0" err="1">
                <a:solidFill>
                  <a:srgbClr val="00B050"/>
                </a:solidFill>
              </a:rPr>
              <a:t>dunyali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%</a:t>
            </a:r>
            <a:r>
              <a:rPr lang="tr-TR" dirty="0" err="1"/>
              <a:t>sayac</a:t>
            </a:r>
            <a:endParaRPr lang="tr-TR" dirty="0"/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sayac</a:t>
            </a:r>
            <a:r>
              <a:rPr lang="tr-TR" dirty="0"/>
              <a:t> = </a:t>
            </a:r>
            <a:r>
              <a:rPr lang="tr-TR" dirty="0" err="1"/>
              <a:t>sayac</a:t>
            </a:r>
            <a:r>
              <a:rPr lang="tr-TR" dirty="0"/>
              <a:t> + 1</a:t>
            </a:r>
          </a:p>
          <a:p>
            <a:pPr>
              <a:buNone/>
            </a:pPr>
            <a:r>
              <a:rPr lang="tr-TR" dirty="0"/>
              <a:t>    devam = </a:t>
            </a:r>
            <a:r>
              <a:rPr lang="tr-TR" dirty="0">
                <a:solidFill>
                  <a:srgbClr val="7030A0"/>
                </a:solidFill>
              </a:rPr>
              <a:t>raw_input</a:t>
            </a:r>
            <a:r>
              <a:rPr lang="tr-TR" dirty="0">
                <a:solidFill>
                  <a:srgbClr val="00B050"/>
                </a:solidFill>
              </a:rPr>
              <a:t>("Devam etmek icin E giriniz: 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:):)"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Sayılar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29128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dirty="0"/>
              <a:t>Gerçek sayılar</a:t>
            </a:r>
          </a:p>
          <a:p>
            <a:pPr>
              <a:lnSpc>
                <a:spcPct val="130000"/>
              </a:lnSpc>
            </a:pPr>
            <a:r>
              <a:rPr lang="tr-TR" dirty="0"/>
              <a:t>Örnek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2708920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"Bu </a:t>
            </a:r>
            <a:r>
              <a:rPr lang="tr-TR" sz="2400" dirty="0" err="1">
                <a:solidFill>
                  <a:srgbClr val="00B050"/>
                </a:solidFill>
              </a:rPr>
              <a:t>sayinin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yarisi</a:t>
            </a:r>
            <a:r>
              <a:rPr lang="tr-TR" sz="2400" dirty="0">
                <a:solidFill>
                  <a:srgbClr val="00B050"/>
                </a:solidFill>
              </a:rPr>
              <a:t>: "</a:t>
            </a:r>
            <a:r>
              <a:rPr lang="tr-TR" sz="2400" dirty="0"/>
              <a:t>, </a:t>
            </a:r>
            <a:r>
              <a:rPr lang="tr-TR" sz="2400" dirty="0" err="1"/>
              <a:t>sayi</a:t>
            </a:r>
            <a:r>
              <a:rPr lang="tr-TR" sz="2400" dirty="0"/>
              <a:t>/2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4005064"/>
            <a:ext cx="5408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float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"))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"Bu </a:t>
            </a:r>
            <a:r>
              <a:rPr lang="tr-TR" sz="2400" dirty="0" err="1">
                <a:solidFill>
                  <a:srgbClr val="00B050"/>
                </a:solidFill>
              </a:rPr>
              <a:t>sayinin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yarisi</a:t>
            </a:r>
            <a:r>
              <a:rPr lang="tr-TR" sz="2400" dirty="0">
                <a:solidFill>
                  <a:srgbClr val="00B050"/>
                </a:solidFill>
              </a:rPr>
              <a:t>: "</a:t>
            </a:r>
            <a:r>
              <a:rPr lang="tr-TR" sz="2400" dirty="0"/>
              <a:t>, </a:t>
            </a:r>
            <a:r>
              <a:rPr lang="tr-TR" sz="2400" dirty="0" err="1"/>
              <a:t>sayi</a:t>
            </a:r>
            <a:r>
              <a:rPr lang="tr-TR" sz="2400" dirty="0"/>
              <a:t>/2</a:t>
            </a:r>
          </a:p>
        </p:txBody>
      </p:sp>
      <p:sp>
        <p:nvSpPr>
          <p:cNvPr id="6" name="Rectangle 5"/>
          <p:cNvSpPr/>
          <p:nvPr/>
        </p:nvSpPr>
        <p:spPr>
          <a:xfrm>
            <a:off x="6192180" y="2348880"/>
            <a:ext cx="27003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Bu </a:t>
            </a:r>
            <a:r>
              <a:rPr lang="tr-TR" sz="2400" dirty="0" err="1">
                <a:solidFill>
                  <a:srgbClr val="3146DF"/>
                </a:solidFill>
              </a:rPr>
              <a:t>sayinin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yarisi</a:t>
            </a:r>
            <a:r>
              <a:rPr lang="tr-TR" sz="2400" dirty="0">
                <a:solidFill>
                  <a:srgbClr val="3146DF"/>
                </a:solidFill>
              </a:rPr>
              <a:t>:  2</a:t>
            </a:r>
          </a:p>
          <a:p>
            <a:r>
              <a:rPr lang="tr-TR" sz="2400" dirty="0"/>
              <a:t>&gt;&gt;&gt;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1672" y="4091588"/>
            <a:ext cx="2916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Bu </a:t>
            </a:r>
            <a:r>
              <a:rPr lang="tr-TR" sz="2400" dirty="0" err="1">
                <a:solidFill>
                  <a:srgbClr val="3146DF"/>
                </a:solidFill>
              </a:rPr>
              <a:t>sayinin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yarisi</a:t>
            </a:r>
            <a:r>
              <a:rPr lang="tr-TR" sz="2400" dirty="0">
                <a:solidFill>
                  <a:srgbClr val="3146DF"/>
                </a:solidFill>
              </a:rPr>
              <a:t>:  2.5</a:t>
            </a:r>
          </a:p>
          <a:p>
            <a:r>
              <a:rPr lang="tr-TR" sz="2400" dirty="0"/>
              <a:t>&gt;&gt;&gt;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D88-B0D8-4318-9546-E20E7B7904F1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Biraz Esnek Olalım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devam = </a:t>
            </a:r>
            <a:r>
              <a:rPr lang="tr-TR" dirty="0">
                <a:solidFill>
                  <a:srgbClr val="00B050"/>
                </a:solidFill>
              </a:rPr>
              <a:t>'E'</a:t>
            </a:r>
          </a:p>
          <a:p>
            <a:pPr>
              <a:buNone/>
            </a:pPr>
            <a:r>
              <a:rPr lang="tr-TR" dirty="0" err="1"/>
              <a:t>sayac</a:t>
            </a:r>
            <a:r>
              <a:rPr lang="tr-TR" dirty="0"/>
              <a:t> = 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/>
              <a:t>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"%d. kez merhaba </a:t>
            </a:r>
            <a:r>
              <a:rPr lang="tr-TR" dirty="0" err="1">
                <a:solidFill>
                  <a:srgbClr val="00B050"/>
                </a:solidFill>
              </a:rPr>
              <a:t>dunyali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%</a:t>
            </a:r>
            <a:r>
              <a:rPr lang="tr-TR" dirty="0" err="1"/>
              <a:t>sayac</a:t>
            </a:r>
            <a:endParaRPr lang="tr-TR" dirty="0"/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sayac</a:t>
            </a:r>
            <a:r>
              <a:rPr lang="tr-TR" dirty="0"/>
              <a:t> = </a:t>
            </a:r>
            <a:r>
              <a:rPr lang="tr-TR" dirty="0" err="1"/>
              <a:t>sayac</a:t>
            </a:r>
            <a:r>
              <a:rPr lang="tr-TR" dirty="0"/>
              <a:t> + 1</a:t>
            </a:r>
          </a:p>
          <a:p>
            <a:pPr>
              <a:buNone/>
            </a:pPr>
            <a:r>
              <a:rPr lang="tr-TR" dirty="0"/>
              <a:t>    devam = </a:t>
            </a:r>
            <a:r>
              <a:rPr lang="tr-TR" dirty="0">
                <a:solidFill>
                  <a:srgbClr val="7030A0"/>
                </a:solidFill>
              </a:rPr>
              <a:t>raw_input</a:t>
            </a:r>
            <a:r>
              <a:rPr lang="tr-TR" dirty="0">
                <a:solidFill>
                  <a:srgbClr val="00B050"/>
                </a:solidFill>
              </a:rPr>
              <a:t>("Devam etmek icin E giriniz: 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:):)"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dirty="0"/>
              <a:t>Döngüsü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1744216"/>
            <a:ext cx="3898776" cy="19728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nn-NO" sz="2400" dirty="0"/>
              <a:t>tek_sayi = 1</a:t>
            </a:r>
            <a:endParaRPr lang="tr-TR" sz="2400" dirty="0"/>
          </a:p>
          <a:p>
            <a:pPr>
              <a:lnSpc>
                <a:spcPct val="110000"/>
              </a:lnSpc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400" dirty="0"/>
              <a:t> tek_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	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tek_</a:t>
            </a:r>
            <a:r>
              <a:rPr lang="tr-TR" sz="2400" dirty="0" err="1"/>
              <a:t>sayi</a:t>
            </a:r>
            <a:endParaRPr lang="tr-TR" sz="2400" dirty="0"/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 tek_</a:t>
            </a:r>
            <a:r>
              <a:rPr lang="tr-TR" sz="2400" dirty="0" err="1"/>
              <a:t>sayi</a:t>
            </a:r>
            <a:r>
              <a:rPr lang="tr-TR" sz="2400" dirty="0"/>
              <a:t> = tek_</a:t>
            </a:r>
            <a:r>
              <a:rPr lang="tr-TR" sz="2400" dirty="0" err="1"/>
              <a:t>sayi</a:t>
            </a:r>
            <a:r>
              <a:rPr lang="tr-TR" sz="2400" dirty="0"/>
              <a:t> + 2</a:t>
            </a:r>
            <a:endParaRPr lang="nn-NO" sz="2400" dirty="0"/>
          </a:p>
          <a:p>
            <a:pPr>
              <a:lnSpc>
                <a:spcPct val="110000"/>
              </a:lnSpc>
              <a:buNone/>
            </a:pPr>
            <a:endParaRPr lang="tr-TR" sz="2400" dirty="0"/>
          </a:p>
        </p:txBody>
      </p:sp>
      <p:sp>
        <p:nvSpPr>
          <p:cNvPr id="4" name="TextBox 14"/>
          <p:cNvSpPr txBox="1"/>
          <p:nvPr/>
        </p:nvSpPr>
        <p:spPr>
          <a:xfrm>
            <a:off x="7020272" y="12209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8144" y="2256281"/>
            <a:ext cx="208823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596336" y="1674586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36096" y="2773899"/>
            <a:ext cx="3096344" cy="943133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52320" y="3717032"/>
            <a:ext cx="0" cy="72986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/>
          <p:nvPr/>
        </p:nvSpPr>
        <p:spPr>
          <a:xfrm>
            <a:off x="6660232" y="4446894"/>
            <a:ext cx="202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Koşullu kod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Decision 11"/>
          <p:cNvSpPr/>
          <p:nvPr/>
        </p:nvSpPr>
        <p:spPr>
          <a:xfrm>
            <a:off x="971600" y="2132856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  <a:p>
            <a:pPr algn="ctr"/>
            <a:r>
              <a:rPr lang="tr-TR" sz="2400" dirty="0"/>
              <a:t>???</a:t>
            </a:r>
          </a:p>
        </p:txBody>
      </p:sp>
      <p:cxnSp>
        <p:nvCxnSpPr>
          <p:cNvPr id="13" name="Straight Arrow Connector 12"/>
          <p:cNvCxnSpPr>
            <a:endCxn id="12" idx="0"/>
          </p:cNvCxnSpPr>
          <p:nvPr/>
        </p:nvCxnSpPr>
        <p:spPr>
          <a:xfrm>
            <a:off x="1943708" y="155679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2" idx="3"/>
          </p:cNvCxnSpPr>
          <p:nvPr/>
        </p:nvCxnSpPr>
        <p:spPr>
          <a:xfrm>
            <a:off x="2915816" y="2816932"/>
            <a:ext cx="1584176" cy="334837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755576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koşullu</a:t>
            </a:r>
            <a:r>
              <a:rPr lang="tr-TR" sz="2400" dirty="0"/>
              <a:t> kod</a:t>
            </a:r>
          </a:p>
        </p:txBody>
      </p:sp>
      <p:cxnSp>
        <p:nvCxnSpPr>
          <p:cNvPr id="17" name="Straight Arrow Connector 16"/>
          <p:cNvCxnSpPr>
            <a:stCxn id="12" idx="2"/>
            <a:endCxn id="16" idx="0"/>
          </p:cNvCxnSpPr>
          <p:nvPr/>
        </p:nvCxnSpPr>
        <p:spPr>
          <a:xfrm>
            <a:off x="1943708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915816" y="2494637"/>
            <a:ext cx="1701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</a:t>
            </a:r>
          </a:p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 ise</a:t>
            </a:r>
            <a:endParaRPr lang="tr-TR" dirty="0"/>
          </a:p>
        </p:txBody>
      </p:sp>
      <p:sp>
        <p:nvSpPr>
          <p:cNvPr id="20" name="Rectangle 19"/>
          <p:cNvSpPr/>
          <p:nvPr/>
        </p:nvSpPr>
        <p:spPr>
          <a:xfrm>
            <a:off x="464466" y="3501008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doğru ise</a:t>
            </a:r>
            <a:endParaRPr lang="tr-TR" dirty="0"/>
          </a:p>
        </p:txBody>
      </p:sp>
      <p:cxnSp>
        <p:nvCxnSpPr>
          <p:cNvPr id="22" name="Straight Connector 21"/>
          <p:cNvCxnSpPr>
            <a:stCxn id="16" idx="2"/>
          </p:cNvCxnSpPr>
          <p:nvPr/>
        </p:nvCxnSpPr>
        <p:spPr>
          <a:xfrm>
            <a:off x="1943708" y="522920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79512" y="5805264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12" idx="1"/>
          </p:cNvCxnSpPr>
          <p:nvPr/>
        </p:nvCxnSpPr>
        <p:spPr>
          <a:xfrm rot="5400000" flipH="1" flipV="1">
            <a:off x="-918610" y="3915054"/>
            <a:ext cx="2988332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943708" y="6165304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43708" y="61653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79DBB-0159-4CC1-A961-E273151D8D5F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8" grpId="0" animBg="1"/>
      <p:bldP spid="8" grpId="1" animBg="1"/>
      <p:bldP spid="11" grpId="0"/>
      <p:bldP spid="12" grpId="0" animBg="1"/>
      <p:bldP spid="16" grpId="0" animBg="1"/>
      <p:bldP spid="19" grpId="0"/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Bir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 kullanıcıdan bir sayı girmesini istesin</a:t>
            </a:r>
          </a:p>
          <a:p>
            <a:pPr>
              <a:lnSpc>
                <a:spcPct val="130000"/>
              </a:lnSpc>
            </a:pPr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pPr>
              <a:lnSpc>
                <a:spcPct val="130000"/>
              </a:lnSpc>
            </a:pPr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tüm </a:t>
            </a:r>
            <a:r>
              <a:rPr lang="tr-TR" dirty="0">
                <a:solidFill>
                  <a:srgbClr val="C00000"/>
                </a:solidFill>
              </a:rPr>
              <a:t>çift</a:t>
            </a:r>
            <a:r>
              <a:rPr lang="tr-TR" dirty="0"/>
              <a:t> sayıların toplamını hesaplasın.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Toplama </a:t>
            </a:r>
            <a:r>
              <a:rPr lang="en-US" dirty="0"/>
              <a:t>N</a:t>
            </a:r>
            <a:r>
              <a:rPr lang="tr-TR" dirty="0"/>
              <a:t> sayısı dahil olmasın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Sonucu ekrana bastırsın</a:t>
            </a:r>
          </a:p>
          <a:p>
            <a:pPr>
              <a:lnSpc>
                <a:spcPct val="130000"/>
              </a:lnSpc>
            </a:pPr>
            <a:r>
              <a:rPr lang="tr-TR" dirty="0"/>
              <a:t>Formül kullanmamıza gerek yok. </a:t>
            </a:r>
          </a:p>
          <a:p>
            <a:pPr>
              <a:lnSpc>
                <a:spcPct val="130000"/>
              </a:lnSpc>
            </a:pPr>
            <a:r>
              <a:rPr lang="tr-TR" dirty="0"/>
              <a:t>Bilgisayar bizim için yapar.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Peki Biraz Kolaylaştıralım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37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 err="1"/>
              <a:t>Prog</a:t>
            </a:r>
            <a:r>
              <a:rPr lang="en-US" dirty="0"/>
              <a:t>r</a:t>
            </a:r>
            <a:r>
              <a:rPr lang="tr-TR" dirty="0"/>
              <a:t>am 1’den </a:t>
            </a:r>
            <a:r>
              <a:rPr lang="en-US" dirty="0"/>
              <a:t>N</a:t>
            </a:r>
            <a:r>
              <a:rPr lang="tr-TR" dirty="0"/>
              <a:t>-1’e kadar olan pozitif tamsayıları toplasın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1 + 2 + 3 + … + </a:t>
            </a:r>
            <a:r>
              <a:rPr lang="en-US" dirty="0"/>
              <a:t>N</a:t>
            </a:r>
            <a:r>
              <a:rPr lang="tr-TR" dirty="0"/>
              <a:t>-1</a:t>
            </a:r>
          </a:p>
          <a:p>
            <a:pPr>
              <a:lnSpc>
                <a:spcPct val="120000"/>
              </a:lnSpc>
            </a:pPr>
            <a:r>
              <a:rPr lang="tr-TR" dirty="0"/>
              <a:t>Bunu bilgisayarımızda nasıl yaparız?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Bir anda iki sayıyı toplayabiliriz; örneğin a + b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İki değişken kullanmalıyız.</a:t>
            </a:r>
          </a:p>
          <a:p>
            <a:pPr>
              <a:lnSpc>
                <a:spcPct val="120000"/>
              </a:lnSpc>
            </a:pPr>
            <a:r>
              <a:rPr lang="tr-TR" dirty="0"/>
              <a:t>O zaman yöntem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1 + 2 = 3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3 + 3 = 6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6 + 4 = 10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…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Tamsayıları Topluyoruz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İki değişken</a:t>
            </a:r>
          </a:p>
          <a:p>
            <a:pPr lvl="1"/>
            <a:r>
              <a:rPr lang="tr-TR" b="1" dirty="0">
                <a:solidFill>
                  <a:srgbClr val="C00000"/>
                </a:solidFill>
              </a:rPr>
              <a:t>i</a:t>
            </a:r>
            <a:r>
              <a:rPr lang="tr-TR" dirty="0"/>
              <a:t>: 1’den </a:t>
            </a:r>
            <a:r>
              <a:rPr lang="en-US" dirty="0"/>
              <a:t>N</a:t>
            </a:r>
            <a:r>
              <a:rPr lang="tr-TR" dirty="0"/>
              <a:t>’e kadar olan sayılar için</a:t>
            </a:r>
          </a:p>
          <a:p>
            <a:pPr lvl="1"/>
            <a:r>
              <a:rPr lang="tr-TR" b="1" dirty="0">
                <a:solidFill>
                  <a:srgbClr val="C00000"/>
                </a:solidFill>
              </a:rPr>
              <a:t>toplam</a:t>
            </a:r>
            <a:r>
              <a:rPr lang="tr-TR" dirty="0"/>
              <a:t>: toplam için</a:t>
            </a:r>
          </a:p>
          <a:p>
            <a:r>
              <a:rPr lang="tr-TR" dirty="0"/>
              <a:t>Başlangıçta</a:t>
            </a:r>
          </a:p>
          <a:p>
            <a:pPr lvl="1"/>
            <a:r>
              <a:rPr lang="tr-TR" dirty="0"/>
              <a:t>Henüz hiç toplama yapmadık</a:t>
            </a:r>
          </a:p>
          <a:p>
            <a:pPr lvl="1"/>
            <a:r>
              <a:rPr lang="tr-TR" dirty="0"/>
              <a:t>i = 1</a:t>
            </a:r>
          </a:p>
          <a:p>
            <a:pPr lvl="1"/>
            <a:r>
              <a:rPr lang="tr-TR" dirty="0"/>
              <a:t>toplam = 0</a:t>
            </a:r>
          </a:p>
          <a:p>
            <a:r>
              <a:rPr lang="tr-TR" dirty="0"/>
              <a:t>İlk adım</a:t>
            </a:r>
          </a:p>
          <a:p>
            <a:pPr lvl="1"/>
            <a:r>
              <a:rPr lang="tr-TR" dirty="0"/>
              <a:t>Koşul test edelim</a:t>
            </a:r>
          </a:p>
          <a:p>
            <a:pPr lvl="1"/>
            <a:r>
              <a:rPr lang="tr-TR" dirty="0"/>
              <a:t>i &lt; </a:t>
            </a:r>
            <a:r>
              <a:rPr lang="en-US" dirty="0"/>
              <a:t>N</a:t>
            </a:r>
            <a:r>
              <a:rPr lang="tr-TR" dirty="0"/>
              <a:t> ???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3425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/>
              <a:t>Tamsayıları Topluyoruz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" y="1417638"/>
            <a:ext cx="4510844" cy="226084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Eğer i &lt; </a:t>
            </a:r>
            <a:r>
              <a:rPr lang="en-US" dirty="0"/>
              <a:t>N</a:t>
            </a:r>
            <a:endParaRPr lang="tr-TR" dirty="0"/>
          </a:p>
          <a:p>
            <a:pPr lvl="1"/>
            <a:r>
              <a:rPr lang="tr-TR" dirty="0"/>
              <a:t>toplam = toplam + i</a:t>
            </a:r>
          </a:p>
          <a:p>
            <a:pPr lvl="1"/>
            <a:r>
              <a:rPr lang="tr-TR" dirty="0"/>
              <a:t> i = i +1</a:t>
            </a:r>
          </a:p>
          <a:p>
            <a:r>
              <a:rPr lang="tr-TR" dirty="0"/>
              <a:t>Aksi takdirde</a:t>
            </a:r>
          </a:p>
          <a:p>
            <a:pPr lvl="1"/>
            <a:r>
              <a:rPr lang="tr-TR" dirty="0"/>
              <a:t>Bitti, toplam değişkenini bas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7" name="Flowchart: Decision 6"/>
          <p:cNvSpPr/>
          <p:nvPr/>
        </p:nvSpPr>
        <p:spPr>
          <a:xfrm>
            <a:off x="5940152" y="1700808"/>
            <a:ext cx="1512168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/>
              <a:t>i &lt; </a:t>
            </a:r>
            <a:r>
              <a:rPr lang="en-US" sz="2200" dirty="0"/>
              <a:t>N</a:t>
            </a:r>
            <a:endParaRPr lang="tr-TR" sz="2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695256" y="1168153"/>
            <a:ext cx="980" cy="53265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8"/>
          <p:cNvCxnSpPr>
            <a:stCxn id="7" idx="3"/>
          </p:cNvCxnSpPr>
          <p:nvPr/>
        </p:nvCxnSpPr>
        <p:spPr>
          <a:xfrm>
            <a:off x="7452320" y="2204864"/>
            <a:ext cx="1017974" cy="3096344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20" idx="0"/>
          </p:cNvCxnSpPr>
          <p:nvPr/>
        </p:nvCxnSpPr>
        <p:spPr>
          <a:xfrm flipH="1">
            <a:off x="6695256" y="2708920"/>
            <a:ext cx="98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96336" y="1835532"/>
            <a:ext cx="873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err="1">
                <a:latin typeface="Courier New" pitchFamily="49" charset="0"/>
                <a:cs typeface="Courier New" pitchFamily="49" charset="0"/>
              </a:rPr>
              <a:t>False</a:t>
            </a:r>
            <a:endParaRPr lang="tr-TR" dirty="0"/>
          </a:p>
        </p:txBody>
      </p:sp>
      <p:sp>
        <p:nvSpPr>
          <p:cNvPr id="13" name="Rectangle 12"/>
          <p:cNvSpPr/>
          <p:nvPr/>
        </p:nvSpPr>
        <p:spPr>
          <a:xfrm>
            <a:off x="5868144" y="2996952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err="1">
                <a:latin typeface="Courier New" pitchFamily="49" charset="0"/>
                <a:cs typeface="Courier New" pitchFamily="49" charset="0"/>
              </a:rPr>
              <a:t>True</a:t>
            </a:r>
            <a:endParaRPr lang="tr-T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696236" y="450912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48064" y="5085184"/>
            <a:ext cx="15481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endCxn id="7" idx="1"/>
          </p:cNvCxnSpPr>
          <p:nvPr/>
        </p:nvCxnSpPr>
        <p:spPr>
          <a:xfrm rot="5400000" flipH="1" flipV="1">
            <a:off x="4103948" y="3248980"/>
            <a:ext cx="2880320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95256" y="5301208"/>
            <a:ext cx="17750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696236" y="5301208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5874804" y="520081"/>
            <a:ext cx="17215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>
                <a:cs typeface="Courier New" pitchFamily="49" charset="0"/>
              </a:rPr>
              <a:t>i = 1</a:t>
            </a:r>
          </a:p>
          <a:p>
            <a:pPr algn="ctr"/>
            <a:r>
              <a:rPr lang="tr-TR" sz="2200" dirty="0">
                <a:cs typeface="Courier New" pitchFamily="49" charset="0"/>
              </a:rPr>
              <a:t>toplam = 0</a:t>
            </a:r>
            <a:endParaRPr lang="tr-TR" sz="2200" dirty="0"/>
          </a:p>
        </p:txBody>
      </p:sp>
      <p:sp>
        <p:nvSpPr>
          <p:cNvPr id="20" name="Flowchart: Process 19"/>
          <p:cNvSpPr/>
          <p:nvPr/>
        </p:nvSpPr>
        <p:spPr>
          <a:xfrm>
            <a:off x="5401952" y="3861048"/>
            <a:ext cx="2586608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>
                <a:cs typeface="Courier New" pitchFamily="49" charset="0"/>
              </a:rPr>
              <a:t>toplam = toplam + i</a:t>
            </a:r>
          </a:p>
          <a:p>
            <a:pPr algn="ctr"/>
            <a:r>
              <a:rPr lang="tr-TR" sz="2200" dirty="0">
                <a:cs typeface="Courier New" pitchFamily="49" charset="0"/>
              </a:rPr>
              <a:t>i = i + 1</a:t>
            </a:r>
            <a:endParaRPr lang="tr-TR" sz="2200" dirty="0"/>
          </a:p>
        </p:txBody>
      </p:sp>
      <p:sp>
        <p:nvSpPr>
          <p:cNvPr id="44" name="Flowchart: Process 43"/>
          <p:cNvSpPr/>
          <p:nvPr/>
        </p:nvSpPr>
        <p:spPr>
          <a:xfrm>
            <a:off x="5834490" y="5877272"/>
            <a:ext cx="17215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cs typeface="Courier New" pitchFamily="49" charset="0"/>
              </a:rPr>
              <a:t>toplam’ı  ekrana bas</a:t>
            </a:r>
            <a:endParaRPr lang="tr-TR" sz="200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177552" y="3678486"/>
            <a:ext cx="4510844" cy="28468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dirty="0"/>
              <a:t>i 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dirty="0"/>
              <a:t>toplam = 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400" dirty="0" err="1">
                <a:solidFill>
                  <a:srgbClr val="C00000"/>
                </a:solidFill>
              </a:rPr>
              <a:t>while</a:t>
            </a:r>
            <a:r>
              <a:rPr lang="tr-TR" sz="2400" dirty="0"/>
              <a:t> i &lt; </a:t>
            </a:r>
            <a:r>
              <a:rPr lang="en-US" sz="2400" dirty="0"/>
              <a:t>N</a:t>
            </a:r>
            <a:r>
              <a:rPr lang="tr-TR" sz="2400" dirty="0"/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tr-TR" sz="2400" dirty="0"/>
              <a:t>toplam = toplam + i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dirty="0"/>
              <a:t>	i = i +1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dirty="0" err="1">
                <a:solidFill>
                  <a:srgbClr val="C00000"/>
                </a:solidFill>
              </a:rPr>
              <a:t>print</a:t>
            </a:r>
            <a:r>
              <a:rPr lang="tr-TR" sz="2400" dirty="0"/>
              <a:t> toplam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/>
      <p:bldP spid="13" grpId="0"/>
      <p:bldP spid="19" grpId="0" animBg="1"/>
      <p:bldP spid="20" grpId="0" animBg="1"/>
      <p:bldP spid="44" grpId="0" animBg="1"/>
      <p:bldP spid="4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Kısımlar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raw_inpu</a:t>
            </a:r>
            <a:r>
              <a:rPr lang="tr-TR" dirty="0" err="1"/>
              <a:t>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"Bir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giriniz: "))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 = 1</a:t>
            </a:r>
          </a:p>
          <a:p>
            <a:pPr>
              <a:buNone/>
            </a:pPr>
            <a:r>
              <a:rPr lang="tr-TR" dirty="0"/>
              <a:t>toplam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toplam = toplam + i</a:t>
            </a:r>
          </a:p>
          <a:p>
            <a:pPr>
              <a:buNone/>
            </a:pPr>
            <a:r>
              <a:rPr lang="tr-TR" dirty="0"/>
              <a:t>    i = i+1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"1'den %</a:t>
            </a:r>
            <a:r>
              <a:rPr lang="tr-TR" dirty="0" err="1">
                <a:solidFill>
                  <a:srgbClr val="00B050"/>
                </a:solidFill>
              </a:rPr>
              <a:t>d'e</a:t>
            </a:r>
            <a:r>
              <a:rPr lang="tr-TR" dirty="0">
                <a:solidFill>
                  <a:srgbClr val="00B050"/>
                </a:solidFill>
              </a:rPr>
              <a:t> kadar olan pozitif tam </a:t>
            </a:r>
            <a:r>
              <a:rPr lang="tr-TR" dirty="0" err="1">
                <a:solidFill>
                  <a:srgbClr val="00B050"/>
                </a:solidFill>
              </a:rPr>
              <a:t>sayilarin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toplami</a:t>
            </a:r>
            <a:r>
              <a:rPr lang="tr-TR" dirty="0">
                <a:solidFill>
                  <a:srgbClr val="00B050"/>
                </a:solidFill>
              </a:rPr>
              <a:t>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-1, toplam)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Kullanıcıyı Pozitif Sayı Girmesi için Zorlayalım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N</a:t>
            </a:r>
            <a:r>
              <a:rPr lang="tr-TR" dirty="0"/>
              <a:t>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(</a:t>
            </a:r>
            <a:r>
              <a:rPr lang="en-US" dirty="0"/>
              <a:t>N</a:t>
            </a:r>
            <a:r>
              <a:rPr lang="tr-TR" dirty="0"/>
              <a:t> &lt; 1):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raw_inpu</a:t>
            </a:r>
            <a:r>
              <a:rPr lang="tr-TR" dirty="0" err="1"/>
              <a:t>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“Pozitif bir </a:t>
            </a:r>
            <a:r>
              <a:rPr lang="tr-TR" dirty="0" err="1">
                <a:solidFill>
                  <a:srgbClr val="00B050"/>
                </a:solidFill>
              </a:rPr>
              <a:t>tamsayi</a:t>
            </a:r>
            <a:r>
              <a:rPr lang="tr-TR" dirty="0">
                <a:solidFill>
                  <a:srgbClr val="00B050"/>
                </a:solidFill>
              </a:rPr>
              <a:t> giriniz: "))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 = 1</a:t>
            </a:r>
          </a:p>
          <a:p>
            <a:pPr>
              <a:buNone/>
            </a:pPr>
            <a:r>
              <a:rPr lang="tr-TR" dirty="0"/>
              <a:t>toplam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toplam = toplam + i</a:t>
            </a:r>
          </a:p>
          <a:p>
            <a:pPr>
              <a:buNone/>
            </a:pPr>
            <a:r>
              <a:rPr lang="tr-TR" dirty="0"/>
              <a:t>    i = i+1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"1'den %</a:t>
            </a:r>
            <a:r>
              <a:rPr lang="tr-TR" dirty="0" err="1">
                <a:solidFill>
                  <a:srgbClr val="00B050"/>
                </a:solidFill>
              </a:rPr>
              <a:t>d'e</a:t>
            </a:r>
            <a:r>
              <a:rPr lang="tr-TR" dirty="0">
                <a:solidFill>
                  <a:srgbClr val="00B050"/>
                </a:solidFill>
              </a:rPr>
              <a:t> kadar olan pozitif tam </a:t>
            </a:r>
            <a:r>
              <a:rPr lang="tr-TR" dirty="0" err="1">
                <a:solidFill>
                  <a:srgbClr val="00B050"/>
                </a:solidFill>
              </a:rPr>
              <a:t>sayilarin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toplami</a:t>
            </a:r>
            <a:r>
              <a:rPr lang="tr-TR" dirty="0">
                <a:solidFill>
                  <a:srgbClr val="00B050"/>
                </a:solidFill>
              </a:rPr>
              <a:t>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-1, toplam)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Kullanıcı Ya Sayıdan Başka Bir Şey Girerse?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Pozitif bir </a:t>
            </a:r>
            <a:r>
              <a:rPr lang="tr-TR" dirty="0" err="1">
                <a:solidFill>
                  <a:srgbClr val="3146DF"/>
                </a:solidFill>
              </a:rPr>
              <a:t>tamsayi</a:t>
            </a:r>
            <a:r>
              <a:rPr lang="tr-TR" dirty="0">
                <a:solidFill>
                  <a:srgbClr val="3146DF"/>
                </a:solidFill>
              </a:rPr>
              <a:t> giriniz: </a:t>
            </a:r>
            <a:r>
              <a:rPr lang="tr-TR" dirty="0"/>
              <a:t>e</a:t>
            </a:r>
          </a:p>
          <a:p>
            <a:pPr>
              <a:buNone/>
            </a:pPr>
            <a:r>
              <a:rPr lang="tr-TR" dirty="0" err="1">
                <a:solidFill>
                  <a:srgbClr val="C00000"/>
                </a:solidFill>
              </a:rPr>
              <a:t>Traceback</a:t>
            </a:r>
            <a:r>
              <a:rPr lang="tr-TR" dirty="0">
                <a:solidFill>
                  <a:srgbClr val="C00000"/>
                </a:solidFill>
              </a:rPr>
              <a:t> (</a:t>
            </a:r>
            <a:r>
              <a:rPr lang="tr-TR" dirty="0" err="1">
                <a:solidFill>
                  <a:srgbClr val="C00000"/>
                </a:solidFill>
              </a:rPr>
              <a:t>most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recent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call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last</a:t>
            </a:r>
            <a:r>
              <a:rPr lang="tr-TR" dirty="0">
                <a:solidFill>
                  <a:srgbClr val="C00000"/>
                </a:solidFill>
              </a:rPr>
              <a:t>):</a:t>
            </a:r>
          </a:p>
          <a:p>
            <a:pPr>
              <a:buNone/>
            </a:pPr>
            <a:r>
              <a:rPr lang="tr-TR" dirty="0">
                <a:solidFill>
                  <a:srgbClr val="C00000"/>
                </a:solidFill>
              </a:rPr>
              <a:t>  File "C:/Users/</a:t>
            </a:r>
            <a:r>
              <a:rPr lang="en-US" dirty="0" err="1">
                <a:solidFill>
                  <a:srgbClr val="C00000"/>
                </a:solidFill>
              </a:rPr>
              <a:t>Husnu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Yenigun</a:t>
            </a:r>
            <a:r>
              <a:rPr lang="tr-TR" dirty="0">
                <a:solidFill>
                  <a:srgbClr val="C00000"/>
                </a:solidFill>
              </a:rPr>
              <a:t>/</a:t>
            </a:r>
            <a:r>
              <a:rPr lang="tr-TR" dirty="0" err="1">
                <a:solidFill>
                  <a:srgbClr val="C00000"/>
                </a:solidFill>
              </a:rPr>
              <a:t>Documents</a:t>
            </a:r>
            <a:r>
              <a:rPr lang="tr-TR" dirty="0">
                <a:solidFill>
                  <a:srgbClr val="C00000"/>
                </a:solidFill>
              </a:rPr>
              <a:t>/</a:t>
            </a:r>
            <a:r>
              <a:rPr lang="tr-TR" dirty="0" err="1">
                <a:solidFill>
                  <a:srgbClr val="C00000"/>
                </a:solidFill>
              </a:rPr>
              <a:t>classes</a:t>
            </a:r>
            <a:r>
              <a:rPr lang="tr-TR" dirty="0">
                <a:solidFill>
                  <a:srgbClr val="C00000"/>
                </a:solidFill>
              </a:rPr>
              <a:t>/</a:t>
            </a:r>
            <a:r>
              <a:rPr lang="tr-TR" dirty="0" err="1">
                <a:solidFill>
                  <a:srgbClr val="C00000"/>
                </a:solidFill>
              </a:rPr>
              <a:t>lise_yaz_okulu</a:t>
            </a:r>
            <a:r>
              <a:rPr lang="tr-TR" dirty="0">
                <a:solidFill>
                  <a:srgbClr val="C00000"/>
                </a:solidFill>
              </a:rPr>
              <a:t>/</a:t>
            </a:r>
            <a:r>
              <a:rPr lang="tr-TR" dirty="0" err="1">
                <a:solidFill>
                  <a:srgbClr val="C00000"/>
                </a:solidFill>
              </a:rPr>
              <a:t>python</a:t>
            </a:r>
            <a:r>
              <a:rPr lang="tr-TR" dirty="0">
                <a:solidFill>
                  <a:srgbClr val="C00000"/>
                </a:solidFill>
              </a:rPr>
              <a:t>/module_4/input_check.py", </a:t>
            </a:r>
            <a:r>
              <a:rPr lang="tr-TR" dirty="0" err="1">
                <a:solidFill>
                  <a:srgbClr val="C00000"/>
                </a:solidFill>
              </a:rPr>
              <a:t>line</a:t>
            </a:r>
            <a:r>
              <a:rPr lang="tr-TR" dirty="0">
                <a:solidFill>
                  <a:srgbClr val="C00000"/>
                </a:solidFill>
              </a:rPr>
              <a:t> 3, in &lt;</a:t>
            </a:r>
            <a:r>
              <a:rPr lang="tr-TR" dirty="0" err="1">
                <a:solidFill>
                  <a:srgbClr val="C00000"/>
                </a:solidFill>
              </a:rPr>
              <a:t>module</a:t>
            </a:r>
            <a:r>
              <a:rPr lang="tr-TR" dirty="0">
                <a:solidFill>
                  <a:srgbClr val="C00000"/>
                </a:solidFill>
              </a:rPr>
              <a:t>&gt;</a:t>
            </a:r>
          </a:p>
          <a:p>
            <a:pPr>
              <a:buNone/>
            </a:pPr>
            <a:r>
              <a:rPr lang="tr-TR" dirty="0">
                <a:solidFill>
                  <a:srgbClr val="C00000"/>
                </a:solidFill>
              </a:rPr>
              <a:t>    n = </a:t>
            </a:r>
            <a:r>
              <a:rPr lang="tr-TR" dirty="0" err="1">
                <a:solidFill>
                  <a:srgbClr val="C00000"/>
                </a:solidFill>
              </a:rPr>
              <a:t>int</a:t>
            </a:r>
            <a:r>
              <a:rPr lang="tr-TR" dirty="0">
                <a:solidFill>
                  <a:srgbClr val="C00000"/>
                </a:solidFill>
              </a:rPr>
              <a:t>(</a:t>
            </a:r>
            <a:r>
              <a:rPr lang="tr-TR" dirty="0" err="1">
                <a:solidFill>
                  <a:srgbClr val="C00000"/>
                </a:solidFill>
              </a:rPr>
              <a:t>raw</a:t>
            </a:r>
            <a:r>
              <a:rPr lang="tr-TR" dirty="0">
                <a:solidFill>
                  <a:srgbClr val="C00000"/>
                </a:solidFill>
              </a:rPr>
              <a:t>_</a:t>
            </a:r>
            <a:r>
              <a:rPr lang="tr-TR" dirty="0" err="1">
                <a:solidFill>
                  <a:srgbClr val="C00000"/>
                </a:solidFill>
              </a:rPr>
              <a:t>input</a:t>
            </a:r>
            <a:r>
              <a:rPr lang="tr-TR" dirty="0">
                <a:solidFill>
                  <a:srgbClr val="C00000"/>
                </a:solidFill>
              </a:rPr>
              <a:t>("Bir pozitif bir </a:t>
            </a:r>
            <a:r>
              <a:rPr lang="tr-TR" dirty="0" err="1">
                <a:solidFill>
                  <a:srgbClr val="C00000"/>
                </a:solidFill>
              </a:rPr>
              <a:t>tamsayi</a:t>
            </a:r>
            <a:r>
              <a:rPr lang="tr-TR" dirty="0">
                <a:solidFill>
                  <a:srgbClr val="C00000"/>
                </a:solidFill>
              </a:rPr>
              <a:t> giriniz: "))</a:t>
            </a:r>
          </a:p>
          <a:p>
            <a:pPr>
              <a:buNone/>
            </a:pPr>
            <a:r>
              <a:rPr lang="tr-TR" dirty="0" err="1">
                <a:solidFill>
                  <a:srgbClr val="C00000"/>
                </a:solidFill>
              </a:rPr>
              <a:t>ValueError</a:t>
            </a:r>
            <a:r>
              <a:rPr lang="tr-TR" dirty="0">
                <a:solidFill>
                  <a:srgbClr val="C00000"/>
                </a:solidFill>
              </a:rPr>
              <a:t>: </a:t>
            </a:r>
            <a:r>
              <a:rPr lang="tr-TR" dirty="0" err="1">
                <a:solidFill>
                  <a:srgbClr val="C00000"/>
                </a:solidFill>
              </a:rPr>
              <a:t>invalid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literal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for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int</a:t>
            </a:r>
            <a:r>
              <a:rPr lang="tr-TR" dirty="0">
                <a:solidFill>
                  <a:srgbClr val="C00000"/>
                </a:solidFill>
              </a:rPr>
              <a:t>() </a:t>
            </a:r>
            <a:r>
              <a:rPr lang="tr-TR" dirty="0" err="1">
                <a:solidFill>
                  <a:srgbClr val="C00000"/>
                </a:solidFill>
              </a:rPr>
              <a:t>with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base</a:t>
            </a:r>
            <a:r>
              <a:rPr lang="tr-TR" dirty="0">
                <a:solidFill>
                  <a:srgbClr val="C00000"/>
                </a:solidFill>
              </a:rPr>
              <a:t> 10: 'e'</a:t>
            </a:r>
          </a:p>
          <a:p>
            <a:pPr>
              <a:buNone/>
            </a:pPr>
            <a:r>
              <a:rPr lang="tr-TR" dirty="0"/>
              <a:t>&gt;&gt;&gt;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Şöyle Yapmak Gerekir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True</a:t>
            </a:r>
            <a:r>
              <a:rPr lang="tr-TR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try</a:t>
            </a:r>
            <a:r>
              <a:rPr lang="tr-TR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 </a:t>
            </a: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“</a:t>
            </a:r>
            <a:r>
              <a:rPr lang="en-US" dirty="0" err="1">
                <a:solidFill>
                  <a:srgbClr val="00B050"/>
                </a:solidFill>
              </a:rPr>
              <a:t>Pozitif</a:t>
            </a:r>
            <a:r>
              <a:rPr lang="en-US" dirty="0">
                <a:solidFill>
                  <a:srgbClr val="00B050"/>
                </a:solidFill>
              </a:rPr>
              <a:t> b</a:t>
            </a:r>
            <a:r>
              <a:rPr lang="tr-TR" dirty="0">
                <a:solidFill>
                  <a:srgbClr val="00B050"/>
                </a:solidFill>
              </a:rPr>
              <a:t>ir </a:t>
            </a:r>
            <a:r>
              <a:rPr lang="en-US" dirty="0">
                <a:solidFill>
                  <a:srgbClr val="00B050"/>
                </a:solidFill>
              </a:rPr>
              <a:t>tam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giriniz:"</a:t>
            </a:r>
            <a:r>
              <a:rPr lang="tr-TR" dirty="0"/>
              <a:t>))       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except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ValueError</a:t>
            </a:r>
            <a:r>
              <a:rPr lang="tr-TR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girmediniz!"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continue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"Aferin!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Tipleri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str</a:t>
            </a:r>
            <a:r>
              <a:rPr lang="tr-TR" dirty="0">
                <a:solidFill>
                  <a:srgbClr val="FF0000"/>
                </a:solidFill>
              </a:rPr>
              <a:t>()</a:t>
            </a:r>
          </a:p>
          <a:p>
            <a:pPr lvl="1"/>
            <a:r>
              <a:rPr lang="tr-TR" dirty="0"/>
              <a:t>Karakter dizisine dönüştürür ("</a:t>
            </a:r>
            <a:r>
              <a:rPr lang="tr-TR" dirty="0" err="1"/>
              <a:t>Husnu</a:t>
            </a:r>
            <a:r>
              <a:rPr lang="tr-TR" dirty="0"/>
              <a:t>")</a:t>
            </a:r>
          </a:p>
          <a:p>
            <a:r>
              <a:rPr lang="tr-TR" dirty="0" err="1">
                <a:solidFill>
                  <a:srgbClr val="FF0000"/>
                </a:solidFill>
              </a:rPr>
              <a:t>int</a:t>
            </a:r>
            <a:r>
              <a:rPr lang="tr-TR" dirty="0">
                <a:solidFill>
                  <a:srgbClr val="FF0000"/>
                </a:solidFill>
              </a:rPr>
              <a:t>()</a:t>
            </a:r>
          </a:p>
          <a:p>
            <a:pPr lvl="1"/>
            <a:r>
              <a:rPr lang="tr-TR" dirty="0"/>
              <a:t>Tam sayıya dönüştürür</a:t>
            </a:r>
          </a:p>
          <a:p>
            <a:r>
              <a:rPr lang="tr-TR" dirty="0" err="1">
                <a:solidFill>
                  <a:srgbClr val="FF0000"/>
                </a:solidFill>
              </a:rPr>
              <a:t>float</a:t>
            </a:r>
            <a:r>
              <a:rPr lang="tr-TR" dirty="0">
                <a:solidFill>
                  <a:srgbClr val="FF0000"/>
                </a:solidFill>
              </a:rPr>
              <a:t>()</a:t>
            </a:r>
          </a:p>
          <a:p>
            <a:pPr lvl="1"/>
            <a:r>
              <a:rPr lang="tr-TR" dirty="0"/>
              <a:t>Gerçek sayıya dönüştürür</a:t>
            </a:r>
          </a:p>
          <a:p>
            <a:r>
              <a:rPr lang="tr-TR" dirty="0" err="1"/>
              <a:t>complex</a:t>
            </a:r>
            <a:r>
              <a:rPr lang="tr-TR" dirty="0"/>
              <a:t>()</a:t>
            </a:r>
          </a:p>
          <a:p>
            <a:pPr lvl="1"/>
            <a:r>
              <a:rPr lang="tr-TR" dirty="0"/>
              <a:t>Karmaşık sayıya dönüştürür</a:t>
            </a:r>
          </a:p>
          <a:p>
            <a:r>
              <a:rPr lang="tr-TR" dirty="0" err="1"/>
              <a:t>eval</a:t>
            </a:r>
            <a:r>
              <a:rPr lang="tr-TR" dirty="0"/>
              <a:t>()</a:t>
            </a:r>
          </a:p>
          <a:p>
            <a:pPr lvl="1"/>
            <a:r>
              <a:rPr lang="tr-TR" dirty="0"/>
              <a:t>Girdinin değerini hesaplar</a:t>
            </a:r>
          </a:p>
        </p:txBody>
      </p:sp>
      <p:pic>
        <p:nvPicPr>
          <p:cNvPr id="4" name="Picture 3" descr="C:\Users\SUUSER\AppData\Local\Microsoft\Windows\Temporary Internet Files\Content.IE5\6017E50A\MM90030981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04664"/>
            <a:ext cx="1066800" cy="10287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149A-96FE-4AC2-92A7-4E0CBC61F9C3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788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 kullanıcıdan bir sayı girmesini istesin</a:t>
            </a:r>
          </a:p>
          <a:p>
            <a:pPr>
              <a:lnSpc>
                <a:spcPct val="130000"/>
              </a:lnSpc>
            </a:pPr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pPr>
              <a:lnSpc>
                <a:spcPct val="130000"/>
              </a:lnSpc>
            </a:pPr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tüm çift sayıların toplamını hesaplasın.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Toplama </a:t>
            </a:r>
            <a:r>
              <a:rPr lang="en-US" dirty="0"/>
              <a:t>N</a:t>
            </a:r>
            <a:r>
              <a:rPr lang="tr-TR" dirty="0"/>
              <a:t> sayısı dahil olmasın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Sonucu ekrana bastırsın</a:t>
            </a:r>
          </a:p>
          <a:p>
            <a:pPr>
              <a:lnSpc>
                <a:spcPct val="130000"/>
              </a:lnSpc>
            </a:pPr>
            <a:r>
              <a:rPr lang="tr-TR" dirty="0"/>
              <a:t>Formül kullanmamıza gerek yok. </a:t>
            </a:r>
          </a:p>
          <a:p>
            <a:pPr>
              <a:lnSpc>
                <a:spcPct val="130000"/>
              </a:lnSpc>
            </a:pPr>
            <a:r>
              <a:rPr lang="tr-TR" dirty="0"/>
              <a:t>Bilgisayar bizim için yapar.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34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N</a:t>
            </a:r>
            <a:r>
              <a:rPr lang="tr-TR" sz="2000" dirty="0"/>
              <a:t> = </a:t>
            </a:r>
            <a:r>
              <a:rPr lang="tr-TR" sz="2000" dirty="0" err="1">
                <a:solidFill>
                  <a:srgbClr val="7030A0"/>
                </a:solidFill>
              </a:rPr>
              <a:t>int</a:t>
            </a:r>
            <a:r>
              <a:rPr lang="tr-TR" sz="2000" dirty="0"/>
              <a:t>(</a:t>
            </a:r>
            <a:r>
              <a:rPr lang="tr-TR" sz="2000" dirty="0" err="1">
                <a:solidFill>
                  <a:srgbClr val="7030A0"/>
                </a:solidFill>
              </a:rPr>
              <a:t>raw_inpu</a:t>
            </a:r>
            <a:r>
              <a:rPr lang="tr-TR" sz="2000" dirty="0" err="1"/>
              <a:t>t</a:t>
            </a:r>
            <a:r>
              <a:rPr lang="tr-TR" sz="2000" dirty="0"/>
              <a:t>(</a:t>
            </a:r>
            <a:r>
              <a:rPr lang="tr-TR" sz="2000" dirty="0">
                <a:solidFill>
                  <a:srgbClr val="00B050"/>
                </a:solidFill>
              </a:rPr>
              <a:t>“Pozitif bir </a:t>
            </a:r>
            <a:r>
              <a:rPr lang="en-US" sz="2000" dirty="0">
                <a:solidFill>
                  <a:srgbClr val="00B050"/>
                </a:solidFill>
              </a:rPr>
              <a:t>tam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giriniz: "</a:t>
            </a:r>
            <a:r>
              <a:rPr lang="tr-TR" sz="2000" dirty="0"/>
              <a:t>))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/>
              <a:t>i = 2</a:t>
            </a:r>
          </a:p>
          <a:p>
            <a:pPr>
              <a:buNone/>
            </a:pPr>
            <a:r>
              <a:rPr lang="tr-TR" sz="2000" dirty="0"/>
              <a:t>toplam = 0</a:t>
            </a:r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/>
              <a:t> i &lt; </a:t>
            </a:r>
            <a:r>
              <a:rPr lang="en-US" sz="2000" dirty="0"/>
              <a:t>N</a:t>
            </a:r>
            <a:r>
              <a:rPr lang="tr-TR" sz="2000" dirty="0"/>
              <a:t>:</a:t>
            </a:r>
          </a:p>
          <a:p>
            <a:pPr>
              <a:buNone/>
            </a:pPr>
            <a:r>
              <a:rPr lang="tr-TR" sz="2000" dirty="0"/>
              <a:t>    toplam = toplam + i</a:t>
            </a:r>
          </a:p>
          <a:p>
            <a:pPr>
              <a:buNone/>
            </a:pPr>
            <a:r>
              <a:rPr lang="tr-TR" sz="2000" dirty="0"/>
              <a:t>    i = i+2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"1'den %</a:t>
            </a:r>
            <a:r>
              <a:rPr lang="tr-TR" sz="2000" dirty="0" err="1">
                <a:solidFill>
                  <a:srgbClr val="00B050"/>
                </a:solidFill>
              </a:rPr>
              <a:t>d'e</a:t>
            </a:r>
            <a:r>
              <a:rPr lang="tr-TR" sz="2000" dirty="0">
                <a:solidFill>
                  <a:srgbClr val="00B050"/>
                </a:solidFill>
              </a:rPr>
              <a:t> kadar olan </a:t>
            </a:r>
            <a:r>
              <a:rPr lang="tr-TR" sz="2000" dirty="0" err="1">
                <a:solidFill>
                  <a:srgbClr val="00B050"/>
                </a:solidFill>
              </a:rPr>
              <a:t>cift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sayilarin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toplami</a:t>
            </a:r>
            <a:r>
              <a:rPr lang="tr-TR" sz="2000" dirty="0">
                <a:solidFill>
                  <a:srgbClr val="00B050"/>
                </a:solidFill>
              </a:rPr>
              <a:t>: %d"</a:t>
            </a:r>
            <a:r>
              <a:rPr lang="tr-TR" sz="2000" dirty="0"/>
              <a:t> %(</a:t>
            </a:r>
            <a:r>
              <a:rPr lang="en-US" sz="2000" dirty="0"/>
              <a:t>N</a:t>
            </a:r>
            <a:r>
              <a:rPr lang="tr-TR" sz="2000" dirty="0"/>
              <a:t>, toplam)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Ödev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Program “Toplamlar Programına Hoş Geldiniz” desin</a:t>
            </a:r>
          </a:p>
          <a:p>
            <a:r>
              <a:rPr lang="tr-TR" dirty="0"/>
              <a:t>Sonra program kullanıcıdan bir sayı girmesini istesin</a:t>
            </a:r>
          </a:p>
          <a:p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tüm çift sayıların toplamını hesaplasın.</a:t>
            </a:r>
          </a:p>
          <a:p>
            <a:pPr lvl="1"/>
            <a:r>
              <a:rPr lang="tr-TR" dirty="0"/>
              <a:t>Toplama </a:t>
            </a:r>
            <a:r>
              <a:rPr lang="en-US" dirty="0"/>
              <a:t>N</a:t>
            </a:r>
            <a:r>
              <a:rPr lang="tr-TR" dirty="0"/>
              <a:t> sayısı dahil olmasın</a:t>
            </a:r>
          </a:p>
          <a:p>
            <a:pPr lvl="1"/>
            <a:r>
              <a:rPr lang="tr-TR" dirty="0"/>
              <a:t>Sonucu ekrana bastırsın</a:t>
            </a:r>
          </a:p>
          <a:p>
            <a:r>
              <a:rPr lang="tr-TR" dirty="0"/>
              <a:t>Kullanıcıya devam etmek isteyip istemediğini sorsun</a:t>
            </a:r>
          </a:p>
          <a:p>
            <a:pPr lvl="1"/>
            <a:r>
              <a:rPr lang="tr-TR" dirty="0"/>
              <a:t>Devam etmek istiyorsa kullanıcıdan bir sayı girerek aynı şeyleri yapsın</a:t>
            </a:r>
          </a:p>
          <a:p>
            <a:pPr lvl="1"/>
            <a:r>
              <a:rPr lang="tr-TR" dirty="0"/>
              <a:t>Aksi takdirde, program sonlansın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Cift</a:t>
            </a:r>
            <a:r>
              <a:rPr lang="tr-TR" dirty="0">
                <a:solidFill>
                  <a:srgbClr val="00B050"/>
                </a:solidFill>
              </a:rPr>
              <a:t> Sayilari Toplama Programina Hos Geldiniz"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devam = 'E'</a:t>
            </a:r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Pozitif</a:t>
            </a:r>
            <a:r>
              <a:rPr lang="en-US" dirty="0">
                <a:solidFill>
                  <a:srgbClr val="00B050"/>
                </a:solidFill>
              </a:rPr>
              <a:t> b</a:t>
            </a:r>
            <a:r>
              <a:rPr lang="tr-TR" dirty="0">
                <a:solidFill>
                  <a:srgbClr val="00B050"/>
                </a:solidFill>
              </a:rPr>
              <a:t>ir </a:t>
            </a:r>
            <a:r>
              <a:rPr lang="en-US" dirty="0">
                <a:solidFill>
                  <a:srgbClr val="00B050"/>
                </a:solidFill>
              </a:rPr>
              <a:t>tam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giriniz: "))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i=2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toplam = 0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    toplam = toplam + i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    i = i+2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"1'den %</a:t>
            </a:r>
            <a:r>
              <a:rPr lang="tr-TR" dirty="0" err="1">
                <a:solidFill>
                  <a:srgbClr val="00B050"/>
                </a:solidFill>
              </a:rPr>
              <a:t>d'e</a:t>
            </a:r>
            <a:r>
              <a:rPr lang="tr-TR" dirty="0">
                <a:solidFill>
                  <a:srgbClr val="00B050"/>
                </a:solidFill>
              </a:rPr>
              <a:t> kadar olan </a:t>
            </a:r>
            <a:r>
              <a:rPr lang="tr-TR" dirty="0" err="1">
                <a:solidFill>
                  <a:srgbClr val="00B050"/>
                </a:solidFill>
              </a:rPr>
              <a:t>cift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sayilarin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toplami</a:t>
            </a:r>
            <a:r>
              <a:rPr lang="tr-TR" dirty="0">
                <a:solidFill>
                  <a:srgbClr val="00B050"/>
                </a:solidFill>
              </a:rPr>
              <a:t>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, toplam)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devam = </a:t>
            </a:r>
            <a:r>
              <a:rPr lang="tr-TR" dirty="0">
                <a:solidFill>
                  <a:srgbClr val="7030A0"/>
                </a:solidFill>
              </a:rPr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"Devam etmek icin 'E' ya da 'e' tusuna basiniz: "</a:t>
            </a:r>
            <a:r>
              <a:rPr lang="tr-TR" dirty="0"/>
              <a:t>)</a:t>
            </a:r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"Program </a:t>
            </a:r>
            <a:r>
              <a:rPr lang="tr-TR" dirty="0" err="1">
                <a:solidFill>
                  <a:srgbClr val="00B050"/>
                </a:solidFill>
              </a:rPr>
              <a:t>Sonlaniyor</a:t>
            </a:r>
            <a:r>
              <a:rPr lang="tr-TR" dirty="0">
                <a:solidFill>
                  <a:srgbClr val="00B050"/>
                </a:solidFill>
              </a:rPr>
              <a:t>, 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Gule</a:t>
            </a:r>
            <a:r>
              <a:rPr lang="tr-TR" dirty="0">
                <a:solidFill>
                  <a:srgbClr val="00B050"/>
                </a:solidFill>
              </a:rPr>
              <a:t>"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tr-TR" dirty="0"/>
              <a:t> Döngüsü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tr-TR" dirty="0"/>
              <a:t>Belirli bir aralıkta tekrar yapmak için kullanılır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2768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(1, 5):</a:t>
            </a:r>
          </a:p>
          <a:p>
            <a:r>
              <a:rPr lang="tr-TR" sz="2800" dirty="0"/>
              <a:t>    </a:t>
            </a:r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i</a:t>
            </a:r>
          </a:p>
        </p:txBody>
      </p:sp>
      <p:sp>
        <p:nvSpPr>
          <p:cNvPr id="5" name="Rectangle 4"/>
          <p:cNvSpPr/>
          <p:nvPr/>
        </p:nvSpPr>
        <p:spPr>
          <a:xfrm>
            <a:off x="4690864" y="2276873"/>
            <a:ext cx="1393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/>
              <a:t>&gt;&gt;&gt;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5716" y="499633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dirty="0" err="1"/>
              <a:t>universite</a:t>
            </a:r>
            <a:r>
              <a:rPr lang="de-DE" sz="2800" dirty="0"/>
              <a:t> = </a:t>
            </a:r>
            <a:r>
              <a:rPr lang="de-DE" sz="2800" dirty="0">
                <a:solidFill>
                  <a:srgbClr val="00B050"/>
                </a:solidFill>
              </a:rPr>
              <a:t>"</a:t>
            </a:r>
            <a:r>
              <a:rPr lang="de-DE" sz="2800" dirty="0" err="1">
                <a:solidFill>
                  <a:srgbClr val="00B050"/>
                </a:solidFill>
              </a:rPr>
              <a:t>Sabanci</a:t>
            </a:r>
            <a:r>
              <a:rPr lang="de-DE" sz="2800" dirty="0">
                <a:solidFill>
                  <a:srgbClr val="00B050"/>
                </a:solidFill>
              </a:rPr>
              <a:t>"</a:t>
            </a:r>
          </a:p>
          <a:p>
            <a:r>
              <a:rPr lang="de-DE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800" dirty="0"/>
              <a:t> harf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800" dirty="0"/>
              <a:t> </a:t>
            </a:r>
            <a:r>
              <a:rPr lang="de-DE" sz="2800" dirty="0" err="1"/>
              <a:t>universite</a:t>
            </a:r>
            <a:r>
              <a:rPr lang="de-DE" sz="2800" dirty="0"/>
              <a:t>:</a:t>
            </a:r>
          </a:p>
          <a:p>
            <a:r>
              <a:rPr lang="de-DE" sz="2800" dirty="0"/>
              <a:t>    </a:t>
            </a:r>
            <a:r>
              <a:rPr lang="de-DE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de-DE" sz="2800" dirty="0"/>
              <a:t> harf</a:t>
            </a:r>
            <a:endParaRPr lang="tr-TR" sz="2800" dirty="0"/>
          </a:p>
        </p:txBody>
      </p:sp>
      <p:sp>
        <p:nvSpPr>
          <p:cNvPr id="7" name="Rectangle 6"/>
          <p:cNvSpPr/>
          <p:nvPr/>
        </p:nvSpPr>
        <p:spPr>
          <a:xfrm>
            <a:off x="7092788" y="3298336"/>
            <a:ext cx="17636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&gt;&gt;&gt; </a:t>
            </a:r>
          </a:p>
          <a:p>
            <a:r>
              <a:rPr lang="pt-BR" sz="2400" dirty="0">
                <a:solidFill>
                  <a:srgbClr val="3146DF"/>
                </a:solidFill>
              </a:rPr>
              <a:t>S</a:t>
            </a:r>
          </a:p>
          <a:p>
            <a:r>
              <a:rPr lang="pt-BR" sz="2400" dirty="0">
                <a:solidFill>
                  <a:srgbClr val="3146DF"/>
                </a:solidFill>
              </a:rPr>
              <a:t>a</a:t>
            </a:r>
          </a:p>
          <a:p>
            <a:r>
              <a:rPr lang="pt-BR" sz="2400" dirty="0">
                <a:solidFill>
                  <a:srgbClr val="3146DF"/>
                </a:solidFill>
              </a:rPr>
              <a:t>b</a:t>
            </a:r>
          </a:p>
          <a:p>
            <a:r>
              <a:rPr lang="pt-BR" sz="2400" dirty="0">
                <a:solidFill>
                  <a:srgbClr val="3146DF"/>
                </a:solidFill>
              </a:rPr>
              <a:t>a</a:t>
            </a:r>
          </a:p>
          <a:p>
            <a:r>
              <a:rPr lang="pt-BR" sz="2400" dirty="0">
                <a:solidFill>
                  <a:srgbClr val="3146DF"/>
                </a:solidFill>
              </a:rPr>
              <a:t>n</a:t>
            </a:r>
          </a:p>
          <a:p>
            <a:r>
              <a:rPr lang="pt-BR" sz="2400" dirty="0">
                <a:solidFill>
                  <a:srgbClr val="3146DF"/>
                </a:solidFill>
              </a:rPr>
              <a:t>c</a:t>
            </a:r>
          </a:p>
          <a:p>
            <a:r>
              <a:rPr lang="pt-BR" sz="2400" dirty="0">
                <a:solidFill>
                  <a:srgbClr val="3146DF"/>
                </a:solidFill>
              </a:rPr>
              <a:t>i</a:t>
            </a:r>
          </a:p>
          <a:p>
            <a:r>
              <a:rPr lang="pt-BR" sz="2400" dirty="0"/>
              <a:t>&gt;&gt;&gt;</a:t>
            </a:r>
            <a:endParaRPr lang="pt-BR" sz="2400" dirty="0">
              <a:solidFill>
                <a:srgbClr val="3146DF"/>
              </a:solidFill>
            </a:endParaRPr>
          </a:p>
        </p:txBody>
      </p:sp>
      <p:pic>
        <p:nvPicPr>
          <p:cNvPr id="8" name="Picture 7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309925" y="2531607"/>
            <a:ext cx="1262075" cy="1152525"/>
          </a:xfrm>
          <a:prstGeom prst="rect">
            <a:avLst/>
          </a:prstGeom>
          <a:noFill/>
        </p:spPr>
      </p:pic>
      <p:pic>
        <p:nvPicPr>
          <p:cNvPr id="9" name="Picture 8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578177" y="4797152"/>
            <a:ext cx="1262075" cy="1152525"/>
          </a:xfrm>
          <a:prstGeom prst="rect">
            <a:avLst/>
          </a:prstGeom>
          <a:noFill/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7E14-4154-45CF-9CD9-D74139101C99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02"/>
            <a:ext cx="8229600" cy="1143000"/>
          </a:xfrm>
        </p:spPr>
        <p:txBody>
          <a:bodyPr/>
          <a:lstStyle/>
          <a:p>
            <a:pPr algn="l"/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tr-TR" dirty="0"/>
              <a:t> Döngüsü</a:t>
            </a:r>
          </a:p>
        </p:txBody>
      </p:sp>
      <p:sp>
        <p:nvSpPr>
          <p:cNvPr id="4" name="Rectangle 3"/>
          <p:cNvSpPr/>
          <p:nvPr/>
        </p:nvSpPr>
        <p:spPr>
          <a:xfrm>
            <a:off x="6069360" y="1724615"/>
            <a:ext cx="2967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universite</a:t>
            </a:r>
            <a:r>
              <a:rPr lang="de-DE" sz="2400" dirty="0"/>
              <a:t> = </a:t>
            </a:r>
            <a:r>
              <a:rPr lang="de-DE" sz="2400" dirty="0">
                <a:solidFill>
                  <a:srgbClr val="00B050"/>
                </a:solidFill>
              </a:rPr>
              <a:t>"</a:t>
            </a:r>
            <a:r>
              <a:rPr lang="de-DE" sz="2400" dirty="0" err="1">
                <a:solidFill>
                  <a:srgbClr val="00B050"/>
                </a:solidFill>
              </a:rPr>
              <a:t>Sabanci</a:t>
            </a:r>
            <a:r>
              <a:rPr lang="de-DE" sz="2400" dirty="0">
                <a:solidFill>
                  <a:srgbClr val="00B050"/>
                </a:solidFill>
              </a:rPr>
              <a:t>"</a:t>
            </a:r>
          </a:p>
          <a:p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400" dirty="0"/>
              <a:t> harf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400" dirty="0"/>
              <a:t> </a:t>
            </a:r>
            <a:r>
              <a:rPr lang="de-DE" sz="2400" dirty="0" err="1"/>
              <a:t>universite</a:t>
            </a:r>
            <a:r>
              <a:rPr lang="de-DE" sz="2400" dirty="0"/>
              <a:t>:</a:t>
            </a:r>
          </a:p>
          <a:p>
            <a:r>
              <a:rPr lang="de-DE" sz="2400" dirty="0"/>
              <a:t>    </a:t>
            </a:r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de-DE" sz="2400" dirty="0"/>
              <a:t> harf</a:t>
            </a:r>
            <a:endParaRPr lang="tr-TR" sz="2400" dirty="0"/>
          </a:p>
        </p:txBody>
      </p:sp>
      <p:sp>
        <p:nvSpPr>
          <p:cNvPr id="5" name="Rectangle 4"/>
          <p:cNvSpPr/>
          <p:nvPr/>
        </p:nvSpPr>
        <p:spPr>
          <a:xfrm>
            <a:off x="5868144" y="1716221"/>
            <a:ext cx="154817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TextBox 14"/>
          <p:cNvSpPr txBox="1"/>
          <p:nvPr/>
        </p:nvSpPr>
        <p:spPr>
          <a:xfrm>
            <a:off x="5364088" y="61090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Karakter dizisi (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56176" y="1134122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24600" y="2076938"/>
            <a:ext cx="639688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>
            <a:endCxn id="13" idx="0"/>
          </p:cNvCxnSpPr>
          <p:nvPr/>
        </p:nvCxnSpPr>
        <p:spPr>
          <a:xfrm>
            <a:off x="7164288" y="2493573"/>
            <a:ext cx="1054460" cy="385785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4"/>
          <p:cNvSpPr txBox="1"/>
          <p:nvPr/>
        </p:nvSpPr>
        <p:spPr>
          <a:xfrm>
            <a:off x="7293496" y="2879358"/>
            <a:ext cx="1850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Döngü Değişkeni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971599" y="1916832"/>
            <a:ext cx="2434697" cy="15841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Dizide eleman var mı?</a:t>
            </a:r>
          </a:p>
        </p:txBody>
      </p:sp>
      <p:cxnSp>
        <p:nvCxnSpPr>
          <p:cNvPr id="16" name="Straight Arrow Connector 15"/>
          <p:cNvCxnSpPr>
            <a:endCxn id="15" idx="0"/>
          </p:cNvCxnSpPr>
          <p:nvPr/>
        </p:nvCxnSpPr>
        <p:spPr>
          <a:xfrm>
            <a:off x="2188948" y="1417638"/>
            <a:ext cx="0" cy="4991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5" idx="3"/>
          </p:cNvCxnSpPr>
          <p:nvPr/>
        </p:nvCxnSpPr>
        <p:spPr>
          <a:xfrm>
            <a:off x="3406296" y="2708920"/>
            <a:ext cx="1093696" cy="3456384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Process 17"/>
          <p:cNvSpPr/>
          <p:nvPr/>
        </p:nvSpPr>
        <p:spPr>
          <a:xfrm>
            <a:off x="1000816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koşullu</a:t>
            </a:r>
            <a:r>
              <a:rPr lang="tr-TR" sz="2400" dirty="0"/>
              <a:t> kod</a:t>
            </a:r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>
            <a:off x="2188948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419872" y="2422629"/>
            <a:ext cx="26661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dizide başka </a:t>
            </a:r>
          </a:p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eleman kalmamışsa</a:t>
            </a:r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179512" y="3685674"/>
            <a:ext cx="4182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Dizideki  bir sonraki eleman</a:t>
            </a:r>
            <a:endParaRPr lang="tr-TR" dirty="0"/>
          </a:p>
        </p:txBody>
      </p:sp>
      <p:cxnSp>
        <p:nvCxnSpPr>
          <p:cNvPr id="22" name="Straight Connector 21"/>
          <p:cNvCxnSpPr>
            <a:stCxn id="18" idx="2"/>
          </p:cNvCxnSpPr>
          <p:nvPr/>
        </p:nvCxnSpPr>
        <p:spPr>
          <a:xfrm>
            <a:off x="2188948" y="522920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79512" y="5805264"/>
            <a:ext cx="2009436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endCxn id="15" idx="1"/>
          </p:cNvCxnSpPr>
          <p:nvPr/>
        </p:nvCxnSpPr>
        <p:spPr>
          <a:xfrm rot="5400000" flipH="1" flipV="1">
            <a:off x="-972618" y="3861050"/>
            <a:ext cx="3096347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188948" y="6165304"/>
            <a:ext cx="23110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88948" y="61653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644008" y="4455113"/>
            <a:ext cx="4392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800" dirty="0"/>
              <a:t> </a:t>
            </a:r>
            <a:r>
              <a:rPr lang="tr-TR" sz="2800" dirty="0" err="1"/>
              <a:t>dongu</a:t>
            </a:r>
            <a:r>
              <a:rPr lang="tr-TR" sz="2800" dirty="0"/>
              <a:t>_</a:t>
            </a:r>
            <a:r>
              <a:rPr lang="tr-TR" sz="2800" dirty="0" err="1"/>
              <a:t>degiskeni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800" dirty="0"/>
              <a:t> </a:t>
            </a:r>
            <a:r>
              <a:rPr lang="tr-TR" sz="2800" dirty="0"/>
              <a:t>dizi</a:t>
            </a:r>
            <a:r>
              <a:rPr lang="de-DE" sz="2800" dirty="0"/>
              <a:t>:</a:t>
            </a:r>
          </a:p>
          <a:p>
            <a:r>
              <a:rPr lang="tr-TR" sz="2800" dirty="0"/>
              <a:t>	</a:t>
            </a:r>
            <a:r>
              <a:rPr lang="tr-TR" sz="2800" dirty="0" err="1"/>
              <a:t>kosullu</a:t>
            </a:r>
            <a:r>
              <a:rPr lang="tr-TR" sz="2800" dirty="0"/>
              <a:t> kod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72B1-84EB-450E-B432-F692DFBC4FB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 animBg="1"/>
      <p:bldP spid="13" grpId="0"/>
      <p:bldP spid="15" grpId="0" animBg="1"/>
      <p:bldP spid="18" grpId="0" animBg="1"/>
      <p:bldP spid="20" grpId="0"/>
      <p:bldP spid="21" grpId="0"/>
      <p:bldP spid="4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r>
              <a:rPr lang="tr-TR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ilk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son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,fark)</a:t>
            </a:r>
            <a:r>
              <a:rPr lang="tr-TR" dirty="0"/>
              <a:t> bize bir aralıktaki değerleri veren bir </a:t>
            </a:r>
            <a:r>
              <a:rPr lang="tr-TR" dirty="0">
                <a:solidFill>
                  <a:srgbClr val="FF0000"/>
                </a:solidFill>
              </a:rPr>
              <a:t>fonksiyondur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4136" y="27768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(1, 10, 2):</a:t>
            </a:r>
          </a:p>
          <a:p>
            <a:r>
              <a:rPr lang="tr-TR" sz="2800" dirty="0"/>
              <a:t>    </a:t>
            </a:r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i</a:t>
            </a:r>
          </a:p>
        </p:txBody>
      </p:sp>
      <p:sp>
        <p:nvSpPr>
          <p:cNvPr id="5" name="Rectangle 4"/>
          <p:cNvSpPr/>
          <p:nvPr/>
        </p:nvSpPr>
        <p:spPr>
          <a:xfrm>
            <a:off x="7571184" y="2269029"/>
            <a:ext cx="1393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</a:p>
          <a:p>
            <a:r>
              <a:rPr lang="tr-TR" sz="2400" dirty="0"/>
              <a:t>&gt;&gt;&gt;</a:t>
            </a:r>
          </a:p>
        </p:txBody>
      </p:sp>
      <p:pic>
        <p:nvPicPr>
          <p:cNvPr id="6" name="Picture 5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16010" y="2776860"/>
            <a:ext cx="1262075" cy="11525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1500" y="494668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(10, 1, -2):</a:t>
            </a:r>
          </a:p>
          <a:p>
            <a:r>
              <a:rPr lang="tr-TR" sz="2800" dirty="0"/>
              <a:t>    </a:t>
            </a:r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i</a:t>
            </a:r>
          </a:p>
        </p:txBody>
      </p:sp>
      <p:sp>
        <p:nvSpPr>
          <p:cNvPr id="9" name="Rectangle 8"/>
          <p:cNvSpPr/>
          <p:nvPr/>
        </p:nvSpPr>
        <p:spPr>
          <a:xfrm>
            <a:off x="5194920" y="3919696"/>
            <a:ext cx="1393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10</a:t>
            </a:r>
          </a:p>
          <a:p>
            <a:r>
              <a:rPr lang="tr-TR" sz="2400" dirty="0">
                <a:solidFill>
                  <a:srgbClr val="3146DF"/>
                </a:solidFill>
              </a:rPr>
              <a:t>8</a:t>
            </a:r>
          </a:p>
          <a:p>
            <a:r>
              <a:rPr lang="tr-TR" sz="2400" dirty="0">
                <a:solidFill>
                  <a:srgbClr val="3146DF"/>
                </a:solidFill>
              </a:rPr>
              <a:t>6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/>
              <a:t>&gt;&gt;&gt;</a:t>
            </a:r>
          </a:p>
        </p:txBody>
      </p:sp>
      <p:pic>
        <p:nvPicPr>
          <p:cNvPr id="10" name="Picture 9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623375" y="4437216"/>
            <a:ext cx="1262075" cy="1152525"/>
          </a:xfrm>
          <a:prstGeom prst="rect">
            <a:avLst/>
          </a:prstGeom>
          <a:noFill/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EEA7-7680-43A3-9CD9-7ABC94DEC4A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(10, 1, 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14800" y="1600201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10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</a:p>
          <a:p>
            <a:r>
              <a:rPr lang="tr-TR" sz="2400" dirty="0">
                <a:solidFill>
                  <a:srgbClr val="3146DF"/>
                </a:solidFill>
              </a:rPr>
              <a:t>8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6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Başka Bir 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(1, 10, 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</a:t>
            </a:r>
          </a:p>
          <a:p>
            <a:r>
              <a:rPr lang="tr-TR" dirty="0"/>
              <a:t>Sonuç ne olurdu?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  <a:r>
              <a:rPr lang="tr-TR" dirty="0"/>
              <a:t> komutu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Döngüleri zamanından önce </a:t>
            </a:r>
            <a:r>
              <a:rPr lang="en-US" dirty="0"/>
              <a:t>(d</a:t>
            </a:r>
            <a:r>
              <a:rPr lang="tr-TR" dirty="0" err="1"/>
              <a:t>öngü</a:t>
            </a:r>
            <a:r>
              <a:rPr lang="tr-TR" dirty="0"/>
              <a:t> koşulu yanlış olmadan) sonlandırmaya yarar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413338"/>
            <a:ext cx="64910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isim = 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"Sadece isminizi giriniz: ")</a:t>
            </a:r>
          </a:p>
          <a:p>
            <a:endParaRPr lang="tr-TR" sz="2400" dirty="0"/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karakter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isim: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karakter == " ":</a:t>
            </a:r>
          </a:p>
          <a:p>
            <a:r>
              <a:rPr lang="tr-TR" sz="2400" dirty="0"/>
              <a:t>    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karakter</a:t>
            </a:r>
          </a:p>
        </p:txBody>
      </p:sp>
      <p:pic>
        <p:nvPicPr>
          <p:cNvPr id="5" name="Picture 4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915816" y="3353122"/>
            <a:ext cx="1262075" cy="1152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266933" y="3212976"/>
            <a:ext cx="48770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Sadece isminizi giriniz: </a:t>
            </a:r>
            <a:r>
              <a:rPr lang="en-US" sz="2400" dirty="0" err="1"/>
              <a:t>Husnu</a:t>
            </a:r>
            <a:r>
              <a:rPr lang="en-US" sz="2400" dirty="0"/>
              <a:t> </a:t>
            </a:r>
            <a:r>
              <a:rPr lang="en-US" sz="2400" dirty="0" err="1"/>
              <a:t>Yenigun</a:t>
            </a:r>
            <a:endParaRPr lang="tr-TR" sz="2400" dirty="0"/>
          </a:p>
          <a:p>
            <a:r>
              <a:rPr lang="en-US" sz="2400" dirty="0">
                <a:solidFill>
                  <a:srgbClr val="3146DF"/>
                </a:solidFill>
              </a:rPr>
              <a:t>H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u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s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n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en-US" sz="2400" dirty="0">
                <a:solidFill>
                  <a:srgbClr val="3146DF"/>
                </a:solidFill>
              </a:rPr>
              <a:t>u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2E753-60C6-41B5-9494-A543B5C55C11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Koşullu İfadeler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Programın hangi yönde ilerleyeceğini belirlemek için </a:t>
            </a:r>
            <a:r>
              <a:rPr lang="tr-TR" b="1" i="1" dirty="0"/>
              <a:t>bir koşul test edilir</a:t>
            </a:r>
            <a:r>
              <a:rPr lang="tr-TR" dirty="0"/>
              <a:t>.</a:t>
            </a:r>
          </a:p>
          <a:p>
            <a:pPr>
              <a:lnSpc>
                <a:spcPct val="130000"/>
              </a:lnSpc>
            </a:pPr>
            <a:r>
              <a:rPr lang="tr-TR" dirty="0"/>
              <a:t>Koşul gerçekleşiyorsa program bir yöne;</a:t>
            </a:r>
          </a:p>
          <a:p>
            <a:pPr>
              <a:lnSpc>
                <a:spcPct val="130000"/>
              </a:lnSpc>
            </a:pPr>
            <a:r>
              <a:rPr lang="tr-TR" dirty="0"/>
              <a:t>Geçekleşmiyorsa başka bir yöne doğru ilerler.</a:t>
            </a:r>
          </a:p>
          <a:p>
            <a:pPr>
              <a:lnSpc>
                <a:spcPct val="130000"/>
              </a:lnSpc>
            </a:pPr>
            <a:r>
              <a:rPr lang="tr-TR" dirty="0"/>
              <a:t>Bunun için </a:t>
            </a:r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tr-TR" dirty="0"/>
              <a:t> ifadesini kullanırız.</a:t>
            </a:r>
          </a:p>
          <a:p>
            <a:pPr>
              <a:lnSpc>
                <a:spcPct val="130000"/>
              </a:lnSpc>
            </a:pPr>
            <a:r>
              <a:rPr lang="tr-TR" dirty="0"/>
              <a:t>Kelime anlamı “</a:t>
            </a:r>
            <a:r>
              <a:rPr lang="tr-TR" dirty="0">
                <a:solidFill>
                  <a:srgbClr val="3146DF"/>
                </a:solidFill>
              </a:rPr>
              <a:t>eğer</a:t>
            </a:r>
            <a:r>
              <a:rPr lang="tr-TR" dirty="0"/>
              <a:t>” </a:t>
            </a:r>
            <a:r>
              <a:rPr lang="tr-TR" dirty="0" err="1"/>
              <a:t>dir</a:t>
            </a:r>
            <a:endParaRPr lang="tr-TR" dirty="0"/>
          </a:p>
          <a:p>
            <a:pPr>
              <a:lnSpc>
                <a:spcPct val="130000"/>
              </a:lnSpc>
            </a:pPr>
            <a:r>
              <a:rPr lang="tr-TR" dirty="0"/>
              <a:t>Eğer (</a:t>
            </a:r>
            <a:r>
              <a:rPr lang="tr-TR" b="1" dirty="0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tr-TR" dirty="0"/>
              <a:t>) bir koşul gerçekleşiyorsa/doğruysa program bir işi yapar</a:t>
            </a:r>
          </a:p>
          <a:p>
            <a:pPr>
              <a:lnSpc>
                <a:spcPct val="130000"/>
              </a:lnSpc>
            </a:pPr>
            <a:r>
              <a:rPr lang="tr-TR" dirty="0"/>
              <a:t>Aksi takdirde (</a:t>
            </a:r>
            <a:r>
              <a:rPr lang="tr-TR" b="1" dirty="0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dirty="0"/>
              <a:t>) yapmaz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BF581-E288-4D2C-8508-53E927345344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break Fonksiyonu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3600" y="1628800"/>
            <a:ext cx="3143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karakter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isim: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karakter == " ":</a:t>
            </a:r>
          </a:p>
          <a:p>
            <a:r>
              <a:rPr lang="tr-TR" sz="2400" dirty="0"/>
              <a:t>    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karakter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6084168" y="2004253"/>
            <a:ext cx="208823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14"/>
          <p:cNvSpPr txBox="1"/>
          <p:nvPr/>
        </p:nvSpPr>
        <p:spPr>
          <a:xfrm>
            <a:off x="6732240" y="8895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092280" y="1395732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84168" y="2420888"/>
            <a:ext cx="100811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732240" y="2837523"/>
            <a:ext cx="0" cy="735493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6884640" y="3311406"/>
            <a:ext cx="22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Döngüden çık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Decision 12"/>
          <p:cNvSpPr/>
          <p:nvPr/>
        </p:nvSpPr>
        <p:spPr>
          <a:xfrm>
            <a:off x="971600" y="1484784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>
            <a:off x="1943708" y="9087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3" idx="3"/>
          </p:cNvCxnSpPr>
          <p:nvPr/>
        </p:nvCxnSpPr>
        <p:spPr>
          <a:xfrm>
            <a:off x="2915816" y="2168860"/>
            <a:ext cx="1584176" cy="406845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755576" y="4869160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döngü</a:t>
            </a:r>
            <a:r>
              <a:rPr lang="tr-TR" sz="2400" dirty="0"/>
              <a:t> kodu</a:t>
            </a:r>
          </a:p>
        </p:txBody>
      </p:sp>
      <p:cxnSp>
        <p:nvCxnSpPr>
          <p:cNvPr id="17" name="Straight Arrow Connector 16"/>
          <p:cNvCxnSpPr>
            <a:stCxn id="13" idx="2"/>
            <a:endCxn id="29" idx="0"/>
          </p:cNvCxnSpPr>
          <p:nvPr/>
        </p:nvCxnSpPr>
        <p:spPr>
          <a:xfrm>
            <a:off x="1943708" y="28529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60461" y="1846565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971600" y="278092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cxnSp>
        <p:nvCxnSpPr>
          <p:cNvPr id="20" name="Straight Connector 19"/>
          <p:cNvCxnSpPr>
            <a:stCxn id="16" idx="2"/>
          </p:cNvCxnSpPr>
          <p:nvPr/>
        </p:nvCxnSpPr>
        <p:spPr>
          <a:xfrm>
            <a:off x="1943708" y="5733256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9512" y="6093296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endCxn id="13" idx="1"/>
          </p:cNvCxnSpPr>
          <p:nvPr/>
        </p:nvCxnSpPr>
        <p:spPr>
          <a:xfrm rot="5400000" flipH="1" flipV="1">
            <a:off x="-1377661" y="3726033"/>
            <a:ext cx="3906434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943708" y="6237312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cision 28"/>
          <p:cNvSpPr/>
          <p:nvPr/>
        </p:nvSpPr>
        <p:spPr>
          <a:xfrm>
            <a:off x="971600" y="3140968"/>
            <a:ext cx="1944216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tr-TR" sz="2400" dirty="0"/>
              <a:t>Break</a:t>
            </a:r>
          </a:p>
          <a:p>
            <a:pPr algn="ctr"/>
            <a:r>
              <a:rPr lang="tr-TR" sz="2400" dirty="0"/>
              <a:t>koşulu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943708" y="623731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9" idx="3"/>
          </p:cNvCxnSpPr>
          <p:nvPr/>
        </p:nvCxnSpPr>
        <p:spPr>
          <a:xfrm>
            <a:off x="2915816" y="3825044"/>
            <a:ext cx="1584176" cy="95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131840" y="338835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sp>
        <p:nvSpPr>
          <p:cNvPr id="37" name="Rectangle 36"/>
          <p:cNvSpPr/>
          <p:nvPr/>
        </p:nvSpPr>
        <p:spPr>
          <a:xfrm>
            <a:off x="931893" y="442782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38" name="Rectangle 37"/>
          <p:cNvSpPr/>
          <p:nvPr/>
        </p:nvSpPr>
        <p:spPr>
          <a:xfrm>
            <a:off x="2012955" y="638132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Döngüden çık</a:t>
            </a:r>
            <a:endParaRPr lang="tr-TR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BCA9-D1A8-4857-B431-3E759E37AA6B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cxnSp>
        <p:nvCxnSpPr>
          <p:cNvPr id="32" name="Straight Arrow Connector 31"/>
          <p:cNvCxnSpPr>
            <a:endCxn id="16" idx="0"/>
          </p:cNvCxnSpPr>
          <p:nvPr/>
        </p:nvCxnSpPr>
        <p:spPr>
          <a:xfrm>
            <a:off x="1943708" y="450912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2" grpId="0"/>
      <p:bldP spid="13" grpId="0" animBg="1"/>
      <p:bldP spid="16" grpId="0" animBg="1"/>
      <p:bldP spid="18" grpId="0"/>
      <p:bldP spid="19" grpId="0"/>
      <p:bldP spid="29" grpId="0" animBg="1"/>
      <p:bldP spid="36" grpId="0"/>
      <p:bldP spid="37" grpId="0"/>
      <p:bldP spid="3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continue</a:t>
            </a:r>
            <a:r>
              <a:rPr lang="tr-TR" dirty="0"/>
              <a:t> Fonksiyonu</a:t>
            </a:r>
          </a:p>
        </p:txBody>
      </p:sp>
      <p:sp>
        <p:nvSpPr>
          <p:cNvPr id="4" name="Flowchart: Decision 3"/>
          <p:cNvSpPr/>
          <p:nvPr/>
        </p:nvSpPr>
        <p:spPr>
          <a:xfrm>
            <a:off x="971600" y="1484784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943708" y="9087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3"/>
          </p:cNvCxnSpPr>
          <p:nvPr/>
        </p:nvCxnSpPr>
        <p:spPr>
          <a:xfrm>
            <a:off x="2915816" y="2168860"/>
            <a:ext cx="1584176" cy="406845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755576" y="4869160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döngü</a:t>
            </a:r>
            <a:r>
              <a:rPr lang="tr-TR" sz="2400" dirty="0"/>
              <a:t> kodu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43708" y="28529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60461" y="1846565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10" name="Rectangle 9"/>
          <p:cNvSpPr/>
          <p:nvPr/>
        </p:nvSpPr>
        <p:spPr>
          <a:xfrm>
            <a:off x="971600" y="278092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cxnSp>
        <p:nvCxnSpPr>
          <p:cNvPr id="11" name="Straight Connector 10"/>
          <p:cNvCxnSpPr>
            <a:stCxn id="7" idx="2"/>
          </p:cNvCxnSpPr>
          <p:nvPr/>
        </p:nvCxnSpPr>
        <p:spPr>
          <a:xfrm>
            <a:off x="1943708" y="5733256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9512" y="6093296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endCxn id="4" idx="1"/>
          </p:cNvCxnSpPr>
          <p:nvPr/>
        </p:nvCxnSpPr>
        <p:spPr>
          <a:xfrm rot="5400000" flipH="1" flipV="1">
            <a:off x="-1377661" y="3726033"/>
            <a:ext cx="3906434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43708" y="6237312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ecision 14"/>
          <p:cNvSpPr/>
          <p:nvPr/>
        </p:nvSpPr>
        <p:spPr>
          <a:xfrm>
            <a:off x="734967" y="3140968"/>
            <a:ext cx="2396873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tr-TR" sz="2400" dirty="0" err="1"/>
              <a:t>continue</a:t>
            </a:r>
            <a:endParaRPr lang="tr-TR" sz="2400" dirty="0"/>
          </a:p>
          <a:p>
            <a:pPr algn="ctr"/>
            <a:r>
              <a:rPr lang="tr-TR" sz="2400" dirty="0"/>
              <a:t>koşulu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43708" y="623731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1520" y="338835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931893" y="442782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20" name="Rectangle 19"/>
          <p:cNvSpPr/>
          <p:nvPr/>
        </p:nvSpPr>
        <p:spPr>
          <a:xfrm>
            <a:off x="2012955" y="638132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Döngüden çık</a:t>
            </a:r>
            <a:endParaRPr lang="tr-TR" dirty="0"/>
          </a:p>
        </p:txBody>
      </p:sp>
      <p:cxnSp>
        <p:nvCxnSpPr>
          <p:cNvPr id="23" name="Straight Arrow Connector 22"/>
          <p:cNvCxnSpPr>
            <a:stCxn id="15" idx="1"/>
          </p:cNvCxnSpPr>
          <p:nvPr/>
        </p:nvCxnSpPr>
        <p:spPr>
          <a:xfrm flipH="1">
            <a:off x="158903" y="3825044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84852" y="1418000"/>
            <a:ext cx="2747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</a:t>
            </a:r>
            <a:r>
              <a:rPr lang="en-US" sz="2400" dirty="0" err="1"/>
              <a:t>x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range(-</a:t>
            </a:r>
            <a:r>
              <a:rPr lang="en-US" sz="2400" dirty="0"/>
              <a:t>2,3)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en-US" sz="2400" dirty="0" err="1"/>
              <a:t>x</a:t>
            </a:r>
            <a:r>
              <a:rPr lang="tr-TR" sz="2400" dirty="0"/>
              <a:t> == </a:t>
            </a:r>
            <a:r>
              <a:rPr lang="en-US" sz="2400" dirty="0"/>
              <a:t>0</a:t>
            </a:r>
            <a:r>
              <a:rPr lang="tr-TR" sz="2400" dirty="0"/>
              <a:t>:</a:t>
            </a:r>
          </a:p>
          <a:p>
            <a:r>
              <a:rPr lang="tr-TR" sz="2400" dirty="0"/>
              <a:t>    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continue</a:t>
            </a:r>
            <a:endParaRPr lang="tr-TR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en-US" sz="2400" dirty="0"/>
              <a:t>1.0/x</a:t>
            </a:r>
            <a:endParaRPr lang="tr-TR" sz="2400" dirty="0"/>
          </a:p>
          <a:p>
            <a:r>
              <a:rPr lang="tr-TR" sz="2400" dirty="0"/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244916" y="3262834"/>
            <a:ext cx="8280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&gt;&gt;&gt; </a:t>
            </a:r>
          </a:p>
          <a:p>
            <a:r>
              <a:rPr lang="it-IT" sz="2400" dirty="0"/>
              <a:t>-0.5</a:t>
            </a:r>
          </a:p>
          <a:p>
            <a:r>
              <a:rPr lang="it-IT" sz="2400" dirty="0"/>
              <a:t>-1.0</a:t>
            </a:r>
          </a:p>
          <a:p>
            <a:r>
              <a:rPr lang="it-IT" sz="2400" dirty="0"/>
              <a:t>1.0</a:t>
            </a:r>
          </a:p>
          <a:p>
            <a:r>
              <a:rPr lang="it-IT" sz="2400" dirty="0"/>
              <a:t>0.5</a:t>
            </a:r>
          </a:p>
          <a:p>
            <a:r>
              <a:rPr lang="it-IT" sz="2400" dirty="0"/>
              <a:t>&gt;&gt;&gt;</a:t>
            </a:r>
            <a:endParaRPr lang="tr-TR" sz="2400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2053-D0B4-442A-8C89-FE4993C479E2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cxnSp>
        <p:nvCxnSpPr>
          <p:cNvPr id="30" name="Straight Arrow Connector 29"/>
          <p:cNvCxnSpPr>
            <a:endCxn id="7" idx="0"/>
          </p:cNvCxnSpPr>
          <p:nvPr/>
        </p:nvCxnSpPr>
        <p:spPr>
          <a:xfrm>
            <a:off x="1943708" y="450912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676553" y="3644627"/>
            <a:ext cx="1262075" cy="11525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851593" y="3164681"/>
            <a:ext cx="31790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-0.5</a:t>
            </a:r>
          </a:p>
          <a:p>
            <a:r>
              <a:rPr lang="en-US" dirty="0"/>
              <a:t>-1.0</a:t>
            </a:r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Traceback</a:t>
            </a:r>
            <a:r>
              <a:rPr lang="en-US" dirty="0">
                <a:solidFill>
                  <a:srgbClr val="FF0000"/>
                </a:solidFill>
              </a:rPr>
              <a:t> (most recent call last):</a:t>
            </a:r>
          </a:p>
          <a:p>
            <a:r>
              <a:rPr lang="en-US" dirty="0">
                <a:solidFill>
                  <a:srgbClr val="FF0000"/>
                </a:solidFill>
              </a:rPr>
              <a:t>  File "C:\Users\Hüsnü\Desktop\temp\test.py", line 2, in &lt;module&gt;</a:t>
            </a:r>
          </a:p>
          <a:p>
            <a:r>
              <a:rPr lang="en-US" dirty="0">
                <a:solidFill>
                  <a:srgbClr val="FF0000"/>
                </a:solidFill>
              </a:rPr>
              <a:t>    print 1.0/x</a:t>
            </a:r>
          </a:p>
          <a:p>
            <a:r>
              <a:rPr lang="en-US" dirty="0" err="1">
                <a:solidFill>
                  <a:srgbClr val="FF0000"/>
                </a:solidFill>
              </a:rPr>
              <a:t>ZeroDivisionError</a:t>
            </a:r>
            <a:r>
              <a:rPr lang="en-US" dirty="0">
                <a:solidFill>
                  <a:srgbClr val="FF0000"/>
                </a:solidFill>
              </a:rPr>
              <a:t>: float division by zero</a:t>
            </a:r>
          </a:p>
          <a:p>
            <a:r>
              <a:rPr lang="en-US" dirty="0"/>
              <a:t>&gt;&gt;&gt;</a:t>
            </a:r>
          </a:p>
        </p:txBody>
      </p:sp>
      <p:pic>
        <p:nvPicPr>
          <p:cNvPr id="29" name="Picture 28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671101" y="3573016"/>
            <a:ext cx="12620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0" grpId="0"/>
      <p:bldP spid="15" grpId="0" animBg="1"/>
      <p:bldP spid="18" grpId="0"/>
      <p:bldP spid="19" grpId="0"/>
      <p:bldP spid="20" grpId="0"/>
      <p:bldP spid="26" grpId="0"/>
      <p:bldP spid="3" grpId="0"/>
      <p:bldP spid="3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766"/>
            <a:ext cx="8229600" cy="5256584"/>
          </a:xfrm>
        </p:spPr>
        <p:txBody>
          <a:bodyPr>
            <a:normAutofit/>
          </a:bodyPr>
          <a:lstStyle/>
          <a:p>
            <a:r>
              <a:rPr lang="tr-TR" dirty="0"/>
              <a:t>Sayı bulma oyunu</a:t>
            </a:r>
          </a:p>
          <a:p>
            <a:r>
              <a:rPr lang="tr-TR" dirty="0"/>
              <a:t>Bilgisayar 1 ile 20 ([1,20]) arasında rasgele bir sayı seçer ve programa girer</a:t>
            </a:r>
          </a:p>
          <a:p>
            <a:r>
              <a:rPr lang="tr-TR" dirty="0"/>
              <a:t>Oyuncu bu sayıyı dört tahminde bulmaya çalışır</a:t>
            </a:r>
          </a:p>
          <a:p>
            <a:r>
              <a:rPr lang="tr-TR" dirty="0"/>
              <a:t>Birinci, ikinci ve üçüncü tahminlerinde bulamazsa program sayının tahminden büyük mü yoksa küçük mü olduğunu söyler</a:t>
            </a:r>
          </a:p>
          <a:p>
            <a:r>
              <a:rPr lang="tr-TR" dirty="0"/>
              <a:t>Oyuncu dört hakkında da bilemezse oyunu kaybeder</a:t>
            </a:r>
          </a:p>
          <a:p>
            <a:r>
              <a:rPr lang="tr-TR" dirty="0"/>
              <a:t>Programın başına aşağıdakini yazın</a:t>
            </a:r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dirty="0"/>
              <a:t> </a:t>
            </a:r>
            <a:r>
              <a:rPr lang="tr-TR" dirty="0" err="1"/>
              <a:t>random</a:t>
            </a:r>
            <a:endParaRPr lang="tr-TR" dirty="0"/>
          </a:p>
          <a:p>
            <a:pPr lvl="1">
              <a:buNone/>
            </a:pPr>
            <a:r>
              <a:rPr lang="tr-TR" dirty="0"/>
              <a:t>sayi = random.randint(1, 20)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4130-6462-4C8E-865B-097648927A13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İf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-else</a:t>
            </a:r>
            <a:r>
              <a:rPr lang="tr-TR" dirty="0"/>
              <a:t> koşulu</a:t>
            </a:r>
          </a:p>
        </p:txBody>
      </p:sp>
      <p:pic>
        <p:nvPicPr>
          <p:cNvPr id="5" name="Picture 4" descr="C:\Users\SUUSER\AppData\Local\Microsoft\Windows\Temporary Internet Files\Content.IE5\PZ50HRNA\MC9003118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585105" cy="1285884"/>
          </a:xfrm>
          <a:prstGeom prst="rect">
            <a:avLst/>
          </a:prstGeom>
          <a:noFill/>
        </p:spPr>
      </p:pic>
      <p:pic>
        <p:nvPicPr>
          <p:cNvPr id="6" name="Picture 5" descr="C:\Users\SUUSER\AppData\Local\Microsoft\Windows\Temporary Internet Files\Content.IE5\5A0728JF\MC9000563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235" y="0"/>
            <a:ext cx="1775765" cy="1759306"/>
          </a:xfrm>
          <a:prstGeom prst="rect">
            <a:avLst/>
          </a:prstGeom>
          <a:noFill/>
        </p:spPr>
      </p:pic>
      <p:pic>
        <p:nvPicPr>
          <p:cNvPr id="7" name="Picture 6" descr="C:\Users\SUUSER\AppData\Local\Microsoft\Windows\Temporary Internet Files\Content.IE5\6017E50A\MC90005650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229200"/>
            <a:ext cx="1777594" cy="1450238"/>
          </a:xfrm>
          <a:prstGeom prst="rect">
            <a:avLst/>
          </a:prstGeom>
          <a:noFill/>
        </p:spPr>
      </p:pic>
      <p:pic>
        <p:nvPicPr>
          <p:cNvPr id="8" name="Picture 7" descr="C:\Users\SUUSER\AppData\Local\Microsoft\Windows\Temporary Internet Files\Content.IE5\QDGB1JOJ\MC9003343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5554980"/>
            <a:ext cx="1818742" cy="1303020"/>
          </a:xfrm>
          <a:prstGeom prst="rect">
            <a:avLst/>
          </a:prstGeom>
          <a:noFill/>
        </p:spPr>
      </p:pic>
      <p:sp>
        <p:nvSpPr>
          <p:cNvPr id="9" name="Flowchart: Decision 8"/>
          <p:cNvSpPr/>
          <p:nvPr/>
        </p:nvSpPr>
        <p:spPr>
          <a:xfrm>
            <a:off x="1979712" y="2132856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Koşul???</a:t>
            </a:r>
          </a:p>
        </p:txBody>
      </p: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2951820" y="155679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5580112" y="3501008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sz="2400" dirty="0"/>
              <a:t> kodu</a:t>
            </a:r>
          </a:p>
        </p:txBody>
      </p:sp>
      <p:cxnSp>
        <p:nvCxnSpPr>
          <p:cNvPr id="21" name="Shape 20"/>
          <p:cNvCxnSpPr>
            <a:stCxn id="9" idx="3"/>
            <a:endCxn id="19" idx="0"/>
          </p:cNvCxnSpPr>
          <p:nvPr/>
        </p:nvCxnSpPr>
        <p:spPr>
          <a:xfrm>
            <a:off x="3923928" y="2816932"/>
            <a:ext cx="2844316" cy="68407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/>
          <p:cNvSpPr/>
          <p:nvPr/>
        </p:nvSpPr>
        <p:spPr>
          <a:xfrm>
            <a:off x="1763688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sz="2400" dirty="0"/>
              <a:t> kodu</a:t>
            </a:r>
          </a:p>
        </p:txBody>
      </p:sp>
      <p:cxnSp>
        <p:nvCxnSpPr>
          <p:cNvPr id="24" name="Straight Arrow Connector 23"/>
          <p:cNvCxnSpPr>
            <a:stCxn id="9" idx="2"/>
            <a:endCxn id="22" idx="0"/>
          </p:cNvCxnSpPr>
          <p:nvPr/>
        </p:nvCxnSpPr>
        <p:spPr>
          <a:xfrm>
            <a:off x="2951820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51820" y="522920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995936" y="2348880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doğru ise</a:t>
            </a:r>
            <a:endParaRPr lang="tr-TR" dirty="0"/>
          </a:p>
        </p:txBody>
      </p:sp>
      <p:sp>
        <p:nvSpPr>
          <p:cNvPr id="27" name="Rectangle 26"/>
          <p:cNvSpPr/>
          <p:nvPr/>
        </p:nvSpPr>
        <p:spPr>
          <a:xfrm>
            <a:off x="1403648" y="3501008"/>
            <a:ext cx="307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yanlış ise</a:t>
            </a:r>
            <a:endParaRPr lang="tr-TR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84A5-553C-4C06-941F-CD7C9C54815E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68244" y="43651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2" grpId="0" animBg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-else</a:t>
            </a:r>
            <a:r>
              <a:rPr lang="tr-TR" dirty="0"/>
              <a:t> koşulu: 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2620888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tr-TR" dirty="0" err="1"/>
              <a:t>sayi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int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"Bir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giriniz: "</a:t>
            </a:r>
            <a:r>
              <a:rPr lang="tr-TR" dirty="0"/>
              <a:t>))</a:t>
            </a:r>
          </a:p>
          <a:p>
            <a:pPr>
              <a:spcBef>
                <a:spcPts val="600"/>
              </a:spcBef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</a:t>
            </a:r>
            <a:r>
              <a:rPr lang="tr-TR" dirty="0" err="1"/>
              <a:t>sayi</a:t>
            </a:r>
            <a:r>
              <a:rPr lang="tr-TR" dirty="0"/>
              <a:t> &gt; 5:</a:t>
            </a:r>
          </a:p>
          <a:p>
            <a:pPr>
              <a:spcBef>
                <a:spcPts val="600"/>
              </a:spcBef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Girdiginiz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5'ten </a:t>
            </a:r>
            <a:r>
              <a:rPr lang="tr-TR" dirty="0" err="1">
                <a:solidFill>
                  <a:srgbClr val="00B050"/>
                </a:solidFill>
              </a:rPr>
              <a:t>buyuktur</a:t>
            </a:r>
            <a:r>
              <a:rPr lang="tr-TR" dirty="0">
                <a:solidFill>
                  <a:srgbClr val="00B050"/>
                </a:solidFill>
              </a:rPr>
              <a:t> "</a:t>
            </a:r>
          </a:p>
          <a:p>
            <a:pPr>
              <a:spcBef>
                <a:spcPts val="600"/>
              </a:spcBef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dirty="0"/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Girdiginiz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5'ten </a:t>
            </a:r>
            <a:r>
              <a:rPr lang="tr-TR" dirty="0" err="1">
                <a:solidFill>
                  <a:srgbClr val="00B050"/>
                </a:solidFill>
              </a:rPr>
              <a:t>buyuk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degildir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694380"/>
            <a:ext cx="8507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7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5'ten </a:t>
            </a:r>
            <a:r>
              <a:rPr lang="tr-TR" sz="2400" dirty="0" err="1">
                <a:solidFill>
                  <a:srgbClr val="3146DF"/>
                </a:solidFill>
              </a:rPr>
              <a:t>buyuktur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4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5'ten </a:t>
            </a:r>
            <a:r>
              <a:rPr lang="tr-TR" sz="2400" dirty="0" err="1">
                <a:solidFill>
                  <a:srgbClr val="3146DF"/>
                </a:solidFill>
              </a:rPr>
              <a:t>buyuk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degildir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cxnSp>
        <p:nvCxnSpPr>
          <p:cNvPr id="5" name="Straight Arrow Connector 4"/>
          <p:cNvCxnSpPr>
            <a:endCxn id="6" idx="1"/>
          </p:cNvCxnSpPr>
          <p:nvPr/>
        </p:nvCxnSpPr>
        <p:spPr>
          <a:xfrm>
            <a:off x="2133988" y="1983920"/>
            <a:ext cx="2293996" cy="1032196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4"/>
          <p:cNvSpPr txBox="1"/>
          <p:nvPr/>
        </p:nvSpPr>
        <p:spPr>
          <a:xfrm>
            <a:off x="4427984" y="275450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Yazılma Biçimine dikkat!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528" y="1628800"/>
            <a:ext cx="1810544" cy="606237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9EB9-5510-4637-88D1-69C19109BC5D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6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Karşılaştırma Operatörleri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720787"/>
          </a:xfrm>
        </p:spPr>
        <p:txBody>
          <a:bodyPr>
            <a:normAutofit/>
          </a:bodyPr>
          <a:lstStyle/>
          <a:p>
            <a:r>
              <a:rPr lang="tr-TR" dirty="0"/>
              <a:t>Her bir karşılaştırmadan sonra, bir </a:t>
            </a:r>
            <a:r>
              <a:rPr lang="tr-TR" dirty="0" err="1"/>
              <a:t>Bool</a:t>
            </a:r>
            <a:r>
              <a:rPr lang="tr-TR" dirty="0"/>
              <a:t> değeri oluşur</a:t>
            </a:r>
          </a:p>
          <a:p>
            <a:pPr lvl="1"/>
            <a:r>
              <a:rPr lang="tr-TR" b="1" dirty="0">
                <a:latin typeface="Courier New" pitchFamily="49" charset="0"/>
                <a:cs typeface="Courier New" pitchFamily="49" charset="0"/>
              </a:rPr>
              <a:t>“doğru”</a:t>
            </a:r>
            <a:r>
              <a:rPr lang="tr-TR" dirty="0"/>
              <a:t> ya da “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yanlış”; </a:t>
            </a:r>
          </a:p>
          <a:p>
            <a:pPr lvl="1"/>
            <a:r>
              <a:rPr lang="tr-TR" b="1" dirty="0">
                <a:latin typeface="Courier New" pitchFamily="49" charset="0"/>
                <a:cs typeface="Courier New" pitchFamily="49" charset="0"/>
              </a:rPr>
              <a:t>“evet”</a:t>
            </a:r>
            <a:r>
              <a:rPr lang="tr-TR" dirty="0"/>
              <a:t> ya da “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hayır”</a:t>
            </a:r>
            <a:r>
              <a:rPr lang="tr-TR" dirty="0"/>
              <a:t>; 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tr-TR" dirty="0"/>
              <a:t> ya da 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66624"/>
              </p:ext>
            </p:extLst>
          </p:nvPr>
        </p:nvGraphicFramePr>
        <p:xfrm>
          <a:off x="827584" y="2384884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Kar</a:t>
                      </a:r>
                      <a:r>
                        <a:rPr lang="tr-TR" sz="2400" dirty="0" err="1"/>
                        <a:t>şılaştırma</a:t>
                      </a:r>
                      <a:r>
                        <a:rPr lang="tr-TR" sz="2400" baseline="0" dirty="0"/>
                        <a:t> Operatörü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İşlevi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Küçüktür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Küçük ya da 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Büyüktür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Büyük ya da 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Eşit değildir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Eşit değildir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B0C3-F540-4F43-B18D-A067805A6050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Zincirleme Koşullu İfadeler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764"/>
            <a:ext cx="8229600" cy="1468760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Bazı durumlarda </a:t>
            </a:r>
            <a:r>
              <a:rPr lang="tr-TR" dirty="0" err="1"/>
              <a:t>ardarda</a:t>
            </a:r>
            <a:r>
              <a:rPr lang="tr-TR" dirty="0"/>
              <a:t> bir koşul serisi kullanmamız gerekebilir:</a:t>
            </a:r>
          </a:p>
          <a:p>
            <a:r>
              <a:rPr lang="tr-TR" dirty="0"/>
              <a:t>Örneğin, girilen sayı</a:t>
            </a:r>
            <a:r>
              <a:rPr lang="en-US" dirty="0"/>
              <a:t>y</a:t>
            </a:r>
            <a:r>
              <a:rPr lang="tr-TR" dirty="0"/>
              <a:t>ı</a:t>
            </a:r>
          </a:p>
          <a:p>
            <a:pPr lvl="1"/>
            <a:r>
              <a:rPr lang="tr-TR" dirty="0"/>
              <a:t>10’dan küçük, 11-20 arası, 21-30 arası, 30’dan büyük </a:t>
            </a:r>
          </a:p>
          <a:p>
            <a:pPr marL="457200" lvl="1" indent="0">
              <a:buNone/>
            </a:pPr>
            <a:r>
              <a:rPr lang="tr-TR" dirty="0"/>
              <a:t>şeklinde gruplamak istediğimizi düşünelim.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2672916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/>
              <a:t>sayi</a:t>
            </a:r>
            <a:r>
              <a:rPr lang="tr-TR" sz="2000" dirty="0"/>
              <a:t> = </a:t>
            </a:r>
            <a:r>
              <a:rPr lang="tr-TR" sz="2000" dirty="0" err="1">
                <a:solidFill>
                  <a:srgbClr val="7030A0"/>
                </a:solidFill>
              </a:rPr>
              <a:t>int</a:t>
            </a:r>
            <a:r>
              <a:rPr lang="tr-TR" sz="2000" dirty="0"/>
              <a:t>(</a:t>
            </a:r>
            <a:r>
              <a:rPr lang="tr-TR" sz="2000" dirty="0" err="1">
                <a:solidFill>
                  <a:srgbClr val="7030A0"/>
                </a:solidFill>
              </a:rPr>
              <a:t>raw</a:t>
            </a:r>
            <a:r>
              <a:rPr lang="tr-TR" sz="2000" dirty="0">
                <a:solidFill>
                  <a:srgbClr val="7030A0"/>
                </a:solidFill>
              </a:rPr>
              <a:t>_</a:t>
            </a:r>
            <a:r>
              <a:rPr lang="tr-TR" sz="2000" dirty="0" err="1">
                <a:solidFill>
                  <a:srgbClr val="7030A0"/>
                </a:solidFill>
              </a:rPr>
              <a:t>inpu</a:t>
            </a:r>
            <a:r>
              <a:rPr lang="tr-TR" sz="2000" dirty="0" err="1"/>
              <a:t>t</a:t>
            </a:r>
            <a:r>
              <a:rPr lang="tr-TR" sz="2000" dirty="0"/>
              <a:t>(</a:t>
            </a:r>
            <a:r>
              <a:rPr lang="tr-TR" sz="2000" dirty="0">
                <a:solidFill>
                  <a:srgbClr val="00B050"/>
                </a:solidFill>
              </a:rPr>
              <a:t>"Bir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giriniz: "</a:t>
            </a:r>
            <a:r>
              <a:rPr lang="tr-TR" sz="2000" dirty="0"/>
              <a:t>))</a:t>
            </a: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10:</a:t>
            </a:r>
          </a:p>
          <a:p>
            <a:r>
              <a:rPr lang="tr-TR" sz="2000" dirty="0"/>
              <a:t>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tr-TR" sz="2000" dirty="0" err="1">
                <a:solidFill>
                  <a:srgbClr val="00B050"/>
                </a:solidFill>
              </a:rPr>
              <a:t>Girdiginiz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10'dan </a:t>
            </a:r>
            <a:r>
              <a:rPr lang="tr-TR" sz="2000" dirty="0" err="1">
                <a:solidFill>
                  <a:srgbClr val="00B050"/>
                </a:solidFill>
              </a:rPr>
              <a:t>kucuk</a:t>
            </a:r>
            <a:r>
              <a:rPr lang="tr-TR" sz="2000" dirty="0">
                <a:solidFill>
                  <a:srgbClr val="00B050"/>
                </a:solidFill>
              </a:rPr>
              <a:t> ya da </a:t>
            </a:r>
            <a:r>
              <a:rPr lang="tr-TR" sz="2000" dirty="0" err="1">
                <a:solidFill>
                  <a:srgbClr val="00B050"/>
                </a:solidFill>
              </a:rPr>
              <a:t>esittir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</a:p>
          <a:p>
            <a:endParaRPr lang="tr-T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10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20:</a:t>
            </a:r>
          </a:p>
          <a:p>
            <a:r>
              <a:rPr lang="tr-TR" sz="2000" dirty="0"/>
              <a:t>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tr-TR" sz="2000" dirty="0" err="1">
                <a:solidFill>
                  <a:srgbClr val="00B050"/>
                </a:solidFill>
              </a:rPr>
              <a:t>Girdiginiz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1</a:t>
            </a:r>
            <a:r>
              <a:rPr lang="en-US" sz="2000" dirty="0">
                <a:solidFill>
                  <a:srgbClr val="00B050"/>
                </a:solidFill>
              </a:rPr>
              <a:t>1</a:t>
            </a:r>
            <a:r>
              <a:rPr lang="tr-TR" sz="2000" dirty="0">
                <a:solidFill>
                  <a:srgbClr val="00B050"/>
                </a:solidFill>
              </a:rPr>
              <a:t> ile 2</a:t>
            </a:r>
            <a:r>
              <a:rPr lang="en-US" sz="2000" dirty="0">
                <a:solidFill>
                  <a:srgbClr val="00B050"/>
                </a:solidFill>
              </a:rPr>
              <a:t>0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arasindadir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</a:p>
          <a:p>
            <a:endParaRPr lang="tr-TR" sz="2000" dirty="0">
              <a:solidFill>
                <a:srgbClr val="00B050"/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20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30:</a:t>
            </a:r>
          </a:p>
          <a:p>
            <a:r>
              <a:rPr lang="tr-TR" sz="2000" dirty="0"/>
              <a:t>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tr-TR" sz="2000" dirty="0" err="1">
                <a:solidFill>
                  <a:srgbClr val="00B050"/>
                </a:solidFill>
              </a:rPr>
              <a:t>Girdiginiz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2</a:t>
            </a:r>
            <a:r>
              <a:rPr lang="en-US" sz="2000" dirty="0">
                <a:solidFill>
                  <a:srgbClr val="00B050"/>
                </a:solidFill>
              </a:rPr>
              <a:t>1 </a:t>
            </a:r>
            <a:r>
              <a:rPr lang="tr-TR" sz="2000" dirty="0">
                <a:solidFill>
                  <a:srgbClr val="00B050"/>
                </a:solidFill>
              </a:rPr>
              <a:t>ile 3</a:t>
            </a:r>
            <a:r>
              <a:rPr lang="en-US" sz="2000" dirty="0">
                <a:solidFill>
                  <a:srgbClr val="00B050"/>
                </a:solidFill>
              </a:rPr>
              <a:t>0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arasindadir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</a:p>
          <a:p>
            <a:endParaRPr lang="tr-T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</a:t>
            </a:r>
            <a:r>
              <a:rPr lang="en-US" sz="2000" dirty="0"/>
              <a:t>3</a:t>
            </a:r>
            <a:r>
              <a:rPr lang="tr-TR" sz="2000" dirty="0"/>
              <a:t>0:</a:t>
            </a:r>
          </a:p>
          <a:p>
            <a:r>
              <a:rPr lang="tr-TR" sz="2000" dirty="0"/>
              <a:t>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tr-TR" sz="2000" dirty="0" err="1">
                <a:solidFill>
                  <a:srgbClr val="00B050"/>
                </a:solidFill>
              </a:rPr>
              <a:t>Girdiginiz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30'dan bile </a:t>
            </a:r>
            <a:r>
              <a:rPr lang="tr-TR" sz="2000" dirty="0" err="1">
                <a:solidFill>
                  <a:srgbClr val="00B050"/>
                </a:solidFill>
              </a:rPr>
              <a:t>buyuktur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F3C0-A57D-4E16-A25C-8AABC61DFBC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3181</Words>
  <Application>Microsoft Office PowerPoint</Application>
  <PresentationFormat>On-screen Show (4:3)</PresentationFormat>
  <Paragraphs>803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Courier New</vt:lpstr>
      <vt:lpstr>Times New Roman</vt:lpstr>
      <vt:lpstr>Wingdings</vt:lpstr>
      <vt:lpstr>Ofis Teması</vt:lpstr>
      <vt:lpstr>Bilgisayar Programlamasına ve Veri Analizine Giriş - III</vt:lpstr>
      <vt:lpstr>Modül 3 için Planımız </vt:lpstr>
      <vt:lpstr>Gerçek Sayılar</vt:lpstr>
      <vt:lpstr>Veri Tipleri</vt:lpstr>
      <vt:lpstr>Koşullu İfadeler</vt:lpstr>
      <vt:lpstr>İf-else koşulu</vt:lpstr>
      <vt:lpstr>if-else koşulu: Örnek</vt:lpstr>
      <vt:lpstr>Karşılaştırma Operatörleri</vt:lpstr>
      <vt:lpstr>Zincirleme Koşullu İfadeler</vt:lpstr>
      <vt:lpstr>if-elif-else Koşullu İfadeleri</vt:lpstr>
      <vt:lpstr>if-elif-else Koşullu İfadeleri</vt:lpstr>
      <vt:lpstr>if-elif-else Koşullu İfadeleri</vt:lpstr>
      <vt:lpstr>Küçük Bir Ödev</vt:lpstr>
      <vt:lpstr>if-elif-else Koşullu İfadeleri</vt:lpstr>
      <vt:lpstr>Unutmayın</vt:lpstr>
      <vt:lpstr>Başka Örnekler</vt:lpstr>
      <vt:lpstr>Şifre Girme Programı</vt:lpstr>
      <vt:lpstr>Ne fark Var?</vt:lpstr>
      <vt:lpstr>Çalıştırırsak</vt:lpstr>
      <vt:lpstr>Ne Yapmamız Gerekiyordu?</vt:lpstr>
      <vt:lpstr>Daha Zor Bir Şey Yapalım</vt:lpstr>
      <vt:lpstr>Çözüm</vt:lpstr>
      <vt:lpstr>Ya Üç Hak Vermek İstersek?</vt:lpstr>
      <vt:lpstr>Döngüler (Loops) </vt:lpstr>
      <vt:lpstr>Döngüler</vt:lpstr>
      <vt:lpstr>Ne, Nasıl Oldu?</vt:lpstr>
      <vt:lpstr>Ne, Nasıl Oldu?</vt:lpstr>
      <vt:lpstr>while döngüsü</vt:lpstr>
      <vt:lpstr>Kontrollü Sonsuz Döngü</vt:lpstr>
      <vt:lpstr>Biraz Esnek Olalım</vt:lpstr>
      <vt:lpstr>while Döngüsü</vt:lpstr>
      <vt:lpstr>Küçük Bir Ödev</vt:lpstr>
      <vt:lpstr>Peki Biraz Kolaylaştıralım</vt:lpstr>
      <vt:lpstr>Tamsayıları Topluyoruz</vt:lpstr>
      <vt:lpstr>Tamsayıları Topluyoruz</vt:lpstr>
      <vt:lpstr>Diğer Kısımlar</vt:lpstr>
      <vt:lpstr>Kullanıcıyı Pozitif Sayı Girmesi için Zorlayalım</vt:lpstr>
      <vt:lpstr>Kullanıcı Ya Sayıdan Başka Bir Şey Girerse?</vt:lpstr>
      <vt:lpstr>Şöyle Yapmak Gerekir</vt:lpstr>
      <vt:lpstr>Küçük Ödev</vt:lpstr>
      <vt:lpstr>Çözüm</vt:lpstr>
      <vt:lpstr>Küçük Ödev 2</vt:lpstr>
      <vt:lpstr>Çözüm</vt:lpstr>
      <vt:lpstr>for Döngüsü</vt:lpstr>
      <vt:lpstr>for Döngüsü</vt:lpstr>
      <vt:lpstr>range() Fonksiyonu</vt:lpstr>
      <vt:lpstr>Örnek</vt:lpstr>
      <vt:lpstr>Başka Bir Örnek</vt:lpstr>
      <vt:lpstr>break komutu</vt:lpstr>
      <vt:lpstr>break Fonksiyonu</vt:lpstr>
      <vt:lpstr>continue Fonksiyonu</vt:lpstr>
      <vt:lpstr>Ödev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363</cp:revision>
  <dcterms:created xsi:type="dcterms:W3CDTF">2015-06-17T11:57:35Z</dcterms:created>
  <dcterms:modified xsi:type="dcterms:W3CDTF">2016-07-29T11:29:39Z</dcterms:modified>
</cp:coreProperties>
</file>