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89" r:id="rId7"/>
    <p:sldId id="261" r:id="rId8"/>
    <p:sldId id="262" r:id="rId9"/>
    <p:sldId id="263" r:id="rId10"/>
    <p:sldId id="264" r:id="rId11"/>
    <p:sldId id="265" r:id="rId12"/>
    <p:sldId id="282" r:id="rId13"/>
    <p:sldId id="283" r:id="rId14"/>
    <p:sldId id="284" r:id="rId15"/>
    <p:sldId id="290" r:id="rId16"/>
    <p:sldId id="273" r:id="rId17"/>
    <p:sldId id="274" r:id="rId18"/>
    <p:sldId id="266" r:id="rId19"/>
    <p:sldId id="279" r:id="rId20"/>
    <p:sldId id="278" r:id="rId21"/>
    <p:sldId id="280" r:id="rId22"/>
    <p:sldId id="291" r:id="rId23"/>
    <p:sldId id="267" r:id="rId24"/>
    <p:sldId id="268" r:id="rId25"/>
    <p:sldId id="269" r:id="rId26"/>
    <p:sldId id="270" r:id="rId27"/>
    <p:sldId id="294" r:id="rId28"/>
    <p:sldId id="271" r:id="rId29"/>
    <p:sldId id="272" r:id="rId30"/>
    <p:sldId id="281" r:id="rId31"/>
    <p:sldId id="292" r:id="rId32"/>
    <p:sldId id="293" r:id="rId33"/>
    <p:sldId id="285" r:id="rId34"/>
    <p:sldId id="286" r:id="rId35"/>
    <p:sldId id="287" r:id="rId36"/>
    <p:sldId id="288" r:id="rId37"/>
    <p:sldId id="275" r:id="rId38"/>
    <p:sldId id="277" r:id="rId39"/>
    <p:sldId id="276" r:id="rId4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46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8" d="100"/>
          <a:sy n="108" d="100"/>
        </p:scale>
        <p:origin x="11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52EE1-D0B7-49E9-AAB4-3FF75526C79B}" type="datetimeFigureOut">
              <a:rPr lang="tr-TR" smtClean="0"/>
              <a:pPr/>
              <a:t>29.07.2016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E85F5-1E7D-4A31-B3D0-9FC4E77787D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3A5C1-CB06-4C18-B0D7-33F5E076468F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4F2E5-C469-42C1-B742-1EFA842F2C04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560D-F58E-4605-AEBD-5A50CF89D0F8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aseline="0"/>
            </a:lvl1pPr>
            <a:lvl2pPr>
              <a:defRPr sz="2400" baseline="0"/>
            </a:lvl2pPr>
            <a:lvl3pPr>
              <a:defRPr sz="2400" baseline="0"/>
            </a:lvl3pPr>
            <a:lvl4pPr>
              <a:defRPr sz="2400" baseline="0"/>
            </a:lvl4pPr>
            <a:lvl5pPr>
              <a:defRPr sz="2400" baseline="0"/>
            </a:lvl5pPr>
          </a:lstStyle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595E3-E926-43A4-9373-4DF559879848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1AF9-055B-41E1-9781-0C2C134DDB70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898A-52FF-45D2-A0E1-97A3547C0988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2C0E-8C0B-4B17-A20F-B219CD1F5D63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E0EB2-7005-4D7A-9FD3-F2AB8E37D35A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A5D3-04E7-4E8F-B007-2C83F869560C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EF70-6DB4-4832-8E51-E486919D2D4B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1540A-64F2-48CE-9321-A7D9B2D79903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torialspoint.com/python/python_basic_operators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torialspoint.com/python/python_date_time.ht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Bilgisayar Programlamasına ve Veri Analizine Giriş - </a:t>
            </a:r>
            <a:r>
              <a:rPr lang="tr-TR" dirty="0" err="1"/>
              <a:t>IV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27076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Hüsnü Yenigün</a:t>
            </a:r>
          </a:p>
          <a:p>
            <a:r>
              <a:rPr lang="tr-TR" dirty="0"/>
              <a:t>Sabancı Üniversitesi</a:t>
            </a:r>
          </a:p>
          <a:p>
            <a:r>
              <a:rPr lang="tr-TR" dirty="0"/>
              <a:t>Lise Yaz Okulu</a:t>
            </a:r>
          </a:p>
          <a:p>
            <a:r>
              <a:rPr lang="tr-TR" dirty="0"/>
              <a:t>2016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Aritmetik İşlemler – 3/3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66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İşlem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Tanım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Örnek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aseline="0" dirty="0"/>
                        <a:t>Büyük mü karşılaştırması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(a&gt;b)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aseline="0" dirty="0"/>
                        <a:t>Küçük mü karşılaştırması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(a&lt;b)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&gt;=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aseline="0" dirty="0"/>
                        <a:t>Büyük ya da eşit mi karşılaştırması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(a&gt;=b)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&lt;=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baseline="0" dirty="0"/>
                        <a:t>Küçük ya da eşit mi karşılaştırması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(a&lt;=b)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107504" y="5013176"/>
            <a:ext cx="89284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hlinkClick r:id="rId2"/>
              </a:rPr>
              <a:t>http://www.</a:t>
            </a:r>
            <a:r>
              <a:rPr lang="tr-TR" sz="2400" dirty="0" err="1">
                <a:hlinkClick r:id="rId2"/>
              </a:rPr>
              <a:t>tutorialspoint</a:t>
            </a:r>
            <a:r>
              <a:rPr lang="tr-TR" sz="2400" dirty="0">
                <a:hlinkClick r:id="rId2"/>
              </a:rPr>
              <a:t>.com/</a:t>
            </a:r>
            <a:r>
              <a:rPr lang="tr-TR" sz="2400" dirty="0" err="1">
                <a:hlinkClick r:id="rId2"/>
              </a:rPr>
              <a:t>python</a:t>
            </a:r>
            <a:r>
              <a:rPr lang="tr-TR" sz="2400" dirty="0">
                <a:hlinkClick r:id="rId2"/>
              </a:rPr>
              <a:t>/</a:t>
            </a:r>
            <a:r>
              <a:rPr lang="tr-TR" sz="2400" dirty="0" err="1">
                <a:hlinkClick r:id="rId2"/>
              </a:rPr>
              <a:t>python</a:t>
            </a:r>
            <a:r>
              <a:rPr lang="tr-TR" sz="2400" dirty="0">
                <a:hlinkClick r:id="rId2"/>
              </a:rPr>
              <a:t>_</a:t>
            </a:r>
            <a:r>
              <a:rPr lang="tr-TR" sz="2400" dirty="0" err="1">
                <a:hlinkClick r:id="rId2"/>
              </a:rPr>
              <a:t>basic</a:t>
            </a:r>
            <a:r>
              <a:rPr lang="tr-TR" sz="2400" dirty="0">
                <a:hlinkClick r:id="rId2"/>
              </a:rPr>
              <a:t>_</a:t>
            </a:r>
            <a:r>
              <a:rPr lang="tr-TR" sz="2400" dirty="0" err="1">
                <a:hlinkClick r:id="rId2"/>
              </a:rPr>
              <a:t>operators</a:t>
            </a:r>
            <a:r>
              <a:rPr lang="tr-TR" sz="2400" dirty="0">
                <a:hlinkClick r:id="rId2"/>
              </a:rPr>
              <a:t>.</a:t>
            </a:r>
            <a:r>
              <a:rPr lang="tr-TR" sz="2400" dirty="0" err="1">
                <a:hlinkClick r:id="rId2"/>
              </a:rPr>
              <a:t>htm</a:t>
            </a:r>
            <a:r>
              <a:rPr lang="tr-TR" sz="2400" dirty="0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Havalı Yazım Şekilleri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tr-TR" b="1" dirty="0">
                <a:solidFill>
                  <a:srgbClr val="FF0000"/>
                </a:solidFill>
              </a:rPr>
              <a:t>c += a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dirty="0"/>
              <a:t>	aslında </a:t>
            </a:r>
            <a:r>
              <a:rPr lang="tr-TR" b="1" dirty="0">
                <a:solidFill>
                  <a:srgbClr val="FF0000"/>
                </a:solidFill>
              </a:rPr>
              <a:t>c = c + a </a:t>
            </a:r>
            <a:r>
              <a:rPr lang="tr-TR" dirty="0"/>
              <a:t>demektir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b="1" dirty="0">
                <a:solidFill>
                  <a:srgbClr val="FF0000"/>
                </a:solidFill>
              </a:rPr>
              <a:t>c -= a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b="1" dirty="0">
                <a:solidFill>
                  <a:srgbClr val="FF0000"/>
                </a:solidFill>
              </a:rPr>
              <a:t>	</a:t>
            </a:r>
            <a:r>
              <a:rPr lang="tr-TR" dirty="0"/>
              <a:t>aslında </a:t>
            </a:r>
            <a:r>
              <a:rPr lang="tr-TR" b="1" dirty="0">
                <a:solidFill>
                  <a:srgbClr val="FF0000"/>
                </a:solidFill>
              </a:rPr>
              <a:t>c = c - a </a:t>
            </a:r>
            <a:r>
              <a:rPr lang="tr-TR" dirty="0"/>
              <a:t>demektir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b="1" dirty="0">
                <a:solidFill>
                  <a:srgbClr val="FF0000"/>
                </a:solidFill>
              </a:rPr>
              <a:t>c *= a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b="1" dirty="0">
                <a:solidFill>
                  <a:srgbClr val="FF0000"/>
                </a:solidFill>
              </a:rPr>
              <a:t>	</a:t>
            </a:r>
            <a:r>
              <a:rPr lang="tr-TR" dirty="0"/>
              <a:t>aslında </a:t>
            </a:r>
            <a:r>
              <a:rPr lang="tr-TR" b="1" dirty="0">
                <a:solidFill>
                  <a:srgbClr val="FF0000"/>
                </a:solidFill>
              </a:rPr>
              <a:t>c = c * a </a:t>
            </a:r>
            <a:r>
              <a:rPr lang="tr-TR" dirty="0"/>
              <a:t>demektir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b="1" dirty="0">
                <a:solidFill>
                  <a:srgbClr val="FF0000"/>
                </a:solidFill>
              </a:rPr>
              <a:t>c /= a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tr-TR" b="1" dirty="0">
                <a:solidFill>
                  <a:srgbClr val="FF0000"/>
                </a:solidFill>
              </a:rPr>
              <a:t>	</a:t>
            </a:r>
            <a:r>
              <a:rPr lang="tr-TR" dirty="0"/>
              <a:t>aslında </a:t>
            </a:r>
            <a:r>
              <a:rPr lang="tr-TR" b="1" dirty="0">
                <a:solidFill>
                  <a:srgbClr val="FF0000"/>
                </a:solidFill>
              </a:rPr>
              <a:t>c = c / a </a:t>
            </a:r>
            <a:r>
              <a:rPr lang="tr-TR" dirty="0"/>
              <a:t>demektir</a:t>
            </a:r>
          </a:p>
          <a:p>
            <a:pPr lvl="1">
              <a:lnSpc>
                <a:spcPct val="120000"/>
              </a:lnSpc>
            </a:pP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Üs Alma ve Modül İşlemler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7" name="TextBox 6"/>
          <p:cNvSpPr txBox="1"/>
          <p:nvPr/>
        </p:nvSpPr>
        <p:spPr>
          <a:xfrm>
            <a:off x="868854" y="1160748"/>
            <a:ext cx="2515014" cy="5381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pt-BR" sz="2400" dirty="0">
                <a:solidFill>
                  <a:srgbClr val="FF0000"/>
                </a:solidFill>
              </a:rPr>
              <a:t>&gt;&gt;&gt;</a:t>
            </a:r>
            <a:r>
              <a:rPr lang="pt-BR" sz="2400" dirty="0"/>
              <a:t> a=3</a:t>
            </a:r>
          </a:p>
          <a:p>
            <a:pPr>
              <a:lnSpc>
                <a:spcPct val="120000"/>
              </a:lnSpc>
            </a:pPr>
            <a:r>
              <a:rPr lang="pt-BR" sz="2400" dirty="0">
                <a:solidFill>
                  <a:srgbClr val="FF0000"/>
                </a:solidFill>
              </a:rPr>
              <a:t>&gt;&gt;&gt;</a:t>
            </a:r>
            <a:r>
              <a:rPr lang="pt-BR" sz="2400" dirty="0"/>
              <a:t> b=2</a:t>
            </a:r>
          </a:p>
          <a:p>
            <a:pPr>
              <a:lnSpc>
                <a:spcPct val="120000"/>
              </a:lnSpc>
            </a:pPr>
            <a:r>
              <a:rPr lang="pt-BR" sz="2400" dirty="0">
                <a:solidFill>
                  <a:srgbClr val="FF0000"/>
                </a:solidFill>
              </a:rPr>
              <a:t>&gt;&gt;&gt;</a:t>
            </a:r>
            <a:r>
              <a:rPr lang="pt-BR" sz="2400" dirty="0"/>
              <a:t> </a:t>
            </a:r>
            <a:r>
              <a:rPr lang="tr-TR" sz="2400" dirty="0"/>
              <a:t>a</a:t>
            </a:r>
            <a:r>
              <a:rPr lang="pt-BR" sz="2400" dirty="0"/>
              <a:t>**</a:t>
            </a:r>
            <a:r>
              <a:rPr lang="tr-TR" sz="2400" dirty="0"/>
              <a:t>b</a:t>
            </a:r>
            <a:endParaRPr lang="pt-BR" sz="2400" dirty="0"/>
          </a:p>
          <a:p>
            <a:pPr>
              <a:lnSpc>
                <a:spcPct val="120000"/>
              </a:lnSpc>
            </a:pPr>
            <a:r>
              <a:rPr lang="pt-BR" sz="2400" dirty="0">
                <a:solidFill>
                  <a:srgbClr val="0070C0"/>
                </a:solidFill>
              </a:rPr>
              <a:t>9</a:t>
            </a:r>
          </a:p>
          <a:p>
            <a:pPr>
              <a:lnSpc>
                <a:spcPct val="120000"/>
              </a:lnSpc>
            </a:pPr>
            <a:r>
              <a:rPr lang="pt-BR" sz="2400" dirty="0">
                <a:solidFill>
                  <a:srgbClr val="FF0000"/>
                </a:solidFill>
              </a:rPr>
              <a:t>&gt;&gt;&gt;</a:t>
            </a:r>
            <a:r>
              <a:rPr lang="pt-BR" sz="2400" dirty="0"/>
              <a:t> 5**2</a:t>
            </a:r>
          </a:p>
          <a:p>
            <a:pPr>
              <a:lnSpc>
                <a:spcPct val="120000"/>
              </a:lnSpc>
            </a:pPr>
            <a:r>
              <a:rPr lang="pt-BR" sz="2400" dirty="0">
                <a:solidFill>
                  <a:srgbClr val="0070C0"/>
                </a:solidFill>
              </a:rPr>
              <a:t>25</a:t>
            </a:r>
          </a:p>
          <a:p>
            <a:pPr>
              <a:lnSpc>
                <a:spcPct val="120000"/>
              </a:lnSpc>
            </a:pPr>
            <a:r>
              <a:rPr lang="pt-BR" sz="2400" dirty="0">
                <a:solidFill>
                  <a:srgbClr val="FF0000"/>
                </a:solidFill>
              </a:rPr>
              <a:t>&gt;&gt;&gt;</a:t>
            </a:r>
            <a:r>
              <a:rPr lang="pt-BR" sz="2400" dirty="0"/>
              <a:t> 25**0.5</a:t>
            </a:r>
          </a:p>
          <a:p>
            <a:pPr>
              <a:lnSpc>
                <a:spcPct val="120000"/>
              </a:lnSpc>
            </a:pPr>
            <a:r>
              <a:rPr lang="pt-BR" sz="2400" dirty="0">
                <a:solidFill>
                  <a:srgbClr val="0070C0"/>
                </a:solidFill>
              </a:rPr>
              <a:t>5.0</a:t>
            </a:r>
          </a:p>
          <a:p>
            <a:pPr>
              <a:lnSpc>
                <a:spcPct val="120000"/>
              </a:lnSpc>
            </a:pPr>
            <a:r>
              <a:rPr lang="pt-BR" sz="2400" dirty="0">
                <a:solidFill>
                  <a:srgbClr val="FF0000"/>
                </a:solidFill>
              </a:rPr>
              <a:t>&gt;&gt;&gt;</a:t>
            </a:r>
            <a:r>
              <a:rPr lang="pt-BR" sz="2400" dirty="0"/>
              <a:t> 5**3</a:t>
            </a:r>
          </a:p>
          <a:p>
            <a:pPr>
              <a:lnSpc>
                <a:spcPct val="120000"/>
              </a:lnSpc>
            </a:pPr>
            <a:r>
              <a:rPr lang="pt-BR" sz="2400" dirty="0">
                <a:solidFill>
                  <a:srgbClr val="0070C0"/>
                </a:solidFill>
              </a:rPr>
              <a:t>125</a:t>
            </a:r>
          </a:p>
          <a:p>
            <a:pPr>
              <a:lnSpc>
                <a:spcPct val="120000"/>
              </a:lnSpc>
            </a:pPr>
            <a:r>
              <a:rPr lang="pt-BR" sz="2400" dirty="0">
                <a:solidFill>
                  <a:srgbClr val="FF0000"/>
                </a:solidFill>
              </a:rPr>
              <a:t>&gt;&gt;&gt;</a:t>
            </a:r>
            <a:r>
              <a:rPr lang="pt-BR" sz="2400" dirty="0"/>
              <a:t> 5**4</a:t>
            </a:r>
          </a:p>
          <a:p>
            <a:pPr>
              <a:lnSpc>
                <a:spcPct val="120000"/>
              </a:lnSpc>
            </a:pPr>
            <a:r>
              <a:rPr lang="pt-BR" sz="2400" dirty="0">
                <a:solidFill>
                  <a:srgbClr val="0070C0"/>
                </a:solidFill>
              </a:rPr>
              <a:t>625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59368" y="1792278"/>
            <a:ext cx="1713031" cy="2721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16%5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70C0"/>
                </a:solidFill>
              </a:rPr>
              <a:t>1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18%4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70C0"/>
                </a:solidFill>
              </a:rPr>
              <a:t>2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30%2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70C0"/>
                </a:solidFill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Karşılaştırma İşlemleri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68424" y="1399419"/>
            <a:ext cx="80663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==</a:t>
            </a:r>
            <a:endParaRPr lang="en-US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5"/>
          <p:cNvSpPr txBox="1"/>
          <p:nvPr/>
        </p:nvSpPr>
        <p:spPr>
          <a:xfrm>
            <a:off x="925680" y="1411066"/>
            <a:ext cx="36740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dirty="0"/>
              <a:t>Eğer operantlar eşit ise T</a:t>
            </a:r>
            <a:r>
              <a:rPr lang="tr-TR" sz="2400" dirty="0">
                <a:solidFill>
                  <a:srgbClr val="0070C0"/>
                </a:solidFill>
              </a:rPr>
              <a:t>rue</a:t>
            </a:r>
          </a:p>
          <a:p>
            <a:r>
              <a:rPr lang="tr-TR" sz="2400" dirty="0"/>
              <a:t>Aksi halde </a:t>
            </a:r>
            <a:r>
              <a:rPr lang="tr-TR" sz="2400" dirty="0" err="1">
                <a:solidFill>
                  <a:srgbClr val="0070C0"/>
                </a:solidFill>
              </a:rPr>
              <a:t>False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9" name="TextBox 6"/>
          <p:cNvSpPr txBox="1"/>
          <p:nvPr/>
        </p:nvSpPr>
        <p:spPr>
          <a:xfrm>
            <a:off x="172274" y="2254220"/>
            <a:ext cx="3296095" cy="36083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3==4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70C0"/>
                </a:solidFill>
              </a:rPr>
              <a:t>False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3==3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70C0"/>
                </a:solidFill>
              </a:rPr>
              <a:t>True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5"/>
                </a:solidFill>
              </a:rPr>
              <a:t>"python"</a:t>
            </a:r>
            <a:r>
              <a:rPr lang="en-US" sz="2400" dirty="0"/>
              <a:t>==</a:t>
            </a:r>
            <a:r>
              <a:rPr lang="en-US" sz="2400" dirty="0">
                <a:solidFill>
                  <a:schemeClr val="accent5"/>
                </a:solidFill>
              </a:rPr>
              <a:t>"pon"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70C0"/>
                </a:solidFill>
              </a:rPr>
              <a:t>False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5"/>
                </a:solidFill>
              </a:rPr>
              <a:t>"python"</a:t>
            </a:r>
            <a:r>
              <a:rPr lang="en-US" sz="2400" dirty="0"/>
              <a:t>==</a:t>
            </a:r>
            <a:r>
              <a:rPr lang="en-US" sz="2400" dirty="0">
                <a:solidFill>
                  <a:schemeClr val="accent5"/>
                </a:solidFill>
              </a:rPr>
              <a:t>"python"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70C0"/>
                </a:solidFill>
              </a:rPr>
              <a:t>True</a:t>
            </a:r>
          </a:p>
        </p:txBody>
      </p:sp>
      <p:sp>
        <p:nvSpPr>
          <p:cNvPr id="10" name="TextBox 8"/>
          <p:cNvSpPr txBox="1"/>
          <p:nvPr/>
        </p:nvSpPr>
        <p:spPr>
          <a:xfrm>
            <a:off x="4840673" y="2060848"/>
            <a:ext cx="4303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dirty="0"/>
              <a:t>Eğer operantlar eşit değil ise T</a:t>
            </a:r>
            <a:r>
              <a:rPr lang="tr-TR" sz="2400" dirty="0">
                <a:solidFill>
                  <a:srgbClr val="0070C0"/>
                </a:solidFill>
              </a:rPr>
              <a:t>rue</a:t>
            </a:r>
          </a:p>
          <a:p>
            <a:r>
              <a:rPr lang="tr-TR" sz="2400" dirty="0"/>
              <a:t>Aksi halde </a:t>
            </a:r>
            <a:r>
              <a:rPr lang="tr-TR" sz="2400" dirty="0" err="1">
                <a:solidFill>
                  <a:srgbClr val="0070C0"/>
                </a:solidFill>
              </a:rPr>
              <a:t>False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1" name="TextBox 9"/>
          <p:cNvSpPr txBox="1"/>
          <p:nvPr/>
        </p:nvSpPr>
        <p:spPr>
          <a:xfrm>
            <a:off x="4319972" y="2900090"/>
            <a:ext cx="3243196" cy="36083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3!=4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70C0"/>
                </a:solidFill>
              </a:rPr>
              <a:t>True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3!=3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70C0"/>
                </a:solidFill>
              </a:rPr>
              <a:t>False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50"/>
                </a:solidFill>
              </a:rPr>
              <a:t>"python"</a:t>
            </a:r>
            <a:r>
              <a:rPr lang="en-US" sz="2400" dirty="0"/>
              <a:t>!=</a:t>
            </a:r>
            <a:r>
              <a:rPr lang="en-US" sz="2400" dirty="0">
                <a:solidFill>
                  <a:srgbClr val="00B050"/>
                </a:solidFill>
              </a:rPr>
              <a:t>"pon"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70C0"/>
                </a:solidFill>
              </a:rPr>
              <a:t>True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50"/>
                </a:solidFill>
              </a:rPr>
              <a:t>"python"</a:t>
            </a:r>
            <a:r>
              <a:rPr lang="en-US" sz="2400" dirty="0"/>
              <a:t>!=</a:t>
            </a:r>
            <a:r>
              <a:rPr lang="en-US" sz="2400" dirty="0">
                <a:solidFill>
                  <a:srgbClr val="00B050"/>
                </a:solidFill>
              </a:rPr>
              <a:t>"python"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70C0"/>
                </a:solidFill>
              </a:rPr>
              <a:t>False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139952" y="2024844"/>
            <a:ext cx="66717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4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!=</a:t>
            </a:r>
            <a:endParaRPr lang="en-US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build="p"/>
      <p:bldP spid="10" grpId="0"/>
      <p:bldP spid="11" grpId="0" build="p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Karşılaştırma İşlemleri</a:t>
            </a:r>
          </a:p>
        </p:txBody>
      </p:sp>
      <p:sp>
        <p:nvSpPr>
          <p:cNvPr id="8" name="Rectangle 7"/>
          <p:cNvSpPr/>
          <p:nvPr/>
        </p:nvSpPr>
        <p:spPr>
          <a:xfrm>
            <a:off x="280105" y="1255403"/>
            <a:ext cx="130356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a &gt; b</a:t>
            </a:r>
          </a:p>
        </p:txBody>
      </p:sp>
      <p:sp>
        <p:nvSpPr>
          <p:cNvPr id="9" name="Rectangle 8"/>
          <p:cNvSpPr/>
          <p:nvPr/>
        </p:nvSpPr>
        <p:spPr>
          <a:xfrm>
            <a:off x="5573143" y="1291407"/>
            <a:ext cx="15840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4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a &gt;= b</a:t>
            </a:r>
          </a:p>
        </p:txBody>
      </p:sp>
      <p:sp>
        <p:nvSpPr>
          <p:cNvPr id="10" name="Rectangle 9"/>
          <p:cNvSpPr/>
          <p:nvPr/>
        </p:nvSpPr>
        <p:spPr>
          <a:xfrm>
            <a:off x="151866" y="3969060"/>
            <a:ext cx="130356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a &lt; b</a:t>
            </a:r>
            <a:endParaRPr lang="en-US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78868" y="3969060"/>
            <a:ext cx="15840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4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a &lt;= b</a:t>
            </a:r>
            <a:endParaRPr lang="en-US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2" name="TextBox 7"/>
          <p:cNvSpPr txBox="1"/>
          <p:nvPr/>
        </p:nvSpPr>
        <p:spPr>
          <a:xfrm>
            <a:off x="3756964" y="1160748"/>
            <a:ext cx="1334020" cy="53811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da-DK" sz="2400" dirty="0">
                <a:solidFill>
                  <a:srgbClr val="FF0000"/>
                </a:solidFill>
              </a:rPr>
              <a:t>&gt;&gt;&gt;</a:t>
            </a:r>
            <a:r>
              <a:rPr lang="da-DK" sz="2400" dirty="0"/>
              <a:t> 5&gt;4</a:t>
            </a:r>
          </a:p>
          <a:p>
            <a:pPr>
              <a:lnSpc>
                <a:spcPct val="120000"/>
              </a:lnSpc>
            </a:pPr>
            <a:r>
              <a:rPr lang="da-DK" sz="2400" dirty="0">
                <a:solidFill>
                  <a:srgbClr val="0070C0"/>
                </a:solidFill>
              </a:rPr>
              <a:t>True</a:t>
            </a:r>
          </a:p>
          <a:p>
            <a:pPr>
              <a:lnSpc>
                <a:spcPct val="120000"/>
              </a:lnSpc>
            </a:pPr>
            <a:r>
              <a:rPr lang="da-DK" sz="2400" dirty="0">
                <a:solidFill>
                  <a:srgbClr val="FF0000"/>
                </a:solidFill>
              </a:rPr>
              <a:t>&gt;&gt;&gt;</a:t>
            </a:r>
            <a:r>
              <a:rPr lang="da-DK" sz="2400" dirty="0"/>
              <a:t> 4&gt;4</a:t>
            </a:r>
          </a:p>
          <a:p>
            <a:pPr>
              <a:lnSpc>
                <a:spcPct val="120000"/>
              </a:lnSpc>
            </a:pPr>
            <a:r>
              <a:rPr lang="da-DK" sz="2400" dirty="0">
                <a:solidFill>
                  <a:srgbClr val="0070C0"/>
                </a:solidFill>
              </a:rPr>
              <a:t>False</a:t>
            </a:r>
          </a:p>
          <a:p>
            <a:pPr>
              <a:lnSpc>
                <a:spcPct val="120000"/>
              </a:lnSpc>
            </a:pPr>
            <a:r>
              <a:rPr lang="da-DK" sz="2400" dirty="0">
                <a:solidFill>
                  <a:srgbClr val="FF0000"/>
                </a:solidFill>
              </a:rPr>
              <a:t>&gt;&gt;&gt;</a:t>
            </a:r>
            <a:r>
              <a:rPr lang="da-DK" sz="2400" dirty="0"/>
              <a:t> 4&gt;=4</a:t>
            </a:r>
          </a:p>
          <a:p>
            <a:pPr>
              <a:lnSpc>
                <a:spcPct val="120000"/>
              </a:lnSpc>
            </a:pPr>
            <a:r>
              <a:rPr lang="da-DK" sz="2400" dirty="0">
                <a:solidFill>
                  <a:srgbClr val="0070C0"/>
                </a:solidFill>
              </a:rPr>
              <a:t>True</a:t>
            </a:r>
            <a:endParaRPr lang="da-DK" sz="2400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da-DK" sz="2400" dirty="0">
                <a:solidFill>
                  <a:srgbClr val="FF0000"/>
                </a:solidFill>
              </a:rPr>
              <a:t>&gt;&gt;&gt;</a:t>
            </a:r>
            <a:r>
              <a:rPr lang="da-DK" sz="2400" dirty="0"/>
              <a:t> 3&lt;4</a:t>
            </a:r>
          </a:p>
          <a:p>
            <a:pPr>
              <a:lnSpc>
                <a:spcPct val="120000"/>
              </a:lnSpc>
            </a:pPr>
            <a:r>
              <a:rPr lang="da-DK" sz="2400" dirty="0">
                <a:solidFill>
                  <a:srgbClr val="0070C0"/>
                </a:solidFill>
              </a:rPr>
              <a:t>True</a:t>
            </a:r>
          </a:p>
          <a:p>
            <a:pPr>
              <a:lnSpc>
                <a:spcPct val="120000"/>
              </a:lnSpc>
            </a:pPr>
            <a:r>
              <a:rPr lang="da-DK" sz="2400" dirty="0">
                <a:solidFill>
                  <a:srgbClr val="FF0000"/>
                </a:solidFill>
              </a:rPr>
              <a:t>&gt;&gt;&gt;</a:t>
            </a:r>
            <a:r>
              <a:rPr lang="da-DK" sz="2400" dirty="0"/>
              <a:t> 4&lt;4</a:t>
            </a:r>
          </a:p>
          <a:p>
            <a:pPr>
              <a:lnSpc>
                <a:spcPct val="120000"/>
              </a:lnSpc>
            </a:pPr>
            <a:r>
              <a:rPr lang="da-DK" sz="2400" dirty="0">
                <a:solidFill>
                  <a:srgbClr val="0070C0"/>
                </a:solidFill>
              </a:rPr>
              <a:t>False</a:t>
            </a:r>
          </a:p>
          <a:p>
            <a:pPr>
              <a:lnSpc>
                <a:spcPct val="120000"/>
              </a:lnSpc>
            </a:pPr>
            <a:r>
              <a:rPr lang="da-DK" sz="2400" dirty="0">
                <a:solidFill>
                  <a:srgbClr val="FF0000"/>
                </a:solidFill>
              </a:rPr>
              <a:t>&gt;&gt;&gt;</a:t>
            </a:r>
            <a:r>
              <a:rPr lang="da-DK" sz="2400" dirty="0"/>
              <a:t> 4&lt;=4</a:t>
            </a:r>
          </a:p>
          <a:p>
            <a:pPr>
              <a:lnSpc>
                <a:spcPct val="120000"/>
              </a:lnSpc>
            </a:pPr>
            <a:r>
              <a:rPr lang="da-DK" sz="2400" dirty="0">
                <a:solidFill>
                  <a:srgbClr val="0070C0"/>
                </a:solidFill>
              </a:rPr>
              <a:t>True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3" name="TextBox 8"/>
          <p:cNvSpPr txBox="1"/>
          <p:nvPr/>
        </p:nvSpPr>
        <p:spPr>
          <a:xfrm>
            <a:off x="5573143" y="2024844"/>
            <a:ext cx="34273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dirty="0"/>
              <a:t>Eğer a, </a:t>
            </a:r>
            <a:r>
              <a:rPr lang="tr-TR" sz="2400" dirty="0" err="1"/>
              <a:t>b’den</a:t>
            </a:r>
            <a:r>
              <a:rPr lang="tr-TR" sz="2400" dirty="0"/>
              <a:t> büyük ya da </a:t>
            </a:r>
            <a:br>
              <a:rPr lang="tr-TR" sz="2400" dirty="0"/>
            </a:br>
            <a:r>
              <a:rPr lang="tr-TR" sz="2400" dirty="0"/>
              <a:t>eşit  ise </a:t>
            </a:r>
            <a:r>
              <a:rPr lang="tr-TR" sz="2400" dirty="0" err="1">
                <a:solidFill>
                  <a:srgbClr val="0070C0"/>
                </a:solidFill>
              </a:rPr>
              <a:t>True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tr-TR" sz="2400" dirty="0"/>
              <a:t>Aksi halde </a:t>
            </a:r>
            <a:r>
              <a:rPr lang="en-US" sz="2400" dirty="0">
                <a:solidFill>
                  <a:srgbClr val="0070C0"/>
                </a:solidFill>
              </a:rPr>
              <a:t>False</a:t>
            </a:r>
          </a:p>
        </p:txBody>
      </p:sp>
      <p:sp>
        <p:nvSpPr>
          <p:cNvPr id="14" name="TextBox 9"/>
          <p:cNvSpPr txBox="1"/>
          <p:nvPr/>
        </p:nvSpPr>
        <p:spPr>
          <a:xfrm>
            <a:off x="0" y="2016949"/>
            <a:ext cx="35238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dirty="0"/>
              <a:t>Eğer a, </a:t>
            </a:r>
            <a:r>
              <a:rPr lang="tr-TR" sz="2400" dirty="0" err="1"/>
              <a:t>b’den</a:t>
            </a:r>
            <a:r>
              <a:rPr lang="tr-TR" sz="2400" dirty="0"/>
              <a:t> büyükse </a:t>
            </a:r>
            <a:r>
              <a:rPr lang="tr-TR" sz="2400" dirty="0" err="1">
                <a:solidFill>
                  <a:srgbClr val="0070C0"/>
                </a:solidFill>
              </a:rPr>
              <a:t>True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tr-TR" sz="2400" dirty="0"/>
              <a:t>Aksi halde </a:t>
            </a:r>
            <a:r>
              <a:rPr lang="en-US" sz="2400" dirty="0">
                <a:solidFill>
                  <a:srgbClr val="0070C0"/>
                </a:solidFill>
              </a:rPr>
              <a:t>False</a:t>
            </a:r>
          </a:p>
        </p:txBody>
      </p:sp>
      <p:sp>
        <p:nvSpPr>
          <p:cNvPr id="15" name="TextBox 10"/>
          <p:cNvSpPr txBox="1"/>
          <p:nvPr/>
        </p:nvSpPr>
        <p:spPr>
          <a:xfrm>
            <a:off x="5482962" y="4750565"/>
            <a:ext cx="33952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dirty="0"/>
              <a:t>Eğer a, </a:t>
            </a:r>
            <a:r>
              <a:rPr lang="tr-TR" sz="2400" dirty="0" err="1"/>
              <a:t>b’den</a:t>
            </a:r>
            <a:r>
              <a:rPr lang="tr-TR" sz="2400" dirty="0"/>
              <a:t> küçük ya da </a:t>
            </a:r>
            <a:br>
              <a:rPr lang="tr-TR" sz="2400" dirty="0"/>
            </a:br>
            <a:r>
              <a:rPr lang="tr-TR" sz="2400" dirty="0"/>
              <a:t>eşit ise </a:t>
            </a:r>
            <a:r>
              <a:rPr lang="tr-TR" sz="2400" dirty="0" err="1">
                <a:solidFill>
                  <a:srgbClr val="0070C0"/>
                </a:solidFill>
              </a:rPr>
              <a:t>True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tr-TR" sz="2400" dirty="0"/>
              <a:t>Aksi halde </a:t>
            </a:r>
            <a:r>
              <a:rPr lang="en-US" sz="2400" dirty="0">
                <a:solidFill>
                  <a:srgbClr val="0070C0"/>
                </a:solidFill>
              </a:rPr>
              <a:t>False</a:t>
            </a:r>
          </a:p>
          <a:p>
            <a:endParaRPr lang="en-US" sz="2400" dirty="0"/>
          </a:p>
        </p:txBody>
      </p:sp>
      <p:sp>
        <p:nvSpPr>
          <p:cNvPr id="16" name="TextBox 11"/>
          <p:cNvSpPr txBox="1"/>
          <p:nvPr/>
        </p:nvSpPr>
        <p:spPr>
          <a:xfrm>
            <a:off x="0" y="5121898"/>
            <a:ext cx="34917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dirty="0"/>
              <a:t>Eğer a, </a:t>
            </a:r>
            <a:r>
              <a:rPr lang="tr-TR" sz="2400" dirty="0" err="1"/>
              <a:t>b’den</a:t>
            </a:r>
            <a:r>
              <a:rPr lang="tr-TR" sz="2400" dirty="0"/>
              <a:t> küçükse </a:t>
            </a:r>
            <a:r>
              <a:rPr lang="tr-TR" sz="2400" dirty="0" err="1">
                <a:solidFill>
                  <a:srgbClr val="0070C0"/>
                </a:solidFill>
              </a:rPr>
              <a:t>True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tr-TR" sz="2400" dirty="0"/>
              <a:t>Aksi halde </a:t>
            </a:r>
            <a:r>
              <a:rPr lang="en-US" sz="2400" dirty="0">
                <a:solidFill>
                  <a:srgbClr val="0070C0"/>
                </a:solidFill>
              </a:rPr>
              <a:t>False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 build="p"/>
      <p:bldP spid="13" grpId="0"/>
      <p:bldP spid="14" grpId="0"/>
      <p:bldP spid="15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Bugunün</a:t>
            </a:r>
            <a:r>
              <a:rPr lang="tr-TR" dirty="0"/>
              <a:t> Tarihini Nasıl Buluruz?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2695439"/>
          </a:xfrm>
        </p:spPr>
        <p:txBody>
          <a:bodyPr>
            <a:normAutofit lnSpcReduction="10000"/>
          </a:bodyPr>
          <a:lstStyle/>
          <a:p>
            <a:r>
              <a:rPr lang="tr-TR" dirty="0"/>
              <a:t>Bunun için </a:t>
            </a:r>
            <a:r>
              <a:rPr lang="tr-TR" dirty="0" err="1"/>
              <a:t>Python’da</a:t>
            </a:r>
            <a:r>
              <a:rPr lang="tr-TR" dirty="0"/>
              <a:t> kullanılabilsin diye yazılmış modüller var.</a:t>
            </a:r>
          </a:p>
          <a:p>
            <a:r>
              <a:rPr lang="tr-TR" dirty="0"/>
              <a:t>Modül bunu ve benzer diğer fonksiyonları kullanmanızı sağlar</a:t>
            </a:r>
          </a:p>
          <a:p>
            <a:r>
              <a:rPr lang="tr-TR" dirty="0"/>
              <a:t>Örnek: “</a:t>
            </a:r>
            <a:r>
              <a:rPr lang="tr-TR" dirty="0" err="1"/>
              <a:t>datetime</a:t>
            </a:r>
            <a:r>
              <a:rPr lang="tr-TR" dirty="0"/>
              <a:t>” isimli modülü</a:t>
            </a:r>
          </a:p>
          <a:p>
            <a:pPr lvl="1"/>
            <a:r>
              <a:rPr lang="tr-TR" dirty="0"/>
              <a:t>Kullanmak için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import</a:t>
            </a:r>
            <a:r>
              <a:rPr lang="tr-TR" dirty="0"/>
              <a:t> anahtar kelimesini kullanırız.</a:t>
            </a:r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838200" y="4167664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import</a:t>
            </a:r>
            <a:r>
              <a:rPr lang="tr-TR" sz="2400" dirty="0"/>
              <a:t> </a:t>
            </a:r>
            <a:r>
              <a:rPr lang="tr-TR" sz="2400" dirty="0" err="1"/>
              <a:t>datetime</a:t>
            </a:r>
            <a:endParaRPr lang="tr-TR" sz="2400" dirty="0"/>
          </a:p>
          <a:p>
            <a:endParaRPr lang="tr-TR" sz="2400" dirty="0"/>
          </a:p>
          <a:p>
            <a:r>
              <a:rPr lang="tr-TR" sz="2400" dirty="0"/>
              <a:t>t = </a:t>
            </a:r>
            <a:r>
              <a:rPr lang="tr-TR" sz="2400" dirty="0" err="1"/>
              <a:t>datetime</a:t>
            </a:r>
            <a:r>
              <a:rPr lang="tr-TR" sz="2400" dirty="0"/>
              <a:t>.</a:t>
            </a:r>
            <a:r>
              <a:rPr lang="tr-TR" sz="2400" dirty="0" err="1"/>
              <a:t>date</a:t>
            </a:r>
            <a:r>
              <a:rPr lang="tr-TR" sz="2400" dirty="0"/>
              <a:t>.</a:t>
            </a:r>
            <a:r>
              <a:rPr lang="tr-TR" sz="2400" dirty="0" err="1"/>
              <a:t>today</a:t>
            </a:r>
            <a:r>
              <a:rPr lang="tr-TR" sz="2400" dirty="0"/>
              <a:t>()</a:t>
            </a:r>
          </a:p>
          <a:p>
            <a:endParaRPr lang="tr-TR" sz="2400" dirty="0"/>
          </a:p>
          <a:p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t</a:t>
            </a:r>
          </a:p>
          <a:p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t.</a:t>
            </a:r>
            <a:r>
              <a:rPr lang="tr-TR" sz="2400" dirty="0" err="1"/>
              <a:t>day</a:t>
            </a:r>
            <a:endParaRPr lang="tr-TR" sz="2400" dirty="0"/>
          </a:p>
        </p:txBody>
      </p:sp>
      <p:sp>
        <p:nvSpPr>
          <p:cNvPr id="8" name="Rectangle 7"/>
          <p:cNvSpPr/>
          <p:nvPr/>
        </p:nvSpPr>
        <p:spPr>
          <a:xfrm>
            <a:off x="5580112" y="4263479"/>
            <a:ext cx="2599928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tr-TR" sz="2400" dirty="0"/>
              <a:t>&gt;&gt;&gt; </a:t>
            </a: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2016-07-29</a:t>
            </a: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29</a:t>
            </a:r>
          </a:p>
          <a:p>
            <a:pPr>
              <a:lnSpc>
                <a:spcPct val="120000"/>
              </a:lnSpc>
            </a:pPr>
            <a:r>
              <a:rPr lang="tr-TR" sz="2400" dirty="0"/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608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import</a:t>
            </a:r>
            <a:r>
              <a:rPr lang="tr-TR" sz="2400" dirty="0"/>
              <a:t> </a:t>
            </a:r>
            <a:r>
              <a:rPr lang="tr-TR" sz="2400" dirty="0" err="1"/>
              <a:t>datetime</a:t>
            </a:r>
            <a:endParaRPr lang="tr-TR" sz="2400" dirty="0"/>
          </a:p>
          <a:p>
            <a:pPr>
              <a:buNone/>
            </a:pPr>
            <a:r>
              <a:rPr lang="tr-TR" sz="2400" dirty="0" err="1"/>
              <a:t>dy</a:t>
            </a:r>
            <a:r>
              <a:rPr lang="tr-TR" sz="2400" dirty="0"/>
              <a:t> = </a:t>
            </a:r>
            <a:r>
              <a:rPr lang="tr-TR" sz="2400" dirty="0" err="1">
                <a:solidFill>
                  <a:srgbClr val="7030A0"/>
                </a:solidFill>
              </a:rPr>
              <a:t>int</a:t>
            </a:r>
            <a:r>
              <a:rPr lang="tr-TR" sz="2400" dirty="0"/>
              <a:t>(</a:t>
            </a:r>
            <a:r>
              <a:rPr lang="tr-TR" sz="2400" dirty="0" err="1">
                <a:solidFill>
                  <a:srgbClr val="7030A0"/>
                </a:solidFill>
              </a:rPr>
              <a:t>raw</a:t>
            </a:r>
            <a:r>
              <a:rPr lang="tr-TR" sz="2400" dirty="0">
                <a:solidFill>
                  <a:srgbClr val="7030A0"/>
                </a:solidFill>
              </a:rPr>
              <a:t>_</a:t>
            </a:r>
            <a:r>
              <a:rPr lang="tr-TR" sz="2400" dirty="0" err="1">
                <a:solidFill>
                  <a:srgbClr val="7030A0"/>
                </a:solidFill>
              </a:rPr>
              <a:t>input</a:t>
            </a:r>
            <a:r>
              <a:rPr lang="tr-TR" sz="2400" dirty="0"/>
              <a:t>(</a:t>
            </a:r>
            <a:r>
              <a:rPr lang="tr-TR" sz="2400" dirty="0">
                <a:solidFill>
                  <a:srgbClr val="00B050"/>
                </a:solidFill>
              </a:rPr>
              <a:t>"</a:t>
            </a:r>
            <a:r>
              <a:rPr lang="tr-TR" sz="2400" dirty="0" err="1">
                <a:solidFill>
                  <a:srgbClr val="00B050"/>
                </a:solidFill>
              </a:rPr>
              <a:t>Dogum</a:t>
            </a:r>
            <a:r>
              <a:rPr lang="tr-TR" sz="2400" dirty="0">
                <a:solidFill>
                  <a:srgbClr val="00B050"/>
                </a:solidFill>
              </a:rPr>
              <a:t> </a:t>
            </a:r>
            <a:r>
              <a:rPr lang="tr-TR" sz="2400" dirty="0" err="1">
                <a:solidFill>
                  <a:srgbClr val="00B050"/>
                </a:solidFill>
              </a:rPr>
              <a:t>yilinizi</a:t>
            </a:r>
            <a:r>
              <a:rPr lang="tr-TR" sz="2400" dirty="0">
                <a:solidFill>
                  <a:srgbClr val="00B050"/>
                </a:solidFill>
              </a:rPr>
              <a:t> giriniz: "</a:t>
            </a:r>
            <a:r>
              <a:rPr lang="tr-TR" sz="2400" dirty="0"/>
              <a:t>))</a:t>
            </a:r>
          </a:p>
          <a:p>
            <a:pPr>
              <a:buNone/>
            </a:pPr>
            <a:r>
              <a:rPr lang="tr-TR" sz="2400" dirty="0"/>
              <a:t>t = </a:t>
            </a:r>
            <a:r>
              <a:rPr lang="tr-TR" sz="2400" dirty="0" err="1"/>
              <a:t>datetime</a:t>
            </a:r>
            <a:r>
              <a:rPr lang="tr-TR" sz="2400" dirty="0"/>
              <a:t>.</a:t>
            </a:r>
            <a:r>
              <a:rPr lang="tr-TR" sz="2400" dirty="0" err="1"/>
              <a:t>date</a:t>
            </a:r>
            <a:r>
              <a:rPr lang="tr-TR" sz="2400" dirty="0"/>
              <a:t>.</a:t>
            </a:r>
            <a:r>
              <a:rPr lang="tr-TR" sz="2400" dirty="0" err="1"/>
              <a:t>today</a:t>
            </a:r>
            <a:r>
              <a:rPr lang="tr-TR" sz="2400" dirty="0"/>
              <a:t>()</a:t>
            </a:r>
          </a:p>
          <a:p>
            <a:pPr>
              <a:buNone/>
            </a:pPr>
            <a:r>
              <a:rPr lang="tr-TR" sz="2400" dirty="0"/>
              <a:t>yas =  t.</a:t>
            </a:r>
            <a:r>
              <a:rPr lang="tr-TR" sz="2400" dirty="0" err="1"/>
              <a:t>year</a:t>
            </a:r>
            <a:r>
              <a:rPr lang="tr-TR" sz="2400" dirty="0"/>
              <a:t>-</a:t>
            </a:r>
            <a:r>
              <a:rPr lang="tr-TR" sz="2400" dirty="0" err="1"/>
              <a:t>dy</a:t>
            </a:r>
            <a:r>
              <a:rPr lang="tr-TR" sz="2400" dirty="0"/>
              <a:t>        </a:t>
            </a:r>
          </a:p>
          <a:p>
            <a:pPr>
              <a:buNone/>
            </a:pP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"%d </a:t>
            </a:r>
            <a:r>
              <a:rPr lang="tr-TR" sz="2400" dirty="0" err="1"/>
              <a:t>yasindasin</a:t>
            </a:r>
            <a:r>
              <a:rPr lang="tr-TR" sz="2400" dirty="0"/>
              <a:t>" %yas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457200" y="4029165"/>
            <a:ext cx="457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&gt;&gt;&gt; </a:t>
            </a:r>
          </a:p>
          <a:p>
            <a:r>
              <a:rPr lang="tr-TR" sz="2400" dirty="0" err="1">
                <a:solidFill>
                  <a:srgbClr val="3146DF"/>
                </a:solidFill>
              </a:rPr>
              <a:t>Dogum</a:t>
            </a:r>
            <a:r>
              <a:rPr lang="tr-TR" sz="2400" dirty="0">
                <a:solidFill>
                  <a:srgbClr val="3146DF"/>
                </a:solidFill>
              </a:rPr>
              <a:t> </a:t>
            </a:r>
            <a:r>
              <a:rPr lang="tr-TR" sz="2400" dirty="0" err="1">
                <a:solidFill>
                  <a:srgbClr val="3146DF"/>
                </a:solidFill>
              </a:rPr>
              <a:t>yilinizi</a:t>
            </a:r>
            <a:r>
              <a:rPr lang="tr-TR" sz="2400" dirty="0">
                <a:solidFill>
                  <a:srgbClr val="3146DF"/>
                </a:solidFill>
              </a:rPr>
              <a:t> giriniz: </a:t>
            </a:r>
            <a:r>
              <a:rPr lang="tr-TR" sz="2400" dirty="0"/>
              <a:t>1990</a:t>
            </a:r>
          </a:p>
          <a:p>
            <a:r>
              <a:rPr lang="tr-TR" sz="2400" dirty="0">
                <a:solidFill>
                  <a:srgbClr val="3146DF"/>
                </a:solidFill>
              </a:rPr>
              <a:t>25 </a:t>
            </a:r>
            <a:r>
              <a:rPr lang="tr-TR" sz="2400" dirty="0" err="1">
                <a:solidFill>
                  <a:srgbClr val="3146DF"/>
                </a:solidFill>
              </a:rPr>
              <a:t>yasindasin</a:t>
            </a:r>
            <a:endParaRPr lang="tr-TR" sz="2400" dirty="0">
              <a:solidFill>
                <a:srgbClr val="3146DF"/>
              </a:solidFill>
            </a:endParaRPr>
          </a:p>
          <a:p>
            <a:r>
              <a:rPr lang="tr-TR" sz="2400" dirty="0"/>
              <a:t>&gt;&gt;&gt; 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5598825"/>
            <a:ext cx="822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hlinkClick r:id="rId2"/>
              </a:rPr>
              <a:t>http://www.</a:t>
            </a:r>
            <a:r>
              <a:rPr lang="tr-TR" sz="2400" dirty="0" err="1">
                <a:hlinkClick r:id="rId2"/>
              </a:rPr>
              <a:t>tutorialspoint</a:t>
            </a:r>
            <a:r>
              <a:rPr lang="tr-TR" sz="2400" dirty="0">
                <a:hlinkClick r:id="rId2"/>
              </a:rPr>
              <a:t>.com/</a:t>
            </a:r>
            <a:r>
              <a:rPr lang="tr-TR" sz="2400" dirty="0" err="1">
                <a:hlinkClick r:id="rId2"/>
              </a:rPr>
              <a:t>python</a:t>
            </a:r>
            <a:r>
              <a:rPr lang="tr-TR" sz="2400" dirty="0">
                <a:hlinkClick r:id="rId2"/>
              </a:rPr>
              <a:t>/</a:t>
            </a:r>
            <a:r>
              <a:rPr lang="tr-TR" sz="2400" dirty="0" err="1">
                <a:hlinkClick r:id="rId2"/>
              </a:rPr>
              <a:t>python</a:t>
            </a:r>
            <a:r>
              <a:rPr lang="tr-TR" sz="2400" dirty="0">
                <a:hlinkClick r:id="rId2"/>
              </a:rPr>
              <a:t>_</a:t>
            </a:r>
            <a:r>
              <a:rPr lang="tr-TR" sz="2400" dirty="0" err="1">
                <a:hlinkClick r:id="rId2"/>
              </a:rPr>
              <a:t>date</a:t>
            </a:r>
            <a:r>
              <a:rPr lang="tr-TR" sz="2400" dirty="0">
                <a:hlinkClick r:id="rId2"/>
              </a:rPr>
              <a:t>_time.</a:t>
            </a:r>
            <a:r>
              <a:rPr lang="tr-TR" sz="2400" dirty="0" err="1">
                <a:hlinkClick r:id="rId2"/>
              </a:rPr>
              <a:t>htm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20"/>
            <a:ext cx="8229600" cy="1143000"/>
          </a:xfrm>
        </p:spPr>
        <p:txBody>
          <a:bodyPr/>
          <a:lstStyle/>
          <a:p>
            <a:r>
              <a:rPr lang="tr-TR" dirty="0"/>
              <a:t>Örnekler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0734"/>
            <a:ext cx="8229600" cy="3160948"/>
          </a:xfrm>
        </p:spPr>
        <p:txBody>
          <a:bodyPr/>
          <a:lstStyle/>
          <a:p>
            <a:r>
              <a:rPr lang="tr-TR" dirty="0"/>
              <a:t>Girilen bir sayının tek mi çift mi olduğunu bulan bir program yazalım:</a:t>
            </a:r>
          </a:p>
          <a:p>
            <a:pPr>
              <a:buNone/>
            </a:pPr>
            <a:r>
              <a:rPr lang="tr-TR" sz="2400" dirty="0" err="1"/>
              <a:t>sayi</a:t>
            </a:r>
            <a:r>
              <a:rPr lang="tr-TR" sz="2400" dirty="0"/>
              <a:t> = </a:t>
            </a:r>
            <a:r>
              <a:rPr lang="tr-TR" sz="2400" dirty="0" err="1">
                <a:solidFill>
                  <a:srgbClr val="7030A0"/>
                </a:solidFill>
              </a:rPr>
              <a:t>int</a:t>
            </a:r>
            <a:r>
              <a:rPr lang="tr-TR" sz="2400" dirty="0"/>
              <a:t>(</a:t>
            </a:r>
            <a:r>
              <a:rPr lang="tr-TR" sz="2400" dirty="0" err="1">
                <a:solidFill>
                  <a:srgbClr val="7030A0"/>
                </a:solidFill>
              </a:rPr>
              <a:t>raw</a:t>
            </a:r>
            <a:r>
              <a:rPr lang="tr-TR" sz="2400" dirty="0">
                <a:solidFill>
                  <a:srgbClr val="7030A0"/>
                </a:solidFill>
              </a:rPr>
              <a:t>_</a:t>
            </a:r>
            <a:r>
              <a:rPr lang="tr-TR" sz="2400" dirty="0" err="1">
                <a:solidFill>
                  <a:srgbClr val="7030A0"/>
                </a:solidFill>
              </a:rPr>
              <a:t>input</a:t>
            </a:r>
            <a:r>
              <a:rPr lang="tr-TR" sz="2400" dirty="0"/>
              <a:t>(</a:t>
            </a:r>
            <a:r>
              <a:rPr lang="tr-TR" sz="2400" dirty="0">
                <a:solidFill>
                  <a:srgbClr val="00B050"/>
                </a:solidFill>
              </a:rPr>
              <a:t>"Bir </a:t>
            </a:r>
            <a:r>
              <a:rPr lang="tr-TR" sz="2400" dirty="0" err="1">
                <a:solidFill>
                  <a:srgbClr val="00B050"/>
                </a:solidFill>
              </a:rPr>
              <a:t>sayi</a:t>
            </a:r>
            <a:r>
              <a:rPr lang="tr-TR" sz="2400" dirty="0">
                <a:solidFill>
                  <a:srgbClr val="00B050"/>
                </a:solidFill>
              </a:rPr>
              <a:t> giriniz: "</a:t>
            </a:r>
            <a:r>
              <a:rPr lang="tr-TR" sz="2400" dirty="0"/>
              <a:t>))</a:t>
            </a:r>
          </a:p>
          <a:p>
            <a:pPr>
              <a:buNone/>
            </a:pP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sz="2400" dirty="0"/>
              <a:t> </a:t>
            </a:r>
            <a:r>
              <a:rPr lang="tr-TR" sz="2400" dirty="0" err="1"/>
              <a:t>sayi</a:t>
            </a:r>
            <a:r>
              <a:rPr lang="tr-TR" sz="2400" dirty="0"/>
              <a:t>%2 == 0:</a:t>
            </a:r>
          </a:p>
          <a:p>
            <a:pPr>
              <a:buNone/>
            </a:pPr>
            <a:r>
              <a:rPr lang="tr-TR" sz="2400" dirty="0"/>
              <a:t>    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>
                <a:solidFill>
                  <a:srgbClr val="00B050"/>
                </a:solidFill>
              </a:rPr>
              <a:t>"</a:t>
            </a:r>
            <a:r>
              <a:rPr lang="tr-TR" sz="2400" dirty="0" err="1">
                <a:solidFill>
                  <a:srgbClr val="00B050"/>
                </a:solidFill>
              </a:rPr>
              <a:t>Girdiginiz</a:t>
            </a:r>
            <a:r>
              <a:rPr lang="tr-TR" sz="2400" dirty="0">
                <a:solidFill>
                  <a:srgbClr val="00B050"/>
                </a:solidFill>
              </a:rPr>
              <a:t> </a:t>
            </a:r>
            <a:r>
              <a:rPr lang="tr-TR" sz="2400" dirty="0" err="1">
                <a:solidFill>
                  <a:srgbClr val="00B050"/>
                </a:solidFill>
              </a:rPr>
              <a:t>sayi</a:t>
            </a:r>
            <a:r>
              <a:rPr lang="tr-TR" sz="2400" dirty="0">
                <a:solidFill>
                  <a:srgbClr val="00B050"/>
                </a:solidFill>
              </a:rPr>
              <a:t> %d, bir </a:t>
            </a:r>
            <a:r>
              <a:rPr lang="tr-TR" sz="2400" dirty="0" err="1">
                <a:solidFill>
                  <a:srgbClr val="00B050"/>
                </a:solidFill>
              </a:rPr>
              <a:t>cift</a:t>
            </a:r>
            <a:r>
              <a:rPr lang="tr-TR" sz="2400" dirty="0">
                <a:solidFill>
                  <a:srgbClr val="00B050"/>
                </a:solidFill>
              </a:rPr>
              <a:t> tam </a:t>
            </a:r>
            <a:r>
              <a:rPr lang="tr-TR" sz="2400" dirty="0" err="1">
                <a:solidFill>
                  <a:srgbClr val="00B050"/>
                </a:solidFill>
              </a:rPr>
              <a:t>sayidir</a:t>
            </a:r>
            <a:r>
              <a:rPr lang="tr-TR" sz="2400" dirty="0">
                <a:solidFill>
                  <a:srgbClr val="00B050"/>
                </a:solidFill>
              </a:rPr>
              <a:t>" </a:t>
            </a:r>
            <a:r>
              <a:rPr lang="tr-TR" sz="2400" dirty="0"/>
              <a:t>%</a:t>
            </a:r>
            <a:r>
              <a:rPr lang="tr-TR" sz="2400" dirty="0" err="1"/>
              <a:t>sayi</a:t>
            </a:r>
            <a:endParaRPr lang="tr-TR" sz="2400" dirty="0"/>
          </a:p>
          <a:p>
            <a:pPr>
              <a:buNone/>
            </a:pP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else</a:t>
            </a:r>
            <a:r>
              <a:rPr lang="tr-TR" sz="2400" dirty="0"/>
              <a:t>:</a:t>
            </a:r>
          </a:p>
          <a:p>
            <a:pPr>
              <a:buNone/>
            </a:pPr>
            <a:r>
              <a:rPr lang="tr-TR" sz="2400" dirty="0"/>
              <a:t>    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>
                <a:solidFill>
                  <a:srgbClr val="00B050"/>
                </a:solidFill>
              </a:rPr>
              <a:t>"</a:t>
            </a:r>
            <a:r>
              <a:rPr lang="tr-TR" sz="2400" dirty="0" err="1">
                <a:solidFill>
                  <a:srgbClr val="00B050"/>
                </a:solidFill>
              </a:rPr>
              <a:t>Girdiginiz</a:t>
            </a:r>
            <a:r>
              <a:rPr lang="tr-TR" sz="2400" dirty="0">
                <a:solidFill>
                  <a:srgbClr val="00B050"/>
                </a:solidFill>
              </a:rPr>
              <a:t> </a:t>
            </a:r>
            <a:r>
              <a:rPr lang="tr-TR" sz="2400" dirty="0" err="1">
                <a:solidFill>
                  <a:srgbClr val="00B050"/>
                </a:solidFill>
              </a:rPr>
              <a:t>sayi</a:t>
            </a:r>
            <a:r>
              <a:rPr lang="tr-TR" sz="2400" dirty="0">
                <a:solidFill>
                  <a:srgbClr val="00B050"/>
                </a:solidFill>
              </a:rPr>
              <a:t> %d, bir tek tam </a:t>
            </a:r>
            <a:r>
              <a:rPr lang="tr-TR" sz="2400" dirty="0" err="1">
                <a:solidFill>
                  <a:srgbClr val="00B050"/>
                </a:solidFill>
              </a:rPr>
              <a:t>sayidir</a:t>
            </a:r>
            <a:r>
              <a:rPr lang="tr-TR" sz="2400" dirty="0">
                <a:solidFill>
                  <a:srgbClr val="00B050"/>
                </a:solidFill>
              </a:rPr>
              <a:t>"</a:t>
            </a:r>
            <a:r>
              <a:rPr lang="tr-TR" sz="2400" dirty="0"/>
              <a:t> %</a:t>
            </a:r>
            <a:r>
              <a:rPr lang="tr-TR" sz="2400" dirty="0" err="1"/>
              <a:t>sayi</a:t>
            </a:r>
            <a:endParaRPr lang="tr-TR" sz="2400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215516" y="3919696"/>
            <a:ext cx="86769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&gt;&gt;&gt; </a:t>
            </a:r>
          </a:p>
          <a:p>
            <a:r>
              <a:rPr lang="tr-TR" sz="2400" dirty="0">
                <a:solidFill>
                  <a:srgbClr val="3146DF"/>
                </a:solidFill>
              </a:rPr>
              <a:t>Bir </a:t>
            </a:r>
            <a:r>
              <a:rPr lang="tr-TR" sz="2400" dirty="0" err="1">
                <a:solidFill>
                  <a:srgbClr val="3146DF"/>
                </a:solidFill>
              </a:rPr>
              <a:t>sayi</a:t>
            </a:r>
            <a:r>
              <a:rPr lang="tr-TR" sz="2400" dirty="0">
                <a:solidFill>
                  <a:srgbClr val="3146DF"/>
                </a:solidFill>
              </a:rPr>
              <a:t> giriniz: 5</a:t>
            </a:r>
          </a:p>
          <a:p>
            <a:r>
              <a:rPr lang="tr-TR" sz="2400" dirty="0" err="1">
                <a:solidFill>
                  <a:srgbClr val="3146DF"/>
                </a:solidFill>
              </a:rPr>
              <a:t>Girdiginiz</a:t>
            </a:r>
            <a:r>
              <a:rPr lang="tr-TR" sz="2400" dirty="0">
                <a:solidFill>
                  <a:srgbClr val="3146DF"/>
                </a:solidFill>
              </a:rPr>
              <a:t> </a:t>
            </a:r>
            <a:r>
              <a:rPr lang="tr-TR" sz="2400" dirty="0" err="1">
                <a:solidFill>
                  <a:srgbClr val="3146DF"/>
                </a:solidFill>
              </a:rPr>
              <a:t>sayi</a:t>
            </a:r>
            <a:r>
              <a:rPr lang="tr-TR" sz="2400" dirty="0">
                <a:solidFill>
                  <a:srgbClr val="3146DF"/>
                </a:solidFill>
              </a:rPr>
              <a:t> 5, bir tek tam </a:t>
            </a:r>
            <a:r>
              <a:rPr lang="tr-TR" sz="2400" dirty="0" err="1">
                <a:solidFill>
                  <a:srgbClr val="3146DF"/>
                </a:solidFill>
              </a:rPr>
              <a:t>sayidir</a:t>
            </a:r>
            <a:endParaRPr lang="tr-TR" sz="2400" dirty="0">
              <a:solidFill>
                <a:srgbClr val="3146DF"/>
              </a:solidFill>
            </a:endParaRPr>
          </a:p>
          <a:p>
            <a:r>
              <a:rPr lang="tr-TR" sz="2400" dirty="0"/>
              <a:t>&gt;&gt;&gt; </a:t>
            </a:r>
          </a:p>
          <a:p>
            <a:r>
              <a:rPr lang="tr-TR" sz="2400" dirty="0">
                <a:solidFill>
                  <a:srgbClr val="3146DF"/>
                </a:solidFill>
              </a:rPr>
              <a:t>Bir </a:t>
            </a:r>
            <a:r>
              <a:rPr lang="tr-TR" sz="2400" dirty="0" err="1">
                <a:solidFill>
                  <a:srgbClr val="3146DF"/>
                </a:solidFill>
              </a:rPr>
              <a:t>sayi</a:t>
            </a:r>
            <a:r>
              <a:rPr lang="tr-TR" sz="2400" dirty="0">
                <a:solidFill>
                  <a:srgbClr val="3146DF"/>
                </a:solidFill>
              </a:rPr>
              <a:t> giriniz: 20</a:t>
            </a:r>
          </a:p>
          <a:p>
            <a:r>
              <a:rPr lang="tr-TR" sz="2400" dirty="0" err="1">
                <a:solidFill>
                  <a:srgbClr val="3146DF"/>
                </a:solidFill>
              </a:rPr>
              <a:t>Girdiginiz</a:t>
            </a:r>
            <a:r>
              <a:rPr lang="tr-TR" sz="2400" dirty="0">
                <a:solidFill>
                  <a:srgbClr val="3146DF"/>
                </a:solidFill>
              </a:rPr>
              <a:t> </a:t>
            </a:r>
            <a:r>
              <a:rPr lang="tr-TR" sz="2400" dirty="0" err="1">
                <a:solidFill>
                  <a:srgbClr val="3146DF"/>
                </a:solidFill>
              </a:rPr>
              <a:t>sayi</a:t>
            </a:r>
            <a:r>
              <a:rPr lang="tr-TR" sz="2400" dirty="0">
                <a:solidFill>
                  <a:srgbClr val="3146DF"/>
                </a:solidFill>
              </a:rPr>
              <a:t> 20, bir </a:t>
            </a:r>
            <a:r>
              <a:rPr lang="tr-TR" sz="2400" dirty="0" err="1">
                <a:solidFill>
                  <a:srgbClr val="3146DF"/>
                </a:solidFill>
              </a:rPr>
              <a:t>cift</a:t>
            </a:r>
            <a:r>
              <a:rPr lang="tr-TR" sz="2400" dirty="0">
                <a:solidFill>
                  <a:srgbClr val="3146DF"/>
                </a:solidFill>
              </a:rPr>
              <a:t> tam </a:t>
            </a:r>
            <a:r>
              <a:rPr lang="tr-TR" sz="2400" dirty="0" err="1">
                <a:solidFill>
                  <a:srgbClr val="3146DF"/>
                </a:solidFill>
              </a:rPr>
              <a:t>sayidir</a:t>
            </a:r>
            <a:endParaRPr lang="tr-TR" sz="2400" dirty="0">
              <a:solidFill>
                <a:srgbClr val="3146DF"/>
              </a:solidFill>
            </a:endParaRPr>
          </a:p>
          <a:p>
            <a:r>
              <a:rPr lang="tr-TR" sz="2400" dirty="0"/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Mantıksal İşlemler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68860"/>
          </a:xfrm>
        </p:spPr>
        <p:txBody>
          <a:bodyPr/>
          <a:lstStyle/>
          <a:p>
            <a:r>
              <a:rPr lang="tr-TR" dirty="0"/>
              <a:t>Bit değerleri üzerindeki işlemler</a:t>
            </a:r>
          </a:p>
          <a:p>
            <a:r>
              <a:rPr lang="tr-TR" dirty="0"/>
              <a:t>Örnek</a:t>
            </a:r>
          </a:p>
          <a:p>
            <a:pPr lvl="1"/>
            <a:r>
              <a:rPr lang="tr-TR" dirty="0"/>
              <a:t>a = 60 ve b = 13 olsun</a:t>
            </a:r>
          </a:p>
          <a:p>
            <a:pPr lvl="1"/>
            <a:r>
              <a:rPr lang="tr-TR" dirty="0"/>
              <a:t>İkili tabanda yazalım</a:t>
            </a:r>
          </a:p>
          <a:p>
            <a:pPr lvl="2"/>
            <a:r>
              <a:rPr lang="tr-TR" dirty="0"/>
              <a:t>a = 0011 1100 ve b = 0000 1101 olur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7504" y="4473116"/>
          <a:ext cx="2998676" cy="1296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7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0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r>
                        <a:rPr lang="tr-TR" sz="20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>
                          <a:solidFill>
                            <a:schemeClr val="tx1"/>
                          </a:solidFill>
                        </a:rPr>
                        <a:t>0011</a:t>
                      </a:r>
                      <a:r>
                        <a:rPr lang="tr-TR" sz="2000" b="1" baseline="0" dirty="0">
                          <a:solidFill>
                            <a:schemeClr val="tx1"/>
                          </a:solidFill>
                        </a:rPr>
                        <a:t> 1100</a:t>
                      </a:r>
                      <a:endParaRPr lang="tr-TR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tr-TR" sz="20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>
                          <a:solidFill>
                            <a:schemeClr val="tx1"/>
                          </a:solidFill>
                        </a:rPr>
                        <a:t>0000</a:t>
                      </a:r>
                      <a:r>
                        <a:rPr lang="tr-TR" sz="2000" b="1" baseline="0" dirty="0">
                          <a:solidFill>
                            <a:schemeClr val="tx1"/>
                          </a:solidFill>
                        </a:rPr>
                        <a:t> 1101</a:t>
                      </a:r>
                      <a:endParaRPr lang="tr-TR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tr-TR" sz="2000" b="1" dirty="0">
                          <a:solidFill>
                            <a:schemeClr val="tx1"/>
                          </a:solidFill>
                        </a:rPr>
                        <a:t>a&amp;b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1540" y="4011451"/>
            <a:ext cx="2130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/>
              <a:t>VE (</a:t>
            </a:r>
            <a:r>
              <a:rPr lang="tr-TR" sz="2400" dirty="0" err="1"/>
              <a:t>AND</a:t>
            </a:r>
            <a:r>
              <a:rPr lang="tr-TR" sz="2400" dirty="0"/>
              <a:t>) işlemi</a:t>
            </a:r>
          </a:p>
        </p:txBody>
      </p:sp>
      <p:sp>
        <p:nvSpPr>
          <p:cNvPr id="9" name="Rectangle 8"/>
          <p:cNvSpPr/>
          <p:nvPr/>
        </p:nvSpPr>
        <p:spPr>
          <a:xfrm>
            <a:off x="1151620" y="5327920"/>
            <a:ext cx="12811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b="1" dirty="0"/>
              <a:t>0000 1100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51820" y="4011451"/>
            <a:ext cx="2240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/>
              <a:t>VEYA (</a:t>
            </a:r>
            <a:r>
              <a:rPr lang="tr-TR" sz="2400" dirty="0" err="1"/>
              <a:t>OR</a:t>
            </a:r>
            <a:r>
              <a:rPr lang="tr-TR" sz="2400" dirty="0"/>
              <a:t>) işlemi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951820" y="4545124"/>
          <a:ext cx="1990564" cy="1296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21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8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r>
                        <a:rPr lang="tr-TR" sz="20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>
                          <a:solidFill>
                            <a:schemeClr val="tx1"/>
                          </a:solidFill>
                        </a:rPr>
                        <a:t>0011</a:t>
                      </a:r>
                      <a:r>
                        <a:rPr lang="tr-TR" sz="2000" b="1" baseline="0" dirty="0">
                          <a:solidFill>
                            <a:schemeClr val="tx1"/>
                          </a:solidFill>
                        </a:rPr>
                        <a:t> 1100</a:t>
                      </a:r>
                      <a:endParaRPr lang="tr-TR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tr-TR" sz="20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>
                          <a:solidFill>
                            <a:schemeClr val="tx1"/>
                          </a:solidFill>
                        </a:rPr>
                        <a:t>0000</a:t>
                      </a:r>
                      <a:r>
                        <a:rPr lang="tr-TR" sz="2000" b="1" baseline="0" dirty="0">
                          <a:solidFill>
                            <a:schemeClr val="tx1"/>
                          </a:solidFill>
                        </a:rPr>
                        <a:t> 1101</a:t>
                      </a:r>
                      <a:endParaRPr lang="tr-TR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tr-TR" sz="2000" b="1" dirty="0">
                          <a:solidFill>
                            <a:schemeClr val="tx1"/>
                          </a:solidFill>
                        </a:rPr>
                        <a:t>a|b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3671900" y="5399928"/>
            <a:ext cx="12811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b="1" dirty="0"/>
              <a:t>0011 1101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724128" y="4005064"/>
            <a:ext cx="27933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/>
              <a:t>Dışlamalı VEYA (</a:t>
            </a:r>
            <a:r>
              <a:rPr lang="tr-TR" sz="2400" dirty="0" err="1"/>
              <a:t>XOR</a:t>
            </a:r>
            <a:r>
              <a:rPr lang="tr-TR" sz="2400" dirty="0"/>
              <a:t>)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5868144" y="4545124"/>
          <a:ext cx="1990564" cy="1296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21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8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r>
                        <a:rPr lang="tr-TR" sz="20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>
                          <a:solidFill>
                            <a:schemeClr val="tx1"/>
                          </a:solidFill>
                        </a:rPr>
                        <a:t>0011</a:t>
                      </a:r>
                      <a:r>
                        <a:rPr lang="tr-TR" sz="2000" b="1" baseline="0" dirty="0">
                          <a:solidFill>
                            <a:schemeClr val="tx1"/>
                          </a:solidFill>
                        </a:rPr>
                        <a:t> 1100</a:t>
                      </a:r>
                      <a:endParaRPr lang="tr-TR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tr-TR" sz="20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>
                          <a:solidFill>
                            <a:schemeClr val="tx1"/>
                          </a:solidFill>
                        </a:rPr>
                        <a:t>0000</a:t>
                      </a:r>
                      <a:r>
                        <a:rPr lang="tr-TR" sz="2000" b="1" baseline="0" dirty="0">
                          <a:solidFill>
                            <a:schemeClr val="tx1"/>
                          </a:solidFill>
                        </a:rPr>
                        <a:t> 1101</a:t>
                      </a:r>
                      <a:endParaRPr lang="tr-TR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tr-TR" sz="2000" b="1" dirty="0">
                          <a:solidFill>
                            <a:schemeClr val="tx1"/>
                          </a:solidFill>
                        </a:rPr>
                        <a:t>a^b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tr-TR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6602637" y="5373216"/>
            <a:ext cx="12811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b="1" dirty="0"/>
              <a:t>0011 0001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876528" y="1600201"/>
            <a:ext cx="16523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/>
              <a:t>DEĞİL(NOT)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940152" y="2061866"/>
          <a:ext cx="1990564" cy="432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21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8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r>
                        <a:rPr lang="tr-TR" sz="20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>
                          <a:solidFill>
                            <a:schemeClr val="tx1"/>
                          </a:solidFill>
                        </a:rPr>
                        <a:t>0011</a:t>
                      </a:r>
                      <a:r>
                        <a:rPr lang="tr-TR" sz="2000" b="1" baseline="0" dirty="0">
                          <a:solidFill>
                            <a:schemeClr val="tx1"/>
                          </a:solidFill>
                        </a:rPr>
                        <a:t> 1100</a:t>
                      </a:r>
                      <a:endParaRPr lang="tr-TR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929808" y="2493914"/>
          <a:ext cx="1990564" cy="432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21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8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r>
                        <a:rPr lang="tr-TR" sz="2000" b="1" dirty="0">
                          <a:solidFill>
                            <a:schemeClr val="tx1"/>
                          </a:solidFill>
                        </a:rPr>
                        <a:t>~a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r-TR" sz="2000" b="1" dirty="0">
                          <a:solidFill>
                            <a:schemeClr val="tx1"/>
                          </a:solidFill>
                        </a:rPr>
                        <a:t>1100 0011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9" name="Picture 18" descr="chili_pepper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11017"/>
            <a:ext cx="1973609" cy="158918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  <p:bldP spid="9" grpId="0"/>
      <p:bldP spid="10" grpId="0"/>
      <p:bldP spid="12" grpId="0"/>
      <p:bldP spid="13" grpId="0"/>
      <p:bldP spid="15" grpId="0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Kaydırma (</a:t>
            </a:r>
            <a:r>
              <a:rPr lang="tr-TR" dirty="0" err="1"/>
              <a:t>Shift</a:t>
            </a:r>
            <a:r>
              <a:rPr lang="tr-TR" dirty="0"/>
              <a:t>) İşlemleri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Yine bitler üzerindeki işlemlerdir</a:t>
            </a:r>
          </a:p>
          <a:p>
            <a:r>
              <a:rPr lang="tr-TR" dirty="0"/>
              <a:t>Örnek</a:t>
            </a:r>
          </a:p>
          <a:p>
            <a:pPr lvl="1"/>
            <a:r>
              <a:rPr lang="tr-TR" dirty="0"/>
              <a:t>a = 60 ve b = 13 olsun</a:t>
            </a:r>
          </a:p>
          <a:p>
            <a:pPr lvl="1"/>
            <a:r>
              <a:rPr lang="tr-TR" dirty="0"/>
              <a:t>İkili tabanda yazalım</a:t>
            </a:r>
          </a:p>
          <a:p>
            <a:pPr lvl="2"/>
            <a:r>
              <a:rPr lang="tr-TR" dirty="0"/>
              <a:t>a = 0011 1100 ve b = 0000 1101 olur</a:t>
            </a:r>
          </a:p>
          <a:p>
            <a:r>
              <a:rPr lang="tr-TR" dirty="0"/>
              <a:t>a = a &gt;&gt; 1</a:t>
            </a:r>
          </a:p>
          <a:p>
            <a:r>
              <a:rPr lang="tr-TR" dirty="0"/>
              <a:t>b = b &lt;&lt; 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Modül 4 için Planımız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Operatörler (Operators)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F287B-2966-4DC0-AB30-26BE9D09CD39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628"/>
            <a:ext cx="8229600" cy="1143000"/>
          </a:xfrm>
        </p:spPr>
        <p:txBody>
          <a:bodyPr/>
          <a:lstStyle/>
          <a:p>
            <a:r>
              <a:rPr lang="tr-TR" dirty="0"/>
              <a:t>İşlemlerin Öncelikleri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232756"/>
          <a:ext cx="82296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İşlem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Tanımı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Parantez, işlemleri gruplar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Üs alma işlemi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~x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Değil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*, /,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Çarpma,</a:t>
                      </a:r>
                      <a:r>
                        <a:rPr lang="tr-TR" sz="2400" baseline="0" dirty="0"/>
                        <a:t> bölme, kalan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+,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Toplama,</a:t>
                      </a:r>
                      <a:r>
                        <a:rPr lang="tr-TR" sz="2400" baseline="0" dirty="0"/>
                        <a:t> çıkarma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&gt;&gt;, &lt;&lt;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Kaydırma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&amp;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Mantıksal 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^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Mantıksal </a:t>
                      </a:r>
                      <a:r>
                        <a:rPr lang="tr-TR" sz="2400" dirty="0" err="1"/>
                        <a:t>XOR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|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Mantıksal</a:t>
                      </a:r>
                      <a:r>
                        <a:rPr lang="tr-TR" sz="2400" baseline="0" dirty="0"/>
                        <a:t> VEYA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&lt;,</a:t>
                      </a:r>
                      <a:r>
                        <a:rPr lang="tr-TR" sz="2400" baseline="0" dirty="0"/>
                        <a:t> &lt;=, &gt;, &gt;=, &lt;&gt;, !=, ==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Karşılaştırmalar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 algn="r"/>
            <a:r>
              <a:rPr lang="tr-TR" dirty="0"/>
              <a:t>İşlemlerin Öncelikleri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78433"/>
            <a:ext cx="5014900" cy="589092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/>
              <a:t>a = 20</a:t>
            </a:r>
            <a:r>
              <a:rPr lang="tr-TR" sz="2400" dirty="0"/>
              <a:t>,  </a:t>
            </a:r>
            <a:r>
              <a:rPr lang="en-US" sz="2400" dirty="0"/>
              <a:t>b = 10</a:t>
            </a:r>
            <a:r>
              <a:rPr lang="tr-TR" sz="2400" dirty="0"/>
              <a:t>, </a:t>
            </a:r>
            <a:r>
              <a:rPr lang="en-US" sz="2400" dirty="0"/>
              <a:t>c = 15</a:t>
            </a:r>
            <a:r>
              <a:rPr lang="tr-TR" sz="2400" dirty="0"/>
              <a:t>, </a:t>
            </a:r>
            <a:r>
              <a:rPr lang="en-US" sz="2400" dirty="0"/>
              <a:t>d = 5</a:t>
            </a:r>
            <a:r>
              <a:rPr lang="tr-TR" sz="2400" dirty="0"/>
              <a:t>, </a:t>
            </a:r>
            <a:r>
              <a:rPr lang="en-US" sz="2400" dirty="0"/>
              <a:t>e = 0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e = (a + b) * c / d       </a:t>
            </a:r>
            <a:r>
              <a:rPr lang="en-US" sz="2400" dirty="0">
                <a:solidFill>
                  <a:srgbClr val="C00000"/>
                </a:solidFill>
              </a:rPr>
              <a:t>#( 30 * 15 ) / 5</a:t>
            </a:r>
          </a:p>
          <a:p>
            <a:pPr>
              <a:buNone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50"/>
                </a:solidFill>
              </a:rPr>
              <a:t>"Value of (a + b) * c / d is "</a:t>
            </a:r>
            <a:r>
              <a:rPr lang="en-US" sz="2400" dirty="0"/>
              <a:t>,  e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e = ((a + b) * c) / d     </a:t>
            </a:r>
            <a:r>
              <a:rPr lang="en-US" sz="2400" dirty="0">
                <a:solidFill>
                  <a:srgbClr val="C00000"/>
                </a:solidFill>
              </a:rPr>
              <a:t># (30 * 15 ) / 5</a:t>
            </a:r>
          </a:p>
          <a:p>
            <a:pPr>
              <a:buNone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50"/>
                </a:solidFill>
              </a:rPr>
              <a:t>"Value of ((a + b) * c) / d is "</a:t>
            </a:r>
            <a:r>
              <a:rPr lang="en-US" sz="2400" dirty="0"/>
              <a:t>,  e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e = (a + b) * (c / d);    </a:t>
            </a:r>
            <a:r>
              <a:rPr lang="en-US" sz="2400" dirty="0">
                <a:solidFill>
                  <a:srgbClr val="C00000"/>
                </a:solidFill>
              </a:rPr>
              <a:t># (30) * (15/5)</a:t>
            </a:r>
          </a:p>
          <a:p>
            <a:pPr>
              <a:buNone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50"/>
                </a:solidFill>
              </a:rPr>
              <a:t>"Value of (a + b) * (c / d) is "</a:t>
            </a:r>
            <a:r>
              <a:rPr lang="en-US" sz="2400" dirty="0"/>
              <a:t>,  e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e = a + (b * c) / d;      </a:t>
            </a:r>
            <a:r>
              <a:rPr lang="en-US" sz="2400" dirty="0">
                <a:solidFill>
                  <a:srgbClr val="C00000"/>
                </a:solidFill>
              </a:rPr>
              <a:t>#  20 + (150/5</a:t>
            </a:r>
            <a:r>
              <a:rPr lang="en-US" sz="2400" dirty="0"/>
              <a:t>)</a:t>
            </a:r>
          </a:p>
          <a:p>
            <a:pPr>
              <a:buNone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50"/>
                </a:solidFill>
              </a:rPr>
              <a:t>"Value of a + (b * c) / d is "</a:t>
            </a:r>
            <a:r>
              <a:rPr lang="en-US" sz="2400" dirty="0"/>
              <a:t>,  e</a:t>
            </a:r>
            <a:endParaRPr lang="tr-TR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21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5194412" y="2551837"/>
            <a:ext cx="38060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&gt;&gt;&gt; </a:t>
            </a:r>
          </a:p>
          <a:p>
            <a:r>
              <a:rPr lang="en-US" sz="2400" dirty="0">
                <a:solidFill>
                  <a:srgbClr val="3146DF"/>
                </a:solidFill>
              </a:rPr>
              <a:t>Value of (a + b) * c / d is  90</a:t>
            </a:r>
          </a:p>
          <a:p>
            <a:r>
              <a:rPr lang="en-US" sz="2400" dirty="0">
                <a:solidFill>
                  <a:srgbClr val="3146DF"/>
                </a:solidFill>
              </a:rPr>
              <a:t>Value of ((a + b) * c) / d is  90</a:t>
            </a:r>
          </a:p>
          <a:p>
            <a:r>
              <a:rPr lang="en-US" sz="2400" dirty="0">
                <a:solidFill>
                  <a:srgbClr val="3146DF"/>
                </a:solidFill>
              </a:rPr>
              <a:t>Value of (a + b) * (c / d) is  90</a:t>
            </a:r>
          </a:p>
          <a:p>
            <a:r>
              <a:rPr lang="en-US" sz="2400" dirty="0">
                <a:solidFill>
                  <a:srgbClr val="3146DF"/>
                </a:solidFill>
              </a:rPr>
              <a:t>Value of a + (b * c) / d is  50</a:t>
            </a:r>
          </a:p>
          <a:p>
            <a:r>
              <a:rPr lang="en-US" sz="2400" dirty="0"/>
              <a:t>&gt;&gt;&gt; 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İşlemlerin Öncelikleri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r>
              <a:rPr lang="tr-TR" dirty="0"/>
              <a:t>Öncelik genelde soldan-sağa doğrudur</a:t>
            </a:r>
          </a:p>
          <a:p>
            <a:pPr lvl="1">
              <a:buNone/>
            </a:pPr>
            <a:r>
              <a:rPr lang="tr-TR" dirty="0"/>
              <a:t>&gt;&gt;&gt; 5*2//3</a:t>
            </a:r>
          </a:p>
          <a:p>
            <a:pPr lvl="1">
              <a:buNone/>
            </a:pPr>
            <a:r>
              <a:rPr lang="tr-TR" dirty="0">
                <a:solidFill>
                  <a:srgbClr val="3146DF"/>
                </a:solidFill>
              </a:rPr>
              <a:t>3</a:t>
            </a:r>
          </a:p>
          <a:p>
            <a:pPr lvl="1">
              <a:buNone/>
            </a:pPr>
            <a:r>
              <a:rPr lang="tr-TR" dirty="0"/>
              <a:t>&gt;&gt;&gt; 5 * (2 // 3)</a:t>
            </a:r>
          </a:p>
          <a:p>
            <a:pPr lvl="1">
              <a:buNone/>
            </a:pPr>
            <a:r>
              <a:rPr lang="tr-TR" dirty="0">
                <a:solidFill>
                  <a:srgbClr val="3146DF"/>
                </a:solidFill>
              </a:rPr>
              <a:t>0</a:t>
            </a:r>
          </a:p>
          <a:p>
            <a:r>
              <a:rPr lang="tr-TR" dirty="0"/>
              <a:t>İstisna</a:t>
            </a:r>
          </a:p>
          <a:p>
            <a:pPr lvl="1">
              <a:buNone/>
            </a:pPr>
            <a:r>
              <a:rPr lang="tr-TR" dirty="0"/>
              <a:t>&gt;&gt;&gt; 2 ** 3 ** 2 ,</a:t>
            </a:r>
          </a:p>
          <a:p>
            <a:pPr lvl="1">
              <a:buNone/>
            </a:pPr>
            <a:r>
              <a:rPr lang="tr-TR" dirty="0">
                <a:solidFill>
                  <a:srgbClr val="3146DF"/>
                </a:solidFill>
              </a:rPr>
              <a:t>512</a:t>
            </a:r>
          </a:p>
          <a:p>
            <a:pPr lvl="1">
              <a:buNone/>
            </a:pPr>
            <a:r>
              <a:rPr lang="tr-TR" dirty="0"/>
              <a:t>&gt;&gt;&gt; (2**3)**2</a:t>
            </a:r>
          </a:p>
          <a:p>
            <a:pPr lvl="1">
              <a:buNone/>
            </a:pPr>
            <a:r>
              <a:rPr lang="tr-TR" dirty="0">
                <a:solidFill>
                  <a:srgbClr val="3146DF"/>
                </a:solidFill>
              </a:rPr>
              <a:t>64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String</a:t>
            </a:r>
            <a:r>
              <a:rPr lang="tr-TR" dirty="0"/>
              <a:t> İşlemleri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tr-TR" dirty="0"/>
              <a:t>Bir “</a:t>
            </a:r>
            <a:r>
              <a:rPr lang="tr-TR" dirty="0" err="1"/>
              <a:t>string</a:t>
            </a:r>
            <a:r>
              <a:rPr lang="tr-TR" dirty="0"/>
              <a:t>” değişkeninin uzunluğunu bulmak isteyebiliriz.</a:t>
            </a:r>
          </a:p>
          <a:p>
            <a:pPr>
              <a:lnSpc>
                <a:spcPct val="110000"/>
              </a:lnSpc>
            </a:pPr>
            <a:r>
              <a:rPr lang="tr-TR" dirty="0"/>
              <a:t>Bunun için “</a:t>
            </a:r>
            <a:r>
              <a:rPr lang="tr-TR" dirty="0" err="1">
                <a:solidFill>
                  <a:srgbClr val="7030A0"/>
                </a:solidFill>
              </a:rPr>
              <a:t>len</a:t>
            </a:r>
            <a:r>
              <a:rPr lang="tr-TR" dirty="0"/>
              <a:t>()” fonksiyonunu kullanırız</a:t>
            </a:r>
          </a:p>
          <a:p>
            <a:pPr>
              <a:lnSpc>
                <a:spcPct val="110000"/>
              </a:lnSpc>
            </a:pPr>
            <a:r>
              <a:rPr lang="tr-TR" dirty="0"/>
              <a:t>Örnek:</a:t>
            </a:r>
          </a:p>
          <a:p>
            <a:pPr>
              <a:lnSpc>
                <a:spcPct val="110000"/>
              </a:lnSpc>
              <a:buNone/>
            </a:pPr>
            <a:r>
              <a:rPr lang="tr-TR" dirty="0"/>
              <a:t>&gt;&gt;&gt; cumle = </a:t>
            </a:r>
            <a:r>
              <a:rPr lang="tr-TR" dirty="0">
                <a:solidFill>
                  <a:srgbClr val="00B050"/>
                </a:solidFill>
              </a:rPr>
              <a:t>"Sabanci Universitesi'ne hos geldiniz!"</a:t>
            </a:r>
          </a:p>
          <a:p>
            <a:pPr>
              <a:lnSpc>
                <a:spcPct val="110000"/>
              </a:lnSpc>
              <a:buNone/>
            </a:pPr>
            <a:r>
              <a:rPr lang="tr-TR" dirty="0"/>
              <a:t>&gt;&gt;&gt; U = </a:t>
            </a:r>
            <a:r>
              <a:rPr lang="tr-TR" dirty="0" err="1">
                <a:solidFill>
                  <a:srgbClr val="7030A0"/>
                </a:solidFill>
              </a:rPr>
              <a:t>len</a:t>
            </a:r>
            <a:r>
              <a:rPr lang="tr-TR" dirty="0"/>
              <a:t>(</a:t>
            </a:r>
            <a:r>
              <a:rPr lang="tr-TR" dirty="0" err="1"/>
              <a:t>cumle</a:t>
            </a:r>
            <a:r>
              <a:rPr lang="tr-TR" dirty="0"/>
              <a:t>)</a:t>
            </a:r>
          </a:p>
          <a:p>
            <a:pPr>
              <a:lnSpc>
                <a:spcPct val="110000"/>
              </a:lnSpc>
              <a:buNone/>
            </a:pPr>
            <a:r>
              <a:rPr lang="tr-TR" dirty="0"/>
              <a:t>&gt;&gt;&gt; </a:t>
            </a:r>
            <a:r>
              <a:rPr lang="nl-NL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nl-NL" dirty="0"/>
              <a:t> </a:t>
            </a:r>
            <a:r>
              <a:rPr lang="nl-NL" dirty="0">
                <a:solidFill>
                  <a:srgbClr val="00B050"/>
                </a:solidFill>
              </a:rPr>
              <a:t>"Cumlenin uzunlugu %d karakterdir" </a:t>
            </a:r>
            <a:r>
              <a:rPr lang="nl-NL" dirty="0"/>
              <a:t>%U</a:t>
            </a:r>
            <a:endParaRPr lang="tr-TR" dirty="0"/>
          </a:p>
          <a:p>
            <a:pPr>
              <a:lnSpc>
                <a:spcPct val="110000"/>
              </a:lnSpc>
              <a:buNone/>
            </a:pPr>
            <a:r>
              <a:rPr lang="tr-TR" dirty="0" err="1">
                <a:solidFill>
                  <a:srgbClr val="3146DF"/>
                </a:solidFill>
              </a:rPr>
              <a:t>Cumlenin</a:t>
            </a:r>
            <a:r>
              <a:rPr lang="tr-TR" dirty="0">
                <a:solidFill>
                  <a:srgbClr val="3146DF"/>
                </a:solidFill>
              </a:rPr>
              <a:t> </a:t>
            </a:r>
            <a:r>
              <a:rPr lang="tr-TR" dirty="0" err="1">
                <a:solidFill>
                  <a:srgbClr val="3146DF"/>
                </a:solidFill>
              </a:rPr>
              <a:t>uzunlugu</a:t>
            </a:r>
            <a:r>
              <a:rPr lang="tr-TR" dirty="0">
                <a:solidFill>
                  <a:srgbClr val="3146DF"/>
                </a:solidFill>
              </a:rPr>
              <a:t> 37 karakterdir</a:t>
            </a:r>
          </a:p>
          <a:p>
            <a:pPr>
              <a:lnSpc>
                <a:spcPct val="110000"/>
              </a:lnSpc>
              <a:buNone/>
            </a:pPr>
            <a:r>
              <a:rPr lang="tr-TR" dirty="0"/>
              <a:t>&gt;&gt;&gt;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String</a:t>
            </a:r>
            <a:r>
              <a:rPr lang="tr-TR" dirty="0"/>
              <a:t> İçindeki Karakterlere Erişmek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84783"/>
          </a:xfrm>
        </p:spPr>
        <p:txBody>
          <a:bodyPr>
            <a:normAutofit/>
          </a:bodyPr>
          <a:lstStyle/>
          <a:p>
            <a:r>
              <a:rPr lang="tr-TR" dirty="0" err="1"/>
              <a:t>String</a:t>
            </a:r>
            <a:r>
              <a:rPr lang="tr-TR" dirty="0"/>
              <a:t> içindeki karakterlerin indeksleri vardır.</a:t>
            </a:r>
          </a:p>
          <a:p>
            <a:r>
              <a:rPr lang="tr-TR" dirty="0"/>
              <a:t>Örnek:</a:t>
            </a:r>
          </a:p>
          <a:p>
            <a:pPr>
              <a:buNone/>
            </a:pPr>
            <a:r>
              <a:rPr lang="tr-TR" dirty="0"/>
              <a:t>&gt;&gt;&gt; isim = </a:t>
            </a:r>
            <a:r>
              <a:rPr lang="tr-TR" dirty="0">
                <a:solidFill>
                  <a:srgbClr val="00B050"/>
                </a:solidFill>
              </a:rPr>
              <a:t>"ilayda"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24</a:t>
            </a:fld>
            <a:endParaRPr lang="tr-TR"/>
          </a:p>
        </p:txBody>
      </p:sp>
      <p:sp>
        <p:nvSpPr>
          <p:cNvPr id="7" name="TextBox 6"/>
          <p:cNvSpPr txBox="1"/>
          <p:nvPr/>
        </p:nvSpPr>
        <p:spPr>
          <a:xfrm>
            <a:off x="2087724" y="3100317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05262" y="310496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49278" y="310089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83768" y="310496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63788" y="310496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53334" y="310089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09600" y="3500427"/>
            <a:ext cx="8229600" cy="2448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&gt;&gt;&gt; </a:t>
            </a:r>
            <a:r>
              <a:rPr kumimoji="0" lang="tr-TR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</a:t>
            </a: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len</a:t>
            </a: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(isim)</a:t>
            </a:r>
          </a:p>
          <a:p>
            <a:pPr marL="342900" lvl="0" indent="-342900">
              <a:spcBef>
                <a:spcPct val="20000"/>
              </a:spcBef>
            </a:pPr>
            <a:r>
              <a:rPr lang="tr-TR" sz="2800" dirty="0">
                <a:solidFill>
                  <a:srgbClr val="3146DF"/>
                </a:solidFill>
              </a:rPr>
              <a:t>6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&gt;&gt;&gt;</a:t>
            </a:r>
            <a:r>
              <a:rPr lang="tr-TR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28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800" dirty="0"/>
              <a:t> isim[4]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srgbClr val="3146D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  <p:bldP spid="9" grpId="0"/>
      <p:bldP spid="10" grpId="0"/>
      <p:bldP spid="11" grpId="0"/>
      <p:bldP spid="12" grpId="0"/>
      <p:bldP spid="1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0516"/>
            <a:ext cx="8229600" cy="1143000"/>
          </a:xfrm>
        </p:spPr>
        <p:txBody>
          <a:bodyPr/>
          <a:lstStyle/>
          <a:p>
            <a:r>
              <a:rPr lang="tr-TR" dirty="0" err="1"/>
              <a:t>String</a:t>
            </a:r>
            <a:r>
              <a:rPr lang="tr-TR" dirty="0"/>
              <a:t> İçindeki Karakterlere Erişmek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3515"/>
            <a:ext cx="8229600" cy="530383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/>
              <a:t>&gt;&gt;&gt; isim = </a:t>
            </a:r>
            <a:r>
              <a:rPr lang="tr-TR" dirty="0">
                <a:solidFill>
                  <a:srgbClr val="00B050"/>
                </a:solidFill>
              </a:rPr>
              <a:t>"Erkay Savas"</a:t>
            </a:r>
          </a:p>
          <a:p>
            <a:pPr>
              <a:buNone/>
            </a:pPr>
            <a:r>
              <a:rPr lang="tr-TR" dirty="0"/>
              <a:t>&gt;&gt;&gt;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isim[6:12]</a:t>
            </a:r>
          </a:p>
          <a:p>
            <a:pPr>
              <a:buNone/>
            </a:pPr>
            <a:r>
              <a:rPr lang="tr-TR" dirty="0">
                <a:solidFill>
                  <a:srgbClr val="3146DF"/>
                </a:solidFill>
              </a:rPr>
              <a:t>Savas</a:t>
            </a:r>
          </a:p>
          <a:p>
            <a:pPr>
              <a:buNone/>
            </a:pPr>
            <a:r>
              <a:rPr lang="tr-TR" dirty="0"/>
              <a:t>&gt;&gt;&gt;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isim[5:12]</a:t>
            </a:r>
          </a:p>
          <a:p>
            <a:pPr>
              <a:buNone/>
            </a:pPr>
            <a:r>
              <a:rPr lang="tr-TR" dirty="0">
                <a:solidFill>
                  <a:srgbClr val="3146DF"/>
                </a:solidFill>
              </a:rPr>
              <a:t> Savas </a:t>
            </a:r>
          </a:p>
          <a:p>
            <a:pPr>
              <a:buNone/>
            </a:pPr>
            <a:r>
              <a:rPr lang="tr-TR" dirty="0"/>
              <a:t>&gt;&gt;&gt;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isim[6:12:2]</a:t>
            </a:r>
          </a:p>
          <a:p>
            <a:pPr>
              <a:buNone/>
            </a:pPr>
            <a:r>
              <a:rPr lang="tr-TR" dirty="0" err="1">
                <a:solidFill>
                  <a:srgbClr val="3146DF"/>
                </a:solidFill>
              </a:rPr>
              <a:t>Svs</a:t>
            </a:r>
            <a:endParaRPr lang="tr-TR" dirty="0">
              <a:solidFill>
                <a:srgbClr val="3146DF"/>
              </a:solidFill>
            </a:endParaRPr>
          </a:p>
          <a:p>
            <a:pPr>
              <a:buNone/>
            </a:pPr>
            <a:r>
              <a:rPr lang="tr-TR" dirty="0"/>
              <a:t>&gt;&gt;&gt;</a:t>
            </a:r>
            <a:r>
              <a:rPr lang="nb-NO" dirty="0"/>
              <a:t> </a:t>
            </a:r>
            <a:r>
              <a:rPr lang="nb-NO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nb-NO" dirty="0"/>
              <a:t> isim[:]</a:t>
            </a:r>
          </a:p>
          <a:p>
            <a:pPr>
              <a:buNone/>
            </a:pPr>
            <a:r>
              <a:rPr lang="nb-NO" dirty="0">
                <a:solidFill>
                  <a:srgbClr val="3146DF"/>
                </a:solidFill>
              </a:rPr>
              <a:t>Erkay Savas</a:t>
            </a:r>
          </a:p>
          <a:p>
            <a:pPr>
              <a:buNone/>
            </a:pPr>
            <a:r>
              <a:rPr lang="nb-NO" dirty="0"/>
              <a:t>&gt;&gt;&gt; </a:t>
            </a:r>
            <a:r>
              <a:rPr lang="nb-NO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nb-NO" dirty="0"/>
              <a:t> isim[::-1]</a:t>
            </a:r>
          </a:p>
          <a:p>
            <a:pPr>
              <a:buNone/>
            </a:pPr>
            <a:r>
              <a:rPr lang="nb-NO" dirty="0">
                <a:solidFill>
                  <a:srgbClr val="3146DF"/>
                </a:solidFill>
              </a:rPr>
              <a:t>savaS yakrE</a:t>
            </a:r>
          </a:p>
          <a:p>
            <a:pPr>
              <a:buNone/>
            </a:pPr>
            <a:r>
              <a:rPr lang="nb-NO" dirty="0"/>
              <a:t>&gt;&gt;&gt; 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Palindromlar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Yazılışları tersten ve düzden aynı olan cümleler</a:t>
            </a:r>
          </a:p>
          <a:p>
            <a:r>
              <a:rPr lang="tr-TR" dirty="0"/>
              <a:t>Örnek:</a:t>
            </a:r>
          </a:p>
          <a:p>
            <a:pPr>
              <a:buNone/>
            </a:pPr>
            <a:r>
              <a:rPr lang="tr-TR" dirty="0"/>
              <a:t>&gt;&gt;&gt; p = </a:t>
            </a:r>
            <a:r>
              <a:rPr lang="tr-TR" dirty="0">
                <a:solidFill>
                  <a:srgbClr val="00B050"/>
                </a:solidFill>
              </a:rPr>
              <a:t>"ey edip </a:t>
            </a:r>
            <a:r>
              <a:rPr lang="tr-TR" dirty="0" err="1">
                <a:solidFill>
                  <a:srgbClr val="00B050"/>
                </a:solidFill>
              </a:rPr>
              <a:t>adanada</a:t>
            </a:r>
            <a:r>
              <a:rPr lang="tr-TR" dirty="0">
                <a:solidFill>
                  <a:srgbClr val="00B050"/>
                </a:solidFill>
              </a:rPr>
              <a:t> pide ye"</a:t>
            </a:r>
          </a:p>
          <a:p>
            <a:pPr>
              <a:buNone/>
            </a:pPr>
            <a:r>
              <a:rPr lang="tr-TR" dirty="0"/>
              <a:t>&gt;&gt;&gt;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p</a:t>
            </a:r>
          </a:p>
          <a:p>
            <a:pPr>
              <a:buNone/>
            </a:pPr>
            <a:r>
              <a:rPr lang="tr-TR" dirty="0">
                <a:solidFill>
                  <a:srgbClr val="3146DF"/>
                </a:solidFill>
              </a:rPr>
              <a:t>ey edip </a:t>
            </a:r>
            <a:r>
              <a:rPr lang="tr-TR" dirty="0" err="1">
                <a:solidFill>
                  <a:srgbClr val="3146DF"/>
                </a:solidFill>
              </a:rPr>
              <a:t>adanada</a:t>
            </a:r>
            <a:r>
              <a:rPr lang="tr-TR" dirty="0">
                <a:solidFill>
                  <a:srgbClr val="3146DF"/>
                </a:solidFill>
              </a:rPr>
              <a:t> pide ye</a:t>
            </a:r>
          </a:p>
          <a:p>
            <a:pPr>
              <a:buNone/>
            </a:pPr>
            <a:r>
              <a:rPr lang="tr-TR" dirty="0"/>
              <a:t>&gt;&gt;&gt;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dirty="0"/>
              <a:t>p[::-1]</a:t>
            </a:r>
          </a:p>
          <a:p>
            <a:pPr>
              <a:buNone/>
            </a:pPr>
            <a:r>
              <a:rPr lang="tr-TR" dirty="0">
                <a:solidFill>
                  <a:srgbClr val="3146DF"/>
                </a:solidFill>
              </a:rPr>
              <a:t>ey edip </a:t>
            </a:r>
            <a:r>
              <a:rPr lang="tr-TR" dirty="0" err="1">
                <a:solidFill>
                  <a:srgbClr val="3146DF"/>
                </a:solidFill>
              </a:rPr>
              <a:t>adanada</a:t>
            </a:r>
            <a:r>
              <a:rPr lang="tr-TR" dirty="0">
                <a:solidFill>
                  <a:srgbClr val="3146DF"/>
                </a:solidFill>
              </a:rPr>
              <a:t> pide ye</a:t>
            </a:r>
          </a:p>
          <a:p>
            <a:pPr>
              <a:buNone/>
            </a:pPr>
            <a:r>
              <a:rPr lang="tr-TR" dirty="0"/>
              <a:t>&gt;&gt;&gt;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String Üzerinde İşlemler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/>
              <a:t>&gt;&gt;&gt; isim = </a:t>
            </a:r>
            <a:r>
              <a:rPr lang="tr-TR" dirty="0">
                <a:solidFill>
                  <a:srgbClr val="00B050"/>
                </a:solidFill>
              </a:rPr>
              <a:t>“erkay savas"</a:t>
            </a:r>
          </a:p>
          <a:p>
            <a:pPr>
              <a:buNone/>
            </a:pPr>
            <a:r>
              <a:rPr lang="tr-TR" dirty="0"/>
              <a:t>&gt;&gt;&gt; 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isim</a:t>
            </a:r>
          </a:p>
          <a:p>
            <a:pPr>
              <a:buNone/>
            </a:pPr>
            <a:r>
              <a:rPr lang="tr-TR" dirty="0">
                <a:solidFill>
                  <a:srgbClr val="3146DF"/>
                </a:solidFill>
              </a:rPr>
              <a:t>erkay savas</a:t>
            </a:r>
          </a:p>
          <a:p>
            <a:pPr>
              <a:buNone/>
            </a:pPr>
            <a:r>
              <a:rPr lang="tr-TR" dirty="0"/>
              <a:t>&gt;&gt;&gt; 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 </a:t>
            </a:r>
            <a:r>
              <a:rPr lang="tr-TR" dirty="0"/>
              <a:t>isim.capitalize()</a:t>
            </a:r>
          </a:p>
          <a:p>
            <a:pPr>
              <a:buNone/>
            </a:pPr>
            <a:r>
              <a:rPr lang="tr-TR" dirty="0">
                <a:solidFill>
                  <a:srgbClr val="3146DF"/>
                </a:solidFill>
              </a:rPr>
              <a:t>Erkay savas</a:t>
            </a:r>
          </a:p>
          <a:p>
            <a:pPr>
              <a:buNone/>
            </a:pPr>
            <a:r>
              <a:rPr lang="tr-TR" dirty="0"/>
              <a:t>&gt;&gt;&gt; 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 </a:t>
            </a:r>
            <a:r>
              <a:rPr lang="tr-TR" dirty="0"/>
              <a:t>isim.upper()</a:t>
            </a:r>
          </a:p>
          <a:p>
            <a:pPr>
              <a:buNone/>
            </a:pPr>
            <a:r>
              <a:rPr lang="tr-TR" dirty="0">
                <a:solidFill>
                  <a:srgbClr val="3146DF"/>
                </a:solidFill>
              </a:rPr>
              <a:t>ERKAY SAVAS</a:t>
            </a:r>
          </a:p>
          <a:p>
            <a:pPr>
              <a:buNone/>
            </a:pPr>
            <a:r>
              <a:rPr lang="tr-TR" dirty="0"/>
              <a:t>&gt;&gt;&gt; 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 </a:t>
            </a:r>
            <a:r>
              <a:rPr lang="tr-TR" dirty="0"/>
              <a:t>isim.title()</a:t>
            </a:r>
          </a:p>
          <a:p>
            <a:pPr>
              <a:buNone/>
            </a:pPr>
            <a:r>
              <a:rPr lang="tr-TR" dirty="0">
                <a:solidFill>
                  <a:srgbClr val="3146DF"/>
                </a:solidFill>
              </a:rPr>
              <a:t>Erkay Savas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Stringleri</a:t>
            </a:r>
            <a:r>
              <a:rPr lang="tr-TR" dirty="0"/>
              <a:t> Birleştirmek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Karakter dizilerinin “+” ya da “,” işaretleriyle birleştirebiliriz</a:t>
            </a:r>
          </a:p>
          <a:p>
            <a:r>
              <a:rPr lang="tr-TR" dirty="0"/>
              <a:t>Örnek:</a:t>
            </a:r>
          </a:p>
          <a:p>
            <a:pPr>
              <a:buNone/>
            </a:pPr>
            <a:r>
              <a:rPr lang="it-IT" dirty="0"/>
              <a:t>&gt;&gt;&gt; 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it-IT" dirty="0"/>
              <a:t> </a:t>
            </a:r>
            <a:r>
              <a:rPr lang="it-IT" dirty="0">
                <a:solidFill>
                  <a:srgbClr val="00B050"/>
                </a:solidFill>
              </a:rPr>
              <a:t>"Sabanci" </a:t>
            </a:r>
            <a:r>
              <a:rPr lang="it-IT" dirty="0"/>
              <a:t>+ </a:t>
            </a:r>
            <a:r>
              <a:rPr lang="it-IT" dirty="0">
                <a:solidFill>
                  <a:srgbClr val="00B050"/>
                </a:solidFill>
              </a:rPr>
              <a:t>"Universitesi"</a:t>
            </a:r>
          </a:p>
          <a:p>
            <a:pPr>
              <a:buNone/>
            </a:pPr>
            <a:r>
              <a:rPr lang="it-IT" dirty="0">
                <a:solidFill>
                  <a:srgbClr val="3146DF"/>
                </a:solidFill>
              </a:rPr>
              <a:t>SabanciUniversitesi</a:t>
            </a:r>
          </a:p>
          <a:p>
            <a:pPr>
              <a:buNone/>
            </a:pPr>
            <a:r>
              <a:rPr lang="it-IT" dirty="0"/>
              <a:t>&gt;&gt;&gt; </a:t>
            </a:r>
            <a:r>
              <a:rPr lang="it-IT" sz="2400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it-IT" dirty="0"/>
              <a:t> </a:t>
            </a:r>
            <a:r>
              <a:rPr lang="it-IT" dirty="0">
                <a:solidFill>
                  <a:srgbClr val="00B050"/>
                </a:solidFill>
              </a:rPr>
              <a:t>"Sabanci"</a:t>
            </a:r>
            <a:r>
              <a:rPr lang="it-IT" dirty="0"/>
              <a:t>, </a:t>
            </a:r>
            <a:r>
              <a:rPr lang="it-IT" dirty="0">
                <a:solidFill>
                  <a:srgbClr val="00B050"/>
                </a:solidFill>
              </a:rPr>
              <a:t>"Universitesi"</a:t>
            </a:r>
          </a:p>
          <a:p>
            <a:pPr>
              <a:buNone/>
            </a:pPr>
            <a:r>
              <a:rPr lang="it-IT" dirty="0">
                <a:solidFill>
                  <a:srgbClr val="3146DF"/>
                </a:solidFill>
              </a:rPr>
              <a:t>Sabanci Universitesi</a:t>
            </a:r>
          </a:p>
          <a:p>
            <a:pPr>
              <a:buNone/>
            </a:pPr>
            <a:r>
              <a:rPr lang="it-IT" dirty="0"/>
              <a:t>&gt;&gt;&gt;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String</a:t>
            </a:r>
            <a:r>
              <a:rPr lang="tr-TR" dirty="0"/>
              <a:t> Üzerindeki İşlemler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String</a:t>
            </a:r>
            <a:r>
              <a:rPr lang="tr-TR" dirty="0"/>
              <a:t> değişkenler üzerinde farklı işlemler yapabiliriz</a:t>
            </a:r>
          </a:p>
          <a:p>
            <a:r>
              <a:rPr lang="tr-TR" dirty="0"/>
              <a:t>Örnek:</a:t>
            </a:r>
          </a:p>
          <a:p>
            <a:pPr>
              <a:buNone/>
            </a:pPr>
            <a:r>
              <a:rPr lang="tr-TR" dirty="0"/>
              <a:t>&gt;&gt;&gt; dil = </a:t>
            </a:r>
            <a:r>
              <a:rPr lang="tr-TR" dirty="0">
                <a:solidFill>
                  <a:srgbClr val="00B050"/>
                </a:solidFill>
              </a:rPr>
              <a:t>“</a:t>
            </a:r>
            <a:r>
              <a:rPr lang="tr-TR" dirty="0" err="1">
                <a:solidFill>
                  <a:srgbClr val="00B050"/>
                </a:solidFill>
              </a:rPr>
              <a:t>python</a:t>
            </a:r>
            <a:r>
              <a:rPr lang="tr-TR" dirty="0">
                <a:solidFill>
                  <a:srgbClr val="00B050"/>
                </a:solidFill>
              </a:rPr>
              <a:t>"</a:t>
            </a:r>
          </a:p>
          <a:p>
            <a:pPr>
              <a:buNone/>
            </a:pPr>
            <a:r>
              <a:rPr lang="tr-TR" dirty="0"/>
              <a:t>&gt;&gt;&gt;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dil*10</a:t>
            </a:r>
          </a:p>
          <a:p>
            <a:pPr>
              <a:buNone/>
            </a:pPr>
            <a:r>
              <a:rPr lang="tr-TR" dirty="0" err="1">
                <a:solidFill>
                  <a:srgbClr val="3146DF"/>
                </a:solidFill>
              </a:rPr>
              <a:t>pythonpythonpythonpythonpythonpythonpython</a:t>
            </a:r>
            <a:r>
              <a:rPr lang="tr-TR" dirty="0">
                <a:solidFill>
                  <a:srgbClr val="3146DF"/>
                </a:solidFill>
              </a:rPr>
              <a:t> </a:t>
            </a:r>
            <a:r>
              <a:rPr lang="tr-TR" dirty="0"/>
              <a:t>&gt;&gt;&gt;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29</a:t>
            </a:fld>
            <a:endParaRPr lang="tr-TR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288662"/>
            <a:ext cx="1558516" cy="1569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 descr="C:\Users\SUUSER\AppData\Local\Microsoft\Windows\Temporary Internet Files\Content.IE5\PZ50HRNA\MM900040931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4924295"/>
            <a:ext cx="1095375" cy="933450"/>
          </a:xfrm>
          <a:prstGeom prst="rect">
            <a:avLst/>
          </a:prstGeom>
          <a:noFill/>
        </p:spPr>
      </p:pic>
      <p:pic>
        <p:nvPicPr>
          <p:cNvPr id="9" name="Picture 8" descr="C:\Users\SUUSER\AppData\Local\Microsoft\Windows\Temporary Internet Files\Content.IE5\QDGB1JOJ\MM900236449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4116769"/>
            <a:ext cx="2217407" cy="22395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Strings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08" y="1600201"/>
            <a:ext cx="8229600" cy="1108720"/>
          </a:xfrm>
        </p:spPr>
        <p:txBody>
          <a:bodyPr/>
          <a:lstStyle/>
          <a:p>
            <a:r>
              <a:rPr lang="tr-TR" dirty="0" err="1"/>
              <a:t>Python’da</a:t>
            </a:r>
            <a:r>
              <a:rPr lang="tr-TR" dirty="0"/>
              <a:t> </a:t>
            </a:r>
            <a:r>
              <a:rPr lang="tr-TR" dirty="0" err="1"/>
              <a:t>string</a:t>
            </a:r>
            <a:r>
              <a:rPr lang="tr-TR" dirty="0"/>
              <a:t> veri tipini kabaca karakter dizisi olarak tarif edilebiliriz</a:t>
            </a:r>
          </a:p>
          <a:p>
            <a:endParaRPr lang="tr-TR" dirty="0"/>
          </a:p>
        </p:txBody>
      </p:sp>
      <p:pic>
        <p:nvPicPr>
          <p:cNvPr id="4" name="Picture 3" descr="http://www.python-kurs.eu/images/string_indice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1980" y="2936167"/>
            <a:ext cx="3810000" cy="1104901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71500" y="4257092"/>
            <a:ext cx="4438836" cy="1404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800" dirty="0" err="1"/>
              <a:t>String</a:t>
            </a:r>
            <a:r>
              <a:rPr lang="tr-TR" sz="2800" dirty="0"/>
              <a:t> tipini, tek, çift, ya da üçlü alıntı simgesi kullanarak oluşturabiliriz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 descr="C:\Users\SUUSER\AppData\Local\Microsoft\Windows\Temporary Internet Files\Content.IE5\6017E50A\MM900283254[1].gif"/>
          <p:cNvPicPr>
            <a:picLocks noChangeAspect="1" noChangeArrowheads="1" noCrop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743200" y="5661248"/>
            <a:ext cx="1219200" cy="9144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4391980" y="3789040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tr-TR" sz="2400" dirty="0"/>
              <a:t>&gt;&gt;&gt; ad1 = </a:t>
            </a:r>
            <a:r>
              <a:rPr lang="tr-TR" sz="2400" dirty="0">
                <a:solidFill>
                  <a:srgbClr val="00B050"/>
                </a:solidFill>
              </a:rPr>
              <a:t>‘Ceyda'</a:t>
            </a:r>
          </a:p>
          <a:p>
            <a:pPr marL="342900" lvl="0" indent="-342900">
              <a:spcBef>
                <a:spcPct val="20000"/>
              </a:spcBef>
            </a:pPr>
            <a:r>
              <a:rPr lang="tr-TR" sz="2400" dirty="0"/>
              <a:t>&gt;&gt;&gt; ad2 = </a:t>
            </a:r>
            <a:r>
              <a:rPr lang="tr-TR" sz="2400" dirty="0">
                <a:solidFill>
                  <a:srgbClr val="00B050"/>
                </a:solidFill>
              </a:rPr>
              <a:t>“Ilayda"</a:t>
            </a:r>
          </a:p>
          <a:p>
            <a:pPr marL="342900" lvl="0" indent="-342900">
              <a:spcBef>
                <a:spcPct val="20000"/>
              </a:spcBef>
            </a:pPr>
            <a:r>
              <a:rPr lang="tr-TR" sz="2400" dirty="0"/>
              <a:t>&gt;&gt;&gt; ad3 = </a:t>
            </a:r>
            <a:r>
              <a:rPr lang="tr-TR" sz="2400" dirty="0">
                <a:solidFill>
                  <a:srgbClr val="00B050"/>
                </a:solidFill>
              </a:rPr>
              <a:t>''‘Erkay'''</a:t>
            </a:r>
          </a:p>
          <a:p>
            <a:pPr marL="342900" lvl="0" indent="-342900">
              <a:spcBef>
                <a:spcPct val="20000"/>
              </a:spcBef>
            </a:pPr>
            <a:r>
              <a:rPr lang="tr-TR" sz="2400" dirty="0"/>
              <a:t>&gt;&gt;&gt; 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>
                <a:solidFill>
                  <a:srgbClr val="00B050"/>
                </a:solidFill>
              </a:rPr>
              <a:t>"Merhaba"</a:t>
            </a:r>
            <a:r>
              <a:rPr lang="tr-TR" sz="2400" dirty="0"/>
              <a:t>, ad1, ad2, ad3</a:t>
            </a:r>
          </a:p>
          <a:p>
            <a:pPr marL="342900" lvl="0" indent="-342900">
              <a:spcBef>
                <a:spcPct val="20000"/>
              </a:spcBef>
            </a:pPr>
            <a:r>
              <a:rPr lang="tr-TR" sz="2400" dirty="0">
                <a:solidFill>
                  <a:srgbClr val="3146DF"/>
                </a:solidFill>
              </a:rPr>
              <a:t>Merhaba Ceyda Ilayda Erkay</a:t>
            </a:r>
          </a:p>
          <a:p>
            <a:pPr marL="342900" lvl="0" indent="-342900">
              <a:spcBef>
                <a:spcPct val="20000"/>
              </a:spcBef>
            </a:pPr>
            <a:r>
              <a:rPr lang="tr-TR" sz="2400" dirty="0"/>
              <a:t>&gt;&gt;&gt;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A2FCD-1E34-46A2-AE84-DCE2654AC787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&gt;&gt;&gt;</a:t>
            </a:r>
            <a:r>
              <a:rPr lang="en-US" dirty="0"/>
              <a:t> </a:t>
            </a:r>
            <a:r>
              <a:rPr lang="en-US" dirty="0">
                <a:solidFill>
                  <a:srgbClr val="00B050"/>
                </a:solidFill>
              </a:rPr>
              <a:t>"ton" </a:t>
            </a:r>
            <a:r>
              <a:rPr lang="en-US" dirty="0"/>
              <a:t>*2</a:t>
            </a:r>
          </a:p>
          <a:p>
            <a:pPr>
              <a:buNone/>
            </a:pPr>
            <a:r>
              <a:rPr lang="en-US" dirty="0">
                <a:solidFill>
                  <a:srgbClr val="0070C0"/>
                </a:solidFill>
              </a:rPr>
              <a:t>'</a:t>
            </a:r>
            <a:r>
              <a:rPr lang="en-US" dirty="0" err="1">
                <a:solidFill>
                  <a:srgbClr val="0070C0"/>
                </a:solidFill>
              </a:rPr>
              <a:t>tonton</a:t>
            </a:r>
            <a:r>
              <a:rPr lang="en-US" dirty="0">
                <a:solidFill>
                  <a:srgbClr val="0070C0"/>
                </a:solidFill>
              </a:rPr>
              <a:t>'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&gt;&gt;&gt;</a:t>
            </a:r>
            <a:r>
              <a:rPr lang="en-US" dirty="0"/>
              <a:t> </a:t>
            </a:r>
            <a:r>
              <a:rPr lang="en-US" dirty="0">
                <a:solidFill>
                  <a:srgbClr val="00B050"/>
                </a:solidFill>
              </a:rPr>
              <a:t>"x"*</a:t>
            </a:r>
            <a:r>
              <a:rPr lang="en-US" dirty="0"/>
              <a:t>30</a:t>
            </a:r>
          </a:p>
          <a:p>
            <a:pPr>
              <a:buNone/>
            </a:pPr>
            <a:r>
              <a:rPr lang="en-US" dirty="0">
                <a:solidFill>
                  <a:srgbClr val="0070C0"/>
                </a:solidFill>
              </a:rPr>
              <a:t>'</a:t>
            </a:r>
            <a:r>
              <a:rPr lang="en-US" dirty="0" err="1">
                <a:solidFill>
                  <a:srgbClr val="0070C0"/>
                </a:solidFill>
              </a:rPr>
              <a:t>xxxxxxxxxxxxxxxxxxxxxxxxxxxxxx</a:t>
            </a:r>
            <a:r>
              <a:rPr lang="en-US" dirty="0">
                <a:solidFill>
                  <a:srgbClr val="0070C0"/>
                </a:solidFill>
              </a:rPr>
              <a:t>'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&gt;&gt;&gt;</a:t>
            </a:r>
            <a:r>
              <a:rPr lang="en-US" dirty="0"/>
              <a:t> word=</a:t>
            </a:r>
            <a:r>
              <a:rPr lang="en-US" dirty="0">
                <a:solidFill>
                  <a:srgbClr val="00B050"/>
                </a:solidFill>
              </a:rPr>
              <a:t>"-"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&gt;&gt;&gt;</a:t>
            </a:r>
            <a:r>
              <a:rPr lang="en-US" dirty="0"/>
              <a:t> word*30</a:t>
            </a:r>
          </a:p>
          <a:p>
            <a:pPr>
              <a:buNone/>
            </a:pPr>
            <a:r>
              <a:rPr lang="en-US" dirty="0">
                <a:solidFill>
                  <a:srgbClr val="0070C0"/>
                </a:solidFill>
              </a:rPr>
              <a:t>'------------------------------'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Küçük Ödev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5"/>
            <a:ext cx="8229600" cy="1908212"/>
          </a:xfrm>
        </p:spPr>
        <p:txBody>
          <a:bodyPr/>
          <a:lstStyle/>
          <a:p>
            <a:r>
              <a:rPr lang="tr-TR" dirty="0"/>
              <a:t>Ekrana alt ve üst kenarları “-” ile, yan kenarları “|” ile oluşturulan, ölçüleri a ve b olarak kullanıcı tarafından girilen bir dikdörtgen çizebilir misiniz?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31</a:t>
            </a:fld>
            <a:endParaRPr lang="tr-T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Çözüm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dirty="0"/>
              <a:t>yan_kenar = </a:t>
            </a:r>
            <a:r>
              <a:rPr lang="tr-TR" dirty="0">
                <a:solidFill>
                  <a:srgbClr val="00B050"/>
                </a:solidFill>
              </a:rPr>
              <a:t>'|'</a:t>
            </a:r>
          </a:p>
          <a:p>
            <a:pPr>
              <a:buNone/>
            </a:pPr>
            <a:r>
              <a:rPr lang="tr-TR" dirty="0"/>
              <a:t>kenar = </a:t>
            </a:r>
            <a:r>
              <a:rPr lang="tr-TR" dirty="0">
                <a:solidFill>
                  <a:srgbClr val="00B050"/>
                </a:solidFill>
              </a:rPr>
              <a:t>'-'</a:t>
            </a:r>
          </a:p>
          <a:p>
            <a:pPr>
              <a:buNone/>
            </a:pPr>
            <a:r>
              <a:rPr lang="tr-TR" dirty="0" err="1"/>
              <a:t>bosluk</a:t>
            </a:r>
            <a:r>
              <a:rPr lang="tr-TR" dirty="0"/>
              <a:t> = </a:t>
            </a:r>
            <a:r>
              <a:rPr lang="tr-TR" dirty="0">
                <a:solidFill>
                  <a:srgbClr val="00B050"/>
                </a:solidFill>
              </a:rPr>
              <a:t>' '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a = 10  	</a:t>
            </a:r>
            <a:r>
              <a:rPr lang="tr-TR" dirty="0">
                <a:solidFill>
                  <a:srgbClr val="C00000"/>
                </a:solidFill>
              </a:rPr>
              <a:t># uzunluk</a:t>
            </a:r>
          </a:p>
          <a:p>
            <a:pPr>
              <a:buNone/>
            </a:pPr>
            <a:r>
              <a:rPr lang="tr-TR" dirty="0"/>
              <a:t>b = 5</a:t>
            </a:r>
            <a:r>
              <a:rPr lang="tr-TR" dirty="0">
                <a:solidFill>
                  <a:srgbClr val="C00000"/>
                </a:solidFill>
              </a:rPr>
              <a:t>	# </a:t>
            </a:r>
            <a:r>
              <a:rPr lang="tr-TR" dirty="0" err="1">
                <a:solidFill>
                  <a:srgbClr val="C00000"/>
                </a:solidFill>
              </a:rPr>
              <a:t>yukseklik</a:t>
            </a:r>
            <a:endParaRPr lang="tr-TR" dirty="0"/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iki_kenar = yan_kenar + (a-2)*</a:t>
            </a:r>
            <a:r>
              <a:rPr lang="tr-TR" dirty="0" err="1"/>
              <a:t>bosluk</a:t>
            </a:r>
            <a:r>
              <a:rPr lang="tr-TR" dirty="0"/>
              <a:t> + yan_kenar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err="1">
                <a:solidFill>
                  <a:schemeClr val="accent6"/>
                </a:solidFill>
              </a:rPr>
              <a:t>print</a:t>
            </a:r>
            <a:r>
              <a:rPr lang="tr-TR" dirty="0"/>
              <a:t> a*kenar</a:t>
            </a:r>
          </a:p>
          <a:p>
            <a:pPr>
              <a:buNone/>
            </a:pPr>
            <a:r>
              <a:rPr lang="tr-TR" dirty="0" err="1">
                <a:solidFill>
                  <a:schemeClr val="accent6"/>
                </a:solidFill>
              </a:rPr>
              <a:t>for</a:t>
            </a:r>
            <a:r>
              <a:rPr lang="tr-TR" dirty="0"/>
              <a:t> i </a:t>
            </a:r>
            <a:r>
              <a:rPr lang="tr-TR" dirty="0">
                <a:solidFill>
                  <a:schemeClr val="accent6"/>
                </a:solidFill>
              </a:rPr>
              <a:t>in</a:t>
            </a:r>
            <a:r>
              <a:rPr lang="tr-TR" dirty="0"/>
              <a:t> </a:t>
            </a:r>
            <a:r>
              <a:rPr lang="tr-TR" dirty="0" err="1">
                <a:solidFill>
                  <a:srgbClr val="7030A0"/>
                </a:solidFill>
              </a:rPr>
              <a:t>range</a:t>
            </a:r>
            <a:r>
              <a:rPr lang="tr-TR" dirty="0"/>
              <a:t>(1,b-1):</a:t>
            </a:r>
          </a:p>
          <a:p>
            <a:pPr>
              <a:buNone/>
            </a:pPr>
            <a:r>
              <a:rPr lang="tr-TR" dirty="0"/>
              <a:t>    </a:t>
            </a:r>
            <a:r>
              <a:rPr lang="tr-TR" dirty="0" err="1">
                <a:solidFill>
                  <a:schemeClr val="accent6"/>
                </a:solidFill>
              </a:rPr>
              <a:t>print</a:t>
            </a:r>
            <a:r>
              <a:rPr lang="tr-TR" dirty="0"/>
              <a:t> iki_kenar</a:t>
            </a:r>
          </a:p>
          <a:p>
            <a:pPr>
              <a:buNone/>
            </a:pPr>
            <a:r>
              <a:rPr lang="tr-TR" dirty="0" err="1">
                <a:solidFill>
                  <a:schemeClr val="accent6"/>
                </a:solidFill>
              </a:rPr>
              <a:t>print</a:t>
            </a:r>
            <a:r>
              <a:rPr lang="tr-TR" dirty="0">
                <a:solidFill>
                  <a:schemeClr val="accent6"/>
                </a:solidFill>
              </a:rPr>
              <a:t> </a:t>
            </a:r>
            <a:r>
              <a:rPr lang="tr-TR" dirty="0"/>
              <a:t>a*kenar</a:t>
            </a:r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Üyelik (</a:t>
            </a:r>
            <a:r>
              <a:rPr lang="tr-TR" dirty="0" err="1"/>
              <a:t>Membership</a:t>
            </a:r>
            <a:r>
              <a:rPr lang="tr-TR" dirty="0"/>
              <a:t>) İşlemleri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33</a:t>
            </a:fld>
            <a:endParaRPr lang="tr-TR"/>
          </a:p>
        </p:txBody>
      </p:sp>
      <p:sp>
        <p:nvSpPr>
          <p:cNvPr id="7" name="TextBox 4"/>
          <p:cNvSpPr txBox="1"/>
          <p:nvPr/>
        </p:nvSpPr>
        <p:spPr>
          <a:xfrm>
            <a:off x="235572" y="1502856"/>
            <a:ext cx="2633350" cy="40515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word=</a:t>
            </a:r>
            <a:r>
              <a:rPr lang="en-US" sz="2400" dirty="0">
                <a:solidFill>
                  <a:srgbClr val="00B050"/>
                </a:solidFill>
              </a:rPr>
              <a:t>"hello"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>
                <a:solidFill>
                  <a:schemeClr val="accent5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</a:rPr>
              <a:t>"h" </a:t>
            </a:r>
            <a:r>
              <a:rPr lang="en-US" sz="2400" dirty="0">
                <a:solidFill>
                  <a:srgbClr val="FFC000"/>
                </a:solidFill>
              </a:rPr>
              <a:t>in </a:t>
            </a:r>
            <a:r>
              <a:rPr lang="en-US" sz="2400" dirty="0"/>
              <a:t>word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70C0"/>
                </a:solidFill>
              </a:rPr>
              <a:t>True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50"/>
                </a:solidFill>
              </a:rPr>
              <a:t>"k" </a:t>
            </a:r>
            <a:r>
              <a:rPr lang="en-US" sz="2400" dirty="0">
                <a:solidFill>
                  <a:srgbClr val="FFC000"/>
                </a:solidFill>
              </a:rPr>
              <a:t>in </a:t>
            </a:r>
            <a:r>
              <a:rPr lang="en-US" sz="2400" dirty="0"/>
              <a:t>word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70C0"/>
                </a:solidFill>
              </a:rPr>
              <a:t>False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50"/>
                </a:solidFill>
              </a:rPr>
              <a:t>"h" </a:t>
            </a:r>
            <a:r>
              <a:rPr lang="en-US" sz="2400" dirty="0">
                <a:solidFill>
                  <a:srgbClr val="FFC000"/>
                </a:solidFill>
              </a:rPr>
              <a:t>not in </a:t>
            </a:r>
            <a:r>
              <a:rPr lang="en-US" sz="2400" dirty="0"/>
              <a:t>word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70C0"/>
                </a:solidFill>
              </a:rPr>
              <a:t>False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50"/>
                </a:solidFill>
              </a:rPr>
              <a:t>"k" </a:t>
            </a:r>
            <a:r>
              <a:rPr lang="en-US" sz="2400" dirty="0">
                <a:solidFill>
                  <a:srgbClr val="FFC000"/>
                </a:solidFill>
              </a:rPr>
              <a:t>not in </a:t>
            </a:r>
            <a:r>
              <a:rPr lang="en-US" sz="2400" dirty="0"/>
              <a:t>word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0070C0"/>
                </a:solidFill>
              </a:rPr>
              <a:t>True</a:t>
            </a:r>
          </a:p>
        </p:txBody>
      </p:sp>
      <p:sp>
        <p:nvSpPr>
          <p:cNvPr id="8" name="TextBox 5"/>
          <p:cNvSpPr txBox="1"/>
          <p:nvPr/>
        </p:nvSpPr>
        <p:spPr>
          <a:xfrm>
            <a:off x="3878910" y="1502856"/>
            <a:ext cx="5088894" cy="9491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FFC000"/>
                </a:solidFill>
              </a:rPr>
              <a:t>i</a:t>
            </a:r>
            <a:r>
              <a:rPr lang="en-US" sz="2400" dirty="0">
                <a:solidFill>
                  <a:srgbClr val="FFC000"/>
                </a:solidFill>
              </a:rPr>
              <a:t>n </a:t>
            </a:r>
            <a:r>
              <a:rPr lang="en-US" sz="2400" dirty="0" err="1"/>
              <a:t>operat</a:t>
            </a:r>
            <a:r>
              <a:rPr lang="tr-TR" sz="2400" dirty="0"/>
              <a:t>ö</a:t>
            </a:r>
            <a:r>
              <a:rPr lang="en-US" sz="2400" dirty="0"/>
              <a:t>r</a:t>
            </a:r>
            <a:r>
              <a:rPr lang="tr-TR" sz="2400" dirty="0"/>
              <a:t>ü</a:t>
            </a:r>
            <a:r>
              <a:rPr lang="en-US" sz="2400" dirty="0"/>
              <a:t> </a:t>
            </a:r>
            <a:r>
              <a:rPr lang="tr-TR" sz="2400" dirty="0"/>
              <a:t>üyelik durumunu sorgular </a:t>
            </a:r>
          </a:p>
          <a:p>
            <a:pPr>
              <a:lnSpc>
                <a:spcPct val="120000"/>
              </a:lnSpc>
            </a:pPr>
            <a:r>
              <a:rPr lang="tr-TR" sz="2400" dirty="0"/>
              <a:t>ve </a:t>
            </a:r>
            <a:r>
              <a:rPr lang="tr-TR" sz="2400" dirty="0" err="1">
                <a:solidFill>
                  <a:srgbClr val="0070C0"/>
                </a:solidFill>
              </a:rPr>
              <a:t>True</a:t>
            </a:r>
            <a:r>
              <a:rPr lang="tr-TR" sz="2400" dirty="0"/>
              <a:t> ya da </a:t>
            </a:r>
            <a:r>
              <a:rPr lang="tr-TR" sz="2400" dirty="0" err="1">
                <a:solidFill>
                  <a:srgbClr val="0070C0"/>
                </a:solidFill>
              </a:rPr>
              <a:t>False</a:t>
            </a:r>
            <a:r>
              <a:rPr lang="tr-TR" sz="2400" dirty="0"/>
              <a:t> döndürür</a:t>
            </a:r>
            <a:endParaRPr lang="en-US" sz="2400" dirty="0">
              <a:solidFill>
                <a:srgbClr val="FFC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78910" y="2816932"/>
            <a:ext cx="3850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C000"/>
                </a:solidFill>
              </a:rPr>
              <a:t>not in </a:t>
            </a:r>
            <a:r>
              <a:rPr lang="en-US" sz="2400" dirty="0" err="1"/>
              <a:t>operat</a:t>
            </a:r>
            <a:r>
              <a:rPr lang="tr-TR" sz="2400" dirty="0"/>
              <a:t>ö</a:t>
            </a:r>
            <a:r>
              <a:rPr lang="en-US" sz="2400" dirty="0"/>
              <a:t>r</a:t>
            </a:r>
            <a:r>
              <a:rPr lang="tr-TR" sz="2400" dirty="0"/>
              <a:t>ü</a:t>
            </a:r>
            <a:r>
              <a:rPr lang="en-US" sz="2400" dirty="0"/>
              <a:t> </a:t>
            </a:r>
            <a:r>
              <a:rPr lang="tr-TR" sz="2400" dirty="0"/>
              <a:t>tersini yapar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/>
      <p:bldP spid="1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Identity</a:t>
            </a:r>
            <a:r>
              <a:rPr lang="tr-TR" dirty="0"/>
              <a:t> İşlemi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4724"/>
          </a:xfrm>
        </p:spPr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id</a:t>
            </a:r>
            <a:r>
              <a:rPr lang="en-US" dirty="0"/>
              <a:t>() </a:t>
            </a:r>
            <a:r>
              <a:rPr lang="tr-TR" dirty="0"/>
              <a:t>fonksiyonu bir değişkenin bellekte nerede olduğunu bize söyler</a:t>
            </a:r>
            <a:endParaRPr lang="en-US" dirty="0"/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34</a:t>
            </a:fld>
            <a:endParaRPr lang="tr-TR"/>
          </a:p>
        </p:txBody>
      </p:sp>
      <p:sp>
        <p:nvSpPr>
          <p:cNvPr id="7" name="TextBox 5"/>
          <p:cNvSpPr txBox="1"/>
          <p:nvPr/>
        </p:nvSpPr>
        <p:spPr>
          <a:xfrm>
            <a:off x="457200" y="2744924"/>
            <a:ext cx="17745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a=100</a:t>
            </a:r>
          </a:p>
          <a:p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id</a:t>
            </a:r>
            <a:r>
              <a:rPr lang="en-US" sz="2400" dirty="0"/>
              <a:t>(100)</a:t>
            </a:r>
          </a:p>
          <a:p>
            <a:r>
              <a:rPr lang="en-US" sz="2400" dirty="0">
                <a:solidFill>
                  <a:srgbClr val="0070C0"/>
                </a:solidFill>
              </a:rPr>
              <a:t>20030964</a:t>
            </a:r>
            <a:endParaRPr lang="tr-TR" sz="2400" dirty="0">
              <a:solidFill>
                <a:srgbClr val="0070C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b=100</a:t>
            </a:r>
          </a:p>
          <a:p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id</a:t>
            </a:r>
            <a:r>
              <a:rPr lang="en-US" sz="2400" dirty="0"/>
              <a:t>(b)</a:t>
            </a:r>
          </a:p>
          <a:p>
            <a:r>
              <a:rPr lang="en-US" sz="2400" dirty="0">
                <a:solidFill>
                  <a:srgbClr val="0070C0"/>
                </a:solidFill>
              </a:rPr>
              <a:t>20030964</a:t>
            </a:r>
          </a:p>
        </p:txBody>
      </p:sp>
      <p:sp>
        <p:nvSpPr>
          <p:cNvPr id="8" name="TextBox 6"/>
          <p:cNvSpPr txBox="1"/>
          <p:nvPr/>
        </p:nvSpPr>
        <p:spPr>
          <a:xfrm>
            <a:off x="7092280" y="2551837"/>
            <a:ext cx="165301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a=1000</a:t>
            </a:r>
          </a:p>
          <a:p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id</a:t>
            </a:r>
            <a:r>
              <a:rPr lang="en-US" sz="2400" dirty="0"/>
              <a:t>(a)</a:t>
            </a:r>
          </a:p>
          <a:p>
            <a:r>
              <a:rPr lang="en-US" sz="2400" dirty="0">
                <a:solidFill>
                  <a:srgbClr val="0070C0"/>
                </a:solidFill>
              </a:rPr>
              <a:t>32419652</a:t>
            </a:r>
            <a:endParaRPr lang="tr-TR" sz="2400" dirty="0">
              <a:solidFill>
                <a:srgbClr val="0070C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b=1000</a:t>
            </a:r>
          </a:p>
          <a:p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id</a:t>
            </a:r>
            <a:r>
              <a:rPr lang="en-US" sz="2400" dirty="0"/>
              <a:t>(b)</a:t>
            </a:r>
          </a:p>
          <a:p>
            <a:r>
              <a:rPr lang="en-US" sz="2400" dirty="0">
                <a:solidFill>
                  <a:srgbClr val="0070C0"/>
                </a:solidFill>
              </a:rPr>
              <a:t>32416228</a:t>
            </a:r>
          </a:p>
        </p:txBody>
      </p:sp>
      <p:sp>
        <p:nvSpPr>
          <p:cNvPr id="9" name="TextBox 7"/>
          <p:cNvSpPr txBox="1"/>
          <p:nvPr/>
        </p:nvSpPr>
        <p:spPr>
          <a:xfrm>
            <a:off x="2231740" y="2924944"/>
            <a:ext cx="44200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dirty="0"/>
              <a:t>Soldaki örnekte </a:t>
            </a:r>
            <a:r>
              <a:rPr lang="tr-TR" sz="2400" dirty="0" err="1">
                <a:solidFill>
                  <a:srgbClr val="7030A0"/>
                </a:solidFill>
              </a:rPr>
              <a:t>id</a:t>
            </a:r>
            <a:r>
              <a:rPr lang="tr-TR" sz="2400" dirty="0"/>
              <a:t>() fonksiyonu </a:t>
            </a:r>
          </a:p>
          <a:p>
            <a:r>
              <a:rPr lang="tr-TR" sz="2400" dirty="0"/>
              <a:t>a ve b için aynı değeri döndürdü. </a:t>
            </a:r>
          </a:p>
          <a:p>
            <a:r>
              <a:rPr lang="tr-TR" sz="2400" dirty="0"/>
              <a:t>Sağdaki örnekte ise böyle olmadı. </a:t>
            </a:r>
          </a:p>
          <a:p>
            <a:r>
              <a:rPr lang="tr-TR" sz="2400" dirty="0"/>
              <a:t>Neden?</a:t>
            </a:r>
            <a:endParaRPr lang="en-US" sz="2400" dirty="0"/>
          </a:p>
        </p:txBody>
      </p:sp>
      <p:sp>
        <p:nvSpPr>
          <p:cNvPr id="10" name="TextBox 7"/>
          <p:cNvSpPr txBox="1"/>
          <p:nvPr/>
        </p:nvSpPr>
        <p:spPr>
          <a:xfrm>
            <a:off x="2384140" y="4647004"/>
            <a:ext cx="438754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dirty="0" err="1"/>
              <a:t>Python</a:t>
            </a:r>
            <a:r>
              <a:rPr lang="tr-TR" sz="2400" dirty="0"/>
              <a:t> böyle şeyler yapar.</a:t>
            </a:r>
          </a:p>
          <a:p>
            <a:r>
              <a:rPr lang="tr-TR" sz="2400" dirty="0"/>
              <a:t>a ve b değişkenleri aynı ve küçük</a:t>
            </a:r>
          </a:p>
          <a:p>
            <a:r>
              <a:rPr lang="tr-TR" sz="2400" dirty="0"/>
              <a:t>sayıları sakladığında bellekte aynı </a:t>
            </a:r>
          </a:p>
          <a:p>
            <a:r>
              <a:rPr lang="tr-TR" sz="2400" dirty="0"/>
              <a:t>yerde tutabilir.</a:t>
            </a:r>
          </a:p>
        </p:txBody>
      </p:sp>
      <p:pic>
        <p:nvPicPr>
          <p:cNvPr id="11" name="Picture 10" descr="chili_pepper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11017"/>
            <a:ext cx="1973609" cy="1589184"/>
          </a:xfrm>
          <a:prstGeom prst="rect">
            <a:avLst/>
          </a:prstGeom>
        </p:spPr>
      </p:pic>
      <p:pic>
        <p:nvPicPr>
          <p:cNvPr id="12" name="Picture 11" descr="chili_pepper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620"/>
            <a:ext cx="1973609" cy="158918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  <p:bldP spid="9" grpId="0"/>
      <p:bldP spid="1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35</a:t>
            </a:fld>
            <a:endParaRPr lang="tr-TR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Identity</a:t>
            </a:r>
            <a:r>
              <a:rPr lang="tr-TR" dirty="0"/>
              <a:t> İşlemi: Örnekler</a:t>
            </a:r>
          </a:p>
        </p:txBody>
      </p:sp>
      <p:sp>
        <p:nvSpPr>
          <p:cNvPr id="8" name="TextBox 3"/>
          <p:cNvSpPr txBox="1"/>
          <p:nvPr/>
        </p:nvSpPr>
        <p:spPr>
          <a:xfrm>
            <a:off x="312200" y="2413337"/>
            <a:ext cx="331180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</a:t>
            </a:r>
            <a:r>
              <a:rPr lang="tr-TR" sz="2400" dirty="0"/>
              <a:t>kelime</a:t>
            </a:r>
            <a:r>
              <a:rPr lang="en-US" sz="2400" dirty="0"/>
              <a:t>1=</a:t>
            </a:r>
            <a:r>
              <a:rPr lang="en-US" sz="2400" dirty="0">
                <a:solidFill>
                  <a:schemeClr val="accent5"/>
                </a:solidFill>
              </a:rPr>
              <a:t>“</a:t>
            </a:r>
            <a:r>
              <a:rPr lang="tr-TR" sz="2400" dirty="0">
                <a:solidFill>
                  <a:schemeClr val="accent5"/>
                </a:solidFill>
              </a:rPr>
              <a:t>Merhaba</a:t>
            </a:r>
            <a:r>
              <a:rPr lang="en-US" sz="2400" dirty="0">
                <a:solidFill>
                  <a:schemeClr val="accent5"/>
                </a:solidFill>
              </a:rPr>
              <a:t>"</a:t>
            </a:r>
          </a:p>
          <a:p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id</a:t>
            </a:r>
            <a:r>
              <a:rPr lang="en-US" sz="2400" dirty="0"/>
              <a:t>(</a:t>
            </a:r>
            <a:r>
              <a:rPr lang="tr-TR" sz="2400" dirty="0"/>
              <a:t>kelime</a:t>
            </a:r>
            <a:r>
              <a:rPr lang="en-US" sz="2400" dirty="0"/>
              <a:t>1)</a:t>
            </a:r>
          </a:p>
          <a:p>
            <a:r>
              <a:rPr lang="en-US" sz="2400" dirty="0">
                <a:solidFill>
                  <a:srgbClr val="0070C0"/>
                </a:solidFill>
              </a:rPr>
              <a:t>33236416 </a:t>
            </a:r>
            <a:endParaRPr lang="tr-TR" sz="2400" dirty="0">
              <a:solidFill>
                <a:srgbClr val="0070C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</a:t>
            </a:r>
            <a:r>
              <a:rPr lang="tr-TR" sz="2400" dirty="0"/>
              <a:t>kelime </a:t>
            </a:r>
            <a:r>
              <a:rPr lang="en-US" sz="2400" dirty="0"/>
              <a:t>2=</a:t>
            </a:r>
            <a:r>
              <a:rPr lang="en-US" sz="2400" dirty="0">
                <a:solidFill>
                  <a:schemeClr val="accent5"/>
                </a:solidFill>
              </a:rPr>
              <a:t>“</a:t>
            </a:r>
            <a:r>
              <a:rPr lang="tr-TR" sz="2400" dirty="0">
                <a:solidFill>
                  <a:schemeClr val="accent5"/>
                </a:solidFill>
              </a:rPr>
              <a:t>Merhaba</a:t>
            </a:r>
            <a:r>
              <a:rPr lang="en-US" sz="2400" dirty="0">
                <a:solidFill>
                  <a:schemeClr val="accent5"/>
                </a:solidFill>
              </a:rPr>
              <a:t>"</a:t>
            </a:r>
          </a:p>
          <a:p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id</a:t>
            </a:r>
            <a:r>
              <a:rPr lang="en-US" sz="2400" dirty="0"/>
              <a:t>(</a:t>
            </a:r>
            <a:r>
              <a:rPr lang="tr-TR" sz="2400" dirty="0"/>
              <a:t>kelime</a:t>
            </a:r>
            <a:r>
              <a:rPr lang="en-US" sz="2400" dirty="0"/>
              <a:t>2)</a:t>
            </a:r>
          </a:p>
          <a:p>
            <a:r>
              <a:rPr lang="en-US" sz="2400" dirty="0">
                <a:solidFill>
                  <a:srgbClr val="0070C0"/>
                </a:solidFill>
              </a:rPr>
              <a:t>33236416</a:t>
            </a:r>
            <a:endParaRPr lang="tr-TR" sz="2400" dirty="0">
              <a:solidFill>
                <a:srgbClr val="0070C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</a:t>
            </a:r>
            <a:r>
              <a:rPr lang="tr-TR" sz="2400" dirty="0"/>
              <a:t>kelime 3</a:t>
            </a:r>
            <a:r>
              <a:rPr lang="en-US" sz="2400" dirty="0"/>
              <a:t>=</a:t>
            </a:r>
            <a:r>
              <a:rPr lang="en-US" sz="2400" dirty="0">
                <a:solidFill>
                  <a:schemeClr val="accent5"/>
                </a:solidFill>
              </a:rPr>
              <a:t>“</a:t>
            </a:r>
            <a:r>
              <a:rPr lang="tr-TR" sz="2400" dirty="0">
                <a:solidFill>
                  <a:schemeClr val="accent5"/>
                </a:solidFill>
              </a:rPr>
              <a:t>merhaba</a:t>
            </a:r>
            <a:r>
              <a:rPr lang="en-US" sz="2400" dirty="0">
                <a:solidFill>
                  <a:schemeClr val="accent5"/>
                </a:solidFill>
              </a:rPr>
              <a:t>"</a:t>
            </a:r>
          </a:p>
          <a:p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id</a:t>
            </a:r>
            <a:r>
              <a:rPr lang="en-US" sz="2400" dirty="0"/>
              <a:t>(</a:t>
            </a:r>
            <a:r>
              <a:rPr lang="tr-TR" sz="2400" dirty="0"/>
              <a:t>kelime3</a:t>
            </a:r>
            <a:r>
              <a:rPr lang="en-US" sz="2400" dirty="0"/>
              <a:t>)</a:t>
            </a:r>
          </a:p>
          <a:p>
            <a:r>
              <a:rPr lang="en-US" sz="2400" dirty="0">
                <a:solidFill>
                  <a:srgbClr val="0070C0"/>
                </a:solidFill>
              </a:rPr>
              <a:t>33236512</a:t>
            </a:r>
          </a:p>
        </p:txBody>
      </p:sp>
      <p:sp>
        <p:nvSpPr>
          <p:cNvPr id="9" name="TextBox 4"/>
          <p:cNvSpPr txBox="1"/>
          <p:nvPr/>
        </p:nvSpPr>
        <p:spPr>
          <a:xfrm>
            <a:off x="3620798" y="2413337"/>
            <a:ext cx="537967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</a:t>
            </a:r>
            <a:r>
              <a:rPr lang="tr-TR" sz="2400" dirty="0"/>
              <a:t>kelime</a:t>
            </a:r>
            <a:r>
              <a:rPr lang="en-US" sz="2400" dirty="0"/>
              <a:t>1 =</a:t>
            </a:r>
            <a:r>
              <a:rPr lang="en-US" sz="2400" dirty="0">
                <a:solidFill>
                  <a:schemeClr val="accent5"/>
                </a:solidFill>
              </a:rPr>
              <a:t>"</a:t>
            </a:r>
            <a:r>
              <a:rPr lang="en-US" sz="2400" dirty="0" err="1">
                <a:solidFill>
                  <a:schemeClr val="accent5"/>
                </a:solidFill>
              </a:rPr>
              <a:t>Merhaba</a:t>
            </a:r>
            <a:r>
              <a:rPr lang="en-US" sz="2400" dirty="0">
                <a:solidFill>
                  <a:schemeClr val="accent5"/>
                </a:solidFill>
              </a:rPr>
              <a:t>, </a:t>
            </a:r>
            <a:r>
              <a:rPr lang="en-US" sz="2400" dirty="0" err="1">
                <a:solidFill>
                  <a:schemeClr val="accent5"/>
                </a:solidFill>
              </a:rPr>
              <a:t>bugun</a:t>
            </a:r>
            <a:r>
              <a:rPr lang="en-US" sz="2400" dirty="0">
                <a:solidFill>
                  <a:schemeClr val="accent5"/>
                </a:solidFill>
              </a:rPr>
              <a:t> </a:t>
            </a:r>
            <a:r>
              <a:rPr lang="en-US" sz="2400" dirty="0" err="1">
                <a:solidFill>
                  <a:schemeClr val="accent5"/>
                </a:solidFill>
              </a:rPr>
              <a:t>nasilsin</a:t>
            </a:r>
            <a:r>
              <a:rPr lang="en-US" sz="2400" dirty="0">
                <a:solidFill>
                  <a:schemeClr val="accent5"/>
                </a:solidFill>
              </a:rPr>
              <a:t>?"</a:t>
            </a:r>
          </a:p>
          <a:p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id</a:t>
            </a:r>
            <a:r>
              <a:rPr lang="en-US" sz="2400" dirty="0"/>
              <a:t>(</a:t>
            </a:r>
            <a:r>
              <a:rPr lang="tr-TR" sz="2400" dirty="0"/>
              <a:t>kelime</a:t>
            </a:r>
            <a:r>
              <a:rPr lang="en-US" sz="2400" dirty="0"/>
              <a:t>1)</a:t>
            </a:r>
          </a:p>
          <a:p>
            <a:r>
              <a:rPr lang="en-US" sz="2400" dirty="0">
                <a:solidFill>
                  <a:srgbClr val="0070C0"/>
                </a:solidFill>
              </a:rPr>
              <a:t>33232128</a:t>
            </a:r>
            <a:endParaRPr lang="tr-TR" sz="2400" dirty="0">
              <a:solidFill>
                <a:srgbClr val="0070C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</a:t>
            </a:r>
            <a:r>
              <a:rPr lang="tr-TR" sz="2400" dirty="0"/>
              <a:t>kelime2</a:t>
            </a:r>
            <a:r>
              <a:rPr lang="en-US" sz="2400" dirty="0"/>
              <a:t>=</a:t>
            </a:r>
            <a:r>
              <a:rPr lang="en-US" sz="2400" dirty="0">
                <a:solidFill>
                  <a:schemeClr val="accent5"/>
                </a:solidFill>
              </a:rPr>
              <a:t>"</a:t>
            </a:r>
            <a:r>
              <a:rPr lang="en-US" sz="2400" dirty="0" err="1">
                <a:solidFill>
                  <a:schemeClr val="accent5"/>
                </a:solidFill>
              </a:rPr>
              <a:t>Merhaba</a:t>
            </a:r>
            <a:r>
              <a:rPr lang="en-US" sz="2400" dirty="0">
                <a:solidFill>
                  <a:schemeClr val="accent5"/>
                </a:solidFill>
              </a:rPr>
              <a:t>, </a:t>
            </a:r>
            <a:r>
              <a:rPr lang="en-US" sz="2400" dirty="0" err="1">
                <a:solidFill>
                  <a:schemeClr val="accent5"/>
                </a:solidFill>
              </a:rPr>
              <a:t>bugun</a:t>
            </a:r>
            <a:r>
              <a:rPr lang="en-US" sz="2400" dirty="0">
                <a:solidFill>
                  <a:schemeClr val="accent5"/>
                </a:solidFill>
              </a:rPr>
              <a:t> </a:t>
            </a:r>
            <a:r>
              <a:rPr lang="en-US" sz="2400" dirty="0" err="1">
                <a:solidFill>
                  <a:schemeClr val="accent5"/>
                </a:solidFill>
              </a:rPr>
              <a:t>nasilsin</a:t>
            </a:r>
            <a:r>
              <a:rPr lang="en-US" sz="2400" dirty="0">
                <a:solidFill>
                  <a:schemeClr val="accent5"/>
                </a:solidFill>
              </a:rPr>
              <a:t>?"</a:t>
            </a:r>
          </a:p>
          <a:p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7030A0"/>
                </a:solidFill>
              </a:rPr>
              <a:t>id</a:t>
            </a:r>
            <a:r>
              <a:rPr lang="en-US" sz="2400" dirty="0"/>
              <a:t>(</a:t>
            </a:r>
            <a:r>
              <a:rPr lang="tr-TR" sz="2400" dirty="0"/>
              <a:t>kelime</a:t>
            </a:r>
            <a:r>
              <a:rPr lang="en-US" sz="2400" dirty="0"/>
              <a:t>2)</a:t>
            </a:r>
          </a:p>
          <a:p>
            <a:r>
              <a:rPr lang="en-US" sz="2400" dirty="0">
                <a:solidFill>
                  <a:srgbClr val="0070C0"/>
                </a:solidFill>
              </a:rPr>
              <a:t>33236416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i</a:t>
            </a:r>
            <a:r>
              <a:rPr lang="en-US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s</a:t>
            </a:r>
            <a:r>
              <a:rPr lang="tr-TR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tr-TR" dirty="0"/>
              <a:t>Fonksiyonu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76771"/>
          </a:xfrm>
        </p:spPr>
        <p:txBody>
          <a:bodyPr>
            <a:normAutofit/>
          </a:bodyPr>
          <a:lstStyle/>
          <a:p>
            <a:r>
              <a:rPr lang="tr-TR" dirty="0"/>
              <a:t>Bu fonksiyon iki değişkenin bellekte aynı yerde olup olmadığını kontrol eder.</a:t>
            </a:r>
          </a:p>
          <a:p>
            <a:r>
              <a:rPr lang="tr-TR" dirty="0"/>
              <a:t>Başka işlerde de kullanılır tabi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36</a:t>
            </a:fld>
            <a:endParaRPr lang="tr-TR"/>
          </a:p>
        </p:txBody>
      </p:sp>
      <p:sp>
        <p:nvSpPr>
          <p:cNvPr id="8" name="TextBox 6"/>
          <p:cNvSpPr txBox="1"/>
          <p:nvPr/>
        </p:nvSpPr>
        <p:spPr>
          <a:xfrm>
            <a:off x="647564" y="3176971"/>
            <a:ext cx="165301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a=100</a:t>
            </a:r>
          </a:p>
          <a:p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b=100</a:t>
            </a:r>
          </a:p>
          <a:p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a </a:t>
            </a:r>
            <a:r>
              <a:rPr lang="en-US" sz="2400" dirty="0">
                <a:solidFill>
                  <a:srgbClr val="FFC000"/>
                </a:solidFill>
              </a:rPr>
              <a:t>is</a:t>
            </a:r>
            <a:r>
              <a:rPr lang="en-US" sz="2400" dirty="0"/>
              <a:t> b</a:t>
            </a:r>
          </a:p>
          <a:p>
            <a:r>
              <a:rPr lang="en-US" sz="2400" dirty="0">
                <a:solidFill>
                  <a:srgbClr val="0070C0"/>
                </a:solidFill>
              </a:rPr>
              <a:t>True</a:t>
            </a:r>
          </a:p>
          <a:p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a=1000</a:t>
            </a:r>
          </a:p>
          <a:p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b=1000</a:t>
            </a:r>
          </a:p>
          <a:p>
            <a:r>
              <a:rPr lang="en-US" sz="2400" dirty="0">
                <a:solidFill>
                  <a:srgbClr val="FF0000"/>
                </a:solidFill>
              </a:rPr>
              <a:t>&gt;&gt;&gt;</a:t>
            </a:r>
            <a:r>
              <a:rPr lang="en-US" sz="2400" dirty="0"/>
              <a:t> a</a:t>
            </a:r>
            <a:r>
              <a:rPr lang="en-US" sz="2400" dirty="0">
                <a:solidFill>
                  <a:srgbClr val="FFC000"/>
                </a:solidFill>
              </a:rPr>
              <a:t> is </a:t>
            </a:r>
            <a:r>
              <a:rPr lang="en-US" sz="2400" dirty="0"/>
              <a:t>b</a:t>
            </a:r>
          </a:p>
          <a:p>
            <a:r>
              <a:rPr lang="en-US" sz="2400" dirty="0">
                <a:solidFill>
                  <a:srgbClr val="0070C0"/>
                </a:solidFill>
              </a:rPr>
              <a:t>False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Ödev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Programınız sizden doğum tarihinizi gün-ay-yıl olarak girmenizi isteyecek </a:t>
            </a:r>
          </a:p>
          <a:p>
            <a:r>
              <a:rPr lang="tr-TR" dirty="0"/>
              <a:t>Önce bugünün tarihini gün-ay-yıl olarak bastıracak</a:t>
            </a:r>
          </a:p>
          <a:p>
            <a:r>
              <a:rPr lang="tr-TR" dirty="0"/>
              <a:t>Daha sonra sizin kaç yıl, kaç ay ve kaç gün yaşadığınızı hesaplayıp ekrana bastıracak.</a:t>
            </a:r>
          </a:p>
          <a:p>
            <a:r>
              <a:rPr lang="tr-TR" dirty="0"/>
              <a:t>Kolaylık olsun diye her yıl 365 gün, hey ay da 30 gün çeksin. </a:t>
            </a:r>
          </a:p>
          <a:p>
            <a:r>
              <a:rPr lang="tr-TR" dirty="0" err="1"/>
              <a:t>Bonus</a:t>
            </a:r>
            <a:r>
              <a:rPr lang="tr-TR" dirty="0"/>
              <a:t>: artık yılı ve ayların farklı sayıda gün olduğunu hesaba katın.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37</a:t>
            </a:fld>
            <a:endParaRPr lang="tr-TR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Bugünün tarihini almak için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import</a:t>
            </a:r>
            <a:r>
              <a:rPr lang="tr-TR" dirty="0"/>
              <a:t> </a:t>
            </a:r>
            <a:r>
              <a:rPr lang="tr-TR" dirty="0" err="1"/>
              <a:t>datetime</a:t>
            </a:r>
            <a:endParaRPr lang="tr-TR" dirty="0"/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t = </a:t>
            </a:r>
            <a:r>
              <a:rPr lang="tr-TR" dirty="0" err="1"/>
              <a:t>datetime</a:t>
            </a:r>
            <a:r>
              <a:rPr lang="tr-TR" dirty="0"/>
              <a:t>.</a:t>
            </a:r>
            <a:r>
              <a:rPr lang="tr-TR" dirty="0" err="1"/>
              <a:t>date</a:t>
            </a:r>
            <a:r>
              <a:rPr lang="tr-TR" dirty="0"/>
              <a:t>.</a:t>
            </a:r>
            <a:r>
              <a:rPr lang="tr-TR" dirty="0" err="1"/>
              <a:t>today</a:t>
            </a:r>
            <a:r>
              <a:rPr lang="tr-TR" dirty="0"/>
              <a:t>()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err="1"/>
              <a:t>yil</a:t>
            </a:r>
            <a:r>
              <a:rPr lang="tr-TR" dirty="0"/>
              <a:t> =  t.</a:t>
            </a:r>
            <a:r>
              <a:rPr lang="tr-TR" dirty="0" err="1"/>
              <a:t>year</a:t>
            </a:r>
            <a:endParaRPr lang="tr-TR" dirty="0"/>
          </a:p>
          <a:p>
            <a:pPr>
              <a:buNone/>
            </a:pPr>
            <a:r>
              <a:rPr lang="tr-TR" dirty="0"/>
              <a:t>ay = t.</a:t>
            </a:r>
            <a:r>
              <a:rPr lang="tr-TR" dirty="0" err="1"/>
              <a:t>month</a:t>
            </a:r>
            <a:endParaRPr lang="tr-TR" dirty="0"/>
          </a:p>
          <a:p>
            <a:pPr>
              <a:buNone/>
            </a:pPr>
            <a:r>
              <a:rPr lang="tr-TR" dirty="0" err="1"/>
              <a:t>gun</a:t>
            </a:r>
            <a:r>
              <a:rPr lang="tr-TR" dirty="0"/>
              <a:t> = t.</a:t>
            </a:r>
            <a:r>
              <a:rPr lang="tr-TR" dirty="0" err="1"/>
              <a:t>day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38</a:t>
            </a:fld>
            <a:endParaRPr lang="tr-TR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35285"/>
            <a:ext cx="8784976" cy="522106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tr-TR" dirty="0"/>
              <a:t>&gt;&gt;&gt; </a:t>
            </a:r>
          </a:p>
          <a:p>
            <a:pPr>
              <a:lnSpc>
                <a:spcPct val="120000"/>
              </a:lnSpc>
              <a:buNone/>
            </a:pPr>
            <a:r>
              <a:rPr lang="tr-TR" dirty="0" err="1">
                <a:solidFill>
                  <a:srgbClr val="3146DF"/>
                </a:solidFill>
              </a:rPr>
              <a:t>Dogum</a:t>
            </a:r>
            <a:r>
              <a:rPr lang="tr-TR" dirty="0">
                <a:solidFill>
                  <a:srgbClr val="3146DF"/>
                </a:solidFill>
              </a:rPr>
              <a:t> tarihinizi, </a:t>
            </a:r>
            <a:r>
              <a:rPr lang="tr-TR" dirty="0" err="1">
                <a:solidFill>
                  <a:srgbClr val="3146DF"/>
                </a:solidFill>
              </a:rPr>
              <a:t>GG</a:t>
            </a:r>
            <a:r>
              <a:rPr lang="tr-TR" dirty="0">
                <a:solidFill>
                  <a:srgbClr val="3146DF"/>
                </a:solidFill>
              </a:rPr>
              <a:t>-AA-</a:t>
            </a:r>
            <a:r>
              <a:rPr lang="tr-TR" dirty="0" err="1">
                <a:solidFill>
                  <a:srgbClr val="3146DF"/>
                </a:solidFill>
              </a:rPr>
              <a:t>YYYY</a:t>
            </a:r>
            <a:r>
              <a:rPr lang="tr-TR" dirty="0">
                <a:solidFill>
                  <a:srgbClr val="3146DF"/>
                </a:solidFill>
              </a:rPr>
              <a:t> seklinde, giriniz: 04-08-2000</a:t>
            </a:r>
          </a:p>
          <a:p>
            <a:pPr>
              <a:lnSpc>
                <a:spcPct val="120000"/>
              </a:lnSpc>
              <a:buNone/>
            </a:pPr>
            <a:r>
              <a:rPr lang="tr-TR" dirty="0" err="1">
                <a:solidFill>
                  <a:srgbClr val="3146DF"/>
                </a:solidFill>
              </a:rPr>
              <a:t>Bugunun</a:t>
            </a:r>
            <a:r>
              <a:rPr lang="tr-TR" dirty="0">
                <a:solidFill>
                  <a:srgbClr val="3146DF"/>
                </a:solidFill>
              </a:rPr>
              <a:t> tarihi: 29-6-2015</a:t>
            </a:r>
          </a:p>
          <a:p>
            <a:pPr>
              <a:lnSpc>
                <a:spcPct val="120000"/>
              </a:lnSpc>
              <a:buNone/>
            </a:pPr>
            <a:r>
              <a:rPr lang="tr-TR" dirty="0">
                <a:solidFill>
                  <a:srgbClr val="3146DF"/>
                </a:solidFill>
              </a:rPr>
              <a:t>25 </a:t>
            </a:r>
            <a:r>
              <a:rPr lang="tr-TR" dirty="0" err="1">
                <a:solidFill>
                  <a:srgbClr val="3146DF"/>
                </a:solidFill>
              </a:rPr>
              <a:t>gun</a:t>
            </a:r>
            <a:r>
              <a:rPr lang="tr-TR" dirty="0">
                <a:solidFill>
                  <a:srgbClr val="3146DF"/>
                </a:solidFill>
              </a:rPr>
              <a:t>, 10 ay ve 14 </a:t>
            </a:r>
            <a:r>
              <a:rPr lang="tr-TR" dirty="0" err="1">
                <a:solidFill>
                  <a:srgbClr val="3146DF"/>
                </a:solidFill>
              </a:rPr>
              <a:t>yil</a:t>
            </a:r>
            <a:r>
              <a:rPr lang="tr-TR" dirty="0">
                <a:solidFill>
                  <a:srgbClr val="3146DF"/>
                </a:solidFill>
              </a:rPr>
              <a:t> </a:t>
            </a:r>
            <a:r>
              <a:rPr lang="tr-TR" dirty="0" err="1">
                <a:solidFill>
                  <a:srgbClr val="3146DF"/>
                </a:solidFill>
              </a:rPr>
              <a:t>yasamissiniz</a:t>
            </a:r>
            <a:endParaRPr lang="tr-TR" dirty="0">
              <a:solidFill>
                <a:srgbClr val="3146DF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tr-TR" dirty="0"/>
              <a:t>&gt;&gt;&gt;</a:t>
            </a:r>
          </a:p>
          <a:p>
            <a:pPr>
              <a:lnSpc>
                <a:spcPct val="120000"/>
              </a:lnSpc>
              <a:buNone/>
            </a:pPr>
            <a:r>
              <a:rPr lang="tr-TR" dirty="0">
                <a:solidFill>
                  <a:srgbClr val="3146DF"/>
                </a:solidFill>
              </a:rPr>
              <a:t>Dogum tarihinizi, GG-AA-YYYY seklinde, giriniz: 01-08-2016</a:t>
            </a:r>
          </a:p>
          <a:p>
            <a:pPr>
              <a:lnSpc>
                <a:spcPct val="120000"/>
              </a:lnSpc>
              <a:buNone/>
            </a:pPr>
            <a:r>
              <a:rPr lang="tr-TR" dirty="0">
                <a:solidFill>
                  <a:srgbClr val="3146DF"/>
                </a:solidFill>
              </a:rPr>
              <a:t>Bugunun tarihi</a:t>
            </a:r>
            <a:r>
              <a:rPr lang="tr-TR">
                <a:solidFill>
                  <a:srgbClr val="3146DF"/>
                </a:solidFill>
              </a:rPr>
              <a:t>: 18-7-2016</a:t>
            </a:r>
            <a:endParaRPr lang="tr-TR" dirty="0">
              <a:solidFill>
                <a:srgbClr val="3146DF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tr-TR" dirty="0">
                <a:solidFill>
                  <a:srgbClr val="3146DF"/>
                </a:solidFill>
              </a:rPr>
              <a:t>Daha </a:t>
            </a:r>
            <a:r>
              <a:rPr lang="tr-TR" dirty="0" err="1">
                <a:solidFill>
                  <a:srgbClr val="3146DF"/>
                </a:solidFill>
              </a:rPr>
              <a:t>dogmadiniz</a:t>
            </a:r>
            <a:r>
              <a:rPr lang="tr-TR" dirty="0">
                <a:solidFill>
                  <a:srgbClr val="3146DF"/>
                </a:solidFill>
              </a:rPr>
              <a:t> ki!</a:t>
            </a:r>
          </a:p>
          <a:p>
            <a:pPr>
              <a:lnSpc>
                <a:spcPct val="120000"/>
              </a:lnSpc>
              <a:buNone/>
            </a:pPr>
            <a:r>
              <a:rPr lang="tr-TR" dirty="0"/>
              <a:t>&gt;&gt;&gt;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Üçlü Tırnak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04764"/>
          </a:xfrm>
        </p:spPr>
        <p:txBody>
          <a:bodyPr/>
          <a:lstStyle/>
          <a:p>
            <a:r>
              <a:rPr lang="tr-TR" dirty="0"/>
              <a:t>Üçlü tırnak simgesi (</a:t>
            </a:r>
            <a:r>
              <a:rPr lang="tr-TR" dirty="0">
                <a:solidFill>
                  <a:srgbClr val="00B050"/>
                </a:solidFill>
              </a:rPr>
              <a:t>'''</a:t>
            </a:r>
            <a:r>
              <a:rPr lang="tr-TR" dirty="0"/>
              <a:t>) kullandığımızda, bir </a:t>
            </a:r>
            <a:r>
              <a:rPr lang="tr-TR" dirty="0" err="1"/>
              <a:t>string</a:t>
            </a:r>
            <a:r>
              <a:rPr lang="tr-TR" dirty="0"/>
              <a:t> veri tipi, kaçış karakteri kullanmadan yeni satırlara geçebilir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838200" y="2960948"/>
            <a:ext cx="650610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/>
              <a:t>&gt;&gt;&gt; </a:t>
            </a:r>
            <a:r>
              <a:rPr lang="tr-TR" sz="20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000" dirty="0"/>
              <a:t> </a:t>
            </a:r>
            <a:r>
              <a:rPr lang="tr-TR" sz="2000" dirty="0">
                <a:solidFill>
                  <a:srgbClr val="00B050"/>
                </a:solidFill>
              </a:rPr>
              <a:t>'''Merhaba</a:t>
            </a:r>
          </a:p>
          <a:p>
            <a:r>
              <a:rPr lang="tr-TR" sz="2000" dirty="0" err="1">
                <a:solidFill>
                  <a:srgbClr val="00B050"/>
                </a:solidFill>
              </a:rPr>
              <a:t>ceyda</a:t>
            </a:r>
            <a:endParaRPr lang="tr-TR" sz="2000" dirty="0">
              <a:solidFill>
                <a:srgbClr val="00B050"/>
              </a:solidFill>
            </a:endParaRPr>
          </a:p>
          <a:p>
            <a:r>
              <a:rPr lang="tr-TR" sz="2000" dirty="0">
                <a:solidFill>
                  <a:srgbClr val="00B050"/>
                </a:solidFill>
              </a:rPr>
              <a:t>ilayda ve</a:t>
            </a:r>
          </a:p>
          <a:p>
            <a:r>
              <a:rPr lang="tr-TR" sz="2000" dirty="0">
                <a:solidFill>
                  <a:srgbClr val="00B050"/>
                </a:solidFill>
              </a:rPr>
              <a:t>Cem.</a:t>
            </a:r>
          </a:p>
          <a:p>
            <a:r>
              <a:rPr lang="tr-TR" sz="2000" dirty="0" err="1">
                <a:solidFill>
                  <a:srgbClr val="00B050"/>
                </a:solidFill>
              </a:rPr>
              <a:t>Hos</a:t>
            </a:r>
            <a:r>
              <a:rPr lang="tr-TR" sz="2000" dirty="0">
                <a:solidFill>
                  <a:srgbClr val="00B050"/>
                </a:solidFill>
              </a:rPr>
              <a:t> Geldiniz!'''</a:t>
            </a:r>
          </a:p>
          <a:p>
            <a:r>
              <a:rPr lang="tr-TR" sz="2000" dirty="0">
                <a:solidFill>
                  <a:srgbClr val="3146DF"/>
                </a:solidFill>
              </a:rPr>
              <a:t>Merhaba</a:t>
            </a:r>
          </a:p>
          <a:p>
            <a:r>
              <a:rPr lang="tr-TR" sz="2000" dirty="0" err="1">
                <a:solidFill>
                  <a:srgbClr val="3146DF"/>
                </a:solidFill>
              </a:rPr>
              <a:t>ceyda</a:t>
            </a:r>
            <a:endParaRPr lang="tr-TR" sz="2000" dirty="0">
              <a:solidFill>
                <a:srgbClr val="3146DF"/>
              </a:solidFill>
            </a:endParaRPr>
          </a:p>
          <a:p>
            <a:r>
              <a:rPr lang="tr-TR" sz="2000" dirty="0">
                <a:solidFill>
                  <a:srgbClr val="3146DF"/>
                </a:solidFill>
              </a:rPr>
              <a:t>ilayda ve</a:t>
            </a:r>
          </a:p>
          <a:p>
            <a:r>
              <a:rPr lang="tr-TR" sz="2000" dirty="0">
                <a:solidFill>
                  <a:srgbClr val="3146DF"/>
                </a:solidFill>
              </a:rPr>
              <a:t>Cem.</a:t>
            </a:r>
          </a:p>
          <a:p>
            <a:r>
              <a:rPr lang="tr-TR" sz="2000" dirty="0" err="1">
                <a:solidFill>
                  <a:srgbClr val="3146DF"/>
                </a:solidFill>
              </a:rPr>
              <a:t>Hos</a:t>
            </a:r>
            <a:r>
              <a:rPr lang="tr-TR" sz="2000" dirty="0">
                <a:solidFill>
                  <a:srgbClr val="3146DF"/>
                </a:solidFill>
              </a:rPr>
              <a:t> Geldiniz!</a:t>
            </a:r>
          </a:p>
          <a:p>
            <a:r>
              <a:rPr lang="tr-TR" sz="2000" dirty="0"/>
              <a:t>&gt;&gt;&gt; </a:t>
            </a:r>
          </a:p>
        </p:txBody>
      </p:sp>
      <p:pic>
        <p:nvPicPr>
          <p:cNvPr id="8" name="Picture 7" descr="C:\Users\SUUSER\AppData\Local\Microsoft\Windows\Temporary Internet Files\Content.IE5\6017E50A\MM900283254[1].gif"/>
          <p:cNvPicPr>
            <a:picLocks noChangeAspect="1" noChangeArrowheads="1" noCrop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H="1">
            <a:off x="4391980" y="4329100"/>
            <a:ext cx="1357322" cy="9144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3733800" y="2960948"/>
            <a:ext cx="52306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/>
              <a:t>&gt;&gt;&gt; </a:t>
            </a:r>
            <a:r>
              <a:rPr lang="tr-TR" sz="20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000" dirty="0"/>
              <a:t> </a:t>
            </a:r>
            <a:r>
              <a:rPr lang="tr-TR" sz="2000" dirty="0">
                <a:solidFill>
                  <a:srgbClr val="00B050"/>
                </a:solidFill>
              </a:rPr>
              <a:t>"Merhaba</a:t>
            </a:r>
          </a:p>
          <a:p>
            <a:r>
              <a:rPr lang="tr-TR" sz="2000" dirty="0" err="1">
                <a:solidFill>
                  <a:srgbClr val="FF0000"/>
                </a:solidFill>
              </a:rPr>
              <a:t>SyntaxError</a:t>
            </a:r>
            <a:r>
              <a:rPr lang="tr-TR" sz="2000" dirty="0">
                <a:solidFill>
                  <a:srgbClr val="FF0000"/>
                </a:solidFill>
              </a:rPr>
              <a:t>: </a:t>
            </a:r>
            <a:r>
              <a:rPr lang="tr-TR" sz="2000" dirty="0" err="1">
                <a:solidFill>
                  <a:srgbClr val="FF0000"/>
                </a:solidFill>
              </a:rPr>
              <a:t>EOL</a:t>
            </a:r>
            <a:r>
              <a:rPr lang="tr-TR" sz="2000" dirty="0">
                <a:solidFill>
                  <a:srgbClr val="FF0000"/>
                </a:solidFill>
              </a:rPr>
              <a:t> </a:t>
            </a:r>
            <a:r>
              <a:rPr lang="tr-TR" sz="2000" dirty="0" err="1">
                <a:solidFill>
                  <a:srgbClr val="FF0000"/>
                </a:solidFill>
              </a:rPr>
              <a:t>while</a:t>
            </a:r>
            <a:r>
              <a:rPr lang="tr-TR" sz="2000" dirty="0">
                <a:solidFill>
                  <a:srgbClr val="FF0000"/>
                </a:solidFill>
              </a:rPr>
              <a:t> </a:t>
            </a:r>
            <a:r>
              <a:rPr lang="tr-TR" sz="2000" dirty="0" err="1">
                <a:solidFill>
                  <a:srgbClr val="FF0000"/>
                </a:solidFill>
              </a:rPr>
              <a:t>scanning</a:t>
            </a:r>
            <a:r>
              <a:rPr lang="tr-TR" sz="2000" dirty="0">
                <a:solidFill>
                  <a:srgbClr val="FF0000"/>
                </a:solidFill>
              </a:rPr>
              <a:t> </a:t>
            </a:r>
            <a:r>
              <a:rPr lang="tr-TR" sz="2000" dirty="0" err="1">
                <a:solidFill>
                  <a:srgbClr val="FF0000"/>
                </a:solidFill>
              </a:rPr>
              <a:t>string</a:t>
            </a:r>
            <a:r>
              <a:rPr lang="tr-TR" sz="2000" dirty="0">
                <a:solidFill>
                  <a:srgbClr val="FF0000"/>
                </a:solidFill>
              </a:rPr>
              <a:t> </a:t>
            </a:r>
            <a:r>
              <a:rPr lang="tr-TR" sz="2000" dirty="0" err="1">
                <a:solidFill>
                  <a:srgbClr val="FF0000"/>
                </a:solidFill>
              </a:rPr>
              <a:t>literal</a:t>
            </a:r>
            <a:endParaRPr lang="tr-TR" sz="2000" dirty="0">
              <a:solidFill>
                <a:srgbClr val="FF0000"/>
              </a:solidFill>
            </a:endParaRPr>
          </a:p>
          <a:p>
            <a:r>
              <a:rPr lang="tr-TR" sz="2000" dirty="0"/>
              <a:t>&gt;&gt;&gt;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Tek Tırnak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Tek tırnak, çift tırnağın içerisinde  kullanılabilir.</a:t>
            </a:r>
          </a:p>
          <a:p>
            <a:r>
              <a:rPr lang="tr-TR" dirty="0"/>
              <a:t>Örnek:</a:t>
            </a:r>
          </a:p>
          <a:p>
            <a:pPr>
              <a:buNone/>
            </a:pPr>
            <a:r>
              <a:rPr lang="tr-TR" dirty="0" err="1"/>
              <a:t>cumle</a:t>
            </a:r>
            <a:r>
              <a:rPr lang="tr-TR" dirty="0"/>
              <a:t> = </a:t>
            </a:r>
            <a:r>
              <a:rPr lang="tr-TR" dirty="0">
                <a:solidFill>
                  <a:srgbClr val="00B050"/>
                </a:solidFill>
              </a:rPr>
              <a:t>"Erkay 'Sabanci Üniversitesine hoş geldiniz!' dedi."</a:t>
            </a:r>
          </a:p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err="1"/>
              <a:t>cumle</a:t>
            </a:r>
            <a:endParaRPr lang="tr-TR" dirty="0"/>
          </a:p>
          <a:p>
            <a:pPr>
              <a:buNone/>
            </a:pPr>
            <a:r>
              <a:rPr lang="tr-TR" dirty="0">
                <a:solidFill>
                  <a:srgbClr val="3146DF"/>
                </a:solidFill>
              </a:rPr>
              <a:t>'Sabanci Üniversitesine hoş geldiniz!' dedi.</a:t>
            </a:r>
          </a:p>
          <a:p>
            <a:pPr>
              <a:buNone/>
            </a:pPr>
            <a:r>
              <a:rPr lang="tr-TR" dirty="0"/>
              <a:t>&gt;&gt;&gt;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Tek Tırnak İçinde Tek Tırnak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28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err="1"/>
              <a:t>cumle</a:t>
            </a:r>
            <a:r>
              <a:rPr lang="tr-TR" dirty="0"/>
              <a:t> = </a:t>
            </a:r>
            <a:r>
              <a:rPr lang="tr-TR" dirty="0">
                <a:solidFill>
                  <a:srgbClr val="00B050"/>
                </a:solidFill>
              </a:rPr>
              <a:t>'Erkay 'Sabanci </a:t>
            </a:r>
            <a:r>
              <a:rPr lang="tr-TR" dirty="0" err="1">
                <a:solidFill>
                  <a:srgbClr val="00B050"/>
                </a:solidFill>
              </a:rPr>
              <a:t>Universitesi'ne</a:t>
            </a:r>
            <a:r>
              <a:rPr lang="tr-TR" dirty="0">
                <a:solidFill>
                  <a:srgbClr val="00B050"/>
                </a:solidFill>
              </a:rPr>
              <a:t> hoş geldiniz!' dedi.'</a:t>
            </a:r>
          </a:p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err="1"/>
              <a:t>cumle</a:t>
            </a:r>
            <a:endParaRPr lang="tr-TR" dirty="0"/>
          </a:p>
          <a:p>
            <a:pPr>
              <a:buNone/>
            </a:pPr>
            <a:r>
              <a:rPr lang="tr-TR" dirty="0"/>
              <a:t>Bu çalışır mı?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969060"/>
            <a:ext cx="8229600" cy="1980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cumle</a:t>
            </a: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'Erkay \'Sabanci </a:t>
            </a:r>
            <a:r>
              <a:rPr kumimoji="0" lang="tr-T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Universitesi</a:t>
            </a: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\'ne hoş geldiniz!\' dedi.'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</a:t>
            </a: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cumle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tr-TR" sz="2800" dirty="0"/>
              <a:t>Ya bu?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Operatörler (İşlemler)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4724"/>
          </a:xfrm>
        </p:spPr>
        <p:txBody>
          <a:bodyPr/>
          <a:lstStyle/>
          <a:p>
            <a:r>
              <a:rPr lang="tr-TR" dirty="0"/>
              <a:t>4 + 2 işlemi 6 olarak hesaplanır</a:t>
            </a:r>
          </a:p>
          <a:p>
            <a:r>
              <a:rPr lang="tr-TR" dirty="0"/>
              <a:t>“4” ve “2” operant; “+” ise operatördür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4650" y="3104964"/>
            <a:ext cx="3105150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 descr="C:\Users\SUUSER\AppData\Local\Microsoft\Windows\Temporary Internet Files\Content.IE5\PZ50HRNA\MM900323753[1].gif"/>
          <p:cNvPicPr>
            <a:picLocks noChangeAspect="1" noChangeArrowheads="1" noCrop="1"/>
          </p:cNvPicPr>
          <p:nvPr/>
        </p:nvPicPr>
        <p:blipFill>
          <a:blip r:embed="rId3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560332" y="1417638"/>
            <a:ext cx="1263814" cy="1967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Aritmetik İşlemler – 1/3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6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706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İşlem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Tanım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Örnek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Toplama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a +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Çıkarma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a-b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Çarpma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a*b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Bölme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b/a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Modül alma işlemi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b%a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8" name="TextBox 7"/>
          <p:cNvSpPr txBox="1"/>
          <p:nvPr/>
        </p:nvSpPr>
        <p:spPr>
          <a:xfrm>
            <a:off x="536139" y="4967880"/>
            <a:ext cx="28730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/>
              <a:t>a = 10 ve b = 20 olsun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Aritmetik İşlemler – 2/3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543292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03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İşlem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Tanım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Örnek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Üs alma işlemi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2**4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//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Taban bölmesi (bölümü hesaplar)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9//2 ve 9.0//2.0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==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İki değer</a:t>
                      </a:r>
                      <a:r>
                        <a:rPr lang="tr-TR" sz="2400" baseline="0" dirty="0"/>
                        <a:t> birbirine eşit mi diye kontrol eder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(a==b)</a:t>
                      </a:r>
                      <a:r>
                        <a:rPr lang="tr-TR" sz="2400" baseline="0" dirty="0"/>
                        <a:t> </a:t>
                      </a:r>
                      <a:endParaRPr lang="tr-T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!=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/>
                        <a:t>İki değer</a:t>
                      </a:r>
                      <a:r>
                        <a:rPr lang="tr-TR" sz="2400" baseline="0" dirty="0"/>
                        <a:t> birbirinden farklı mı diye kontrol eder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(a!=b)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dirty="0"/>
                        <a:t>&lt;&gt;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/>
                        <a:t>İki değer</a:t>
                      </a:r>
                      <a:r>
                        <a:rPr lang="tr-TR" sz="2400" baseline="0" dirty="0"/>
                        <a:t> birbirinden farklı mı diye kontrol eder</a:t>
                      </a:r>
                      <a:endParaRPr lang="tr-T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/>
                        <a:t>(a&lt;&gt;b)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29.07.2016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2103</TotalTime>
  <Words>2124</Words>
  <Application>Microsoft Office PowerPoint</Application>
  <PresentationFormat>On-screen Show (4:3)</PresentationFormat>
  <Paragraphs>608</Paragraphs>
  <Slides>39</Slides>
  <Notes>0</Notes>
  <HiddenSlides>10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Arial</vt:lpstr>
      <vt:lpstr>Calibri</vt:lpstr>
      <vt:lpstr>Ofis Teması</vt:lpstr>
      <vt:lpstr>Bilgisayar Programlamasına ve Veri Analizine Giriş - IV</vt:lpstr>
      <vt:lpstr>Modül 4 için Planımız </vt:lpstr>
      <vt:lpstr>Strings</vt:lpstr>
      <vt:lpstr>Üçlü Tırnak</vt:lpstr>
      <vt:lpstr>Tek Tırnak</vt:lpstr>
      <vt:lpstr>Tek Tırnak İçinde Tek Tırnak</vt:lpstr>
      <vt:lpstr>Operatörler (İşlemler)</vt:lpstr>
      <vt:lpstr>Aritmetik İşlemler – 1/3</vt:lpstr>
      <vt:lpstr>Aritmetik İşlemler – 2/3</vt:lpstr>
      <vt:lpstr>Aritmetik İşlemler – 3/3</vt:lpstr>
      <vt:lpstr>Havalı Yazım Şekilleri</vt:lpstr>
      <vt:lpstr>Üs Alma ve Modül İşlemler</vt:lpstr>
      <vt:lpstr>Karşılaştırma İşlemleri</vt:lpstr>
      <vt:lpstr>Karşılaştırma İşlemleri</vt:lpstr>
      <vt:lpstr>Bugunün Tarihini Nasıl Buluruz?</vt:lpstr>
      <vt:lpstr>Örnekler</vt:lpstr>
      <vt:lpstr>Örnekler</vt:lpstr>
      <vt:lpstr>Mantıksal İşlemler</vt:lpstr>
      <vt:lpstr>Kaydırma (Shift) İşlemleri</vt:lpstr>
      <vt:lpstr>İşlemlerin Öncelikleri</vt:lpstr>
      <vt:lpstr>İşlemlerin Öncelikleri</vt:lpstr>
      <vt:lpstr>İşlemlerin Öncelikleri</vt:lpstr>
      <vt:lpstr>String İşlemleri</vt:lpstr>
      <vt:lpstr>String İçindeki Karakterlere Erişmek</vt:lpstr>
      <vt:lpstr>String İçindeki Karakterlere Erişmek</vt:lpstr>
      <vt:lpstr>Palindromlar</vt:lpstr>
      <vt:lpstr>String Üzerinde İşlemler</vt:lpstr>
      <vt:lpstr>Stringleri Birleştirmek</vt:lpstr>
      <vt:lpstr>String Üzerindeki İşlemler</vt:lpstr>
      <vt:lpstr>Örnekler</vt:lpstr>
      <vt:lpstr>Küçük Ödev</vt:lpstr>
      <vt:lpstr>Çözüm</vt:lpstr>
      <vt:lpstr>Üyelik (Membership) İşlemleri</vt:lpstr>
      <vt:lpstr>Identity İşlemi</vt:lpstr>
      <vt:lpstr>Identity İşlemi: Örnekler</vt:lpstr>
      <vt:lpstr>is Fonksiyonu</vt:lpstr>
      <vt:lpstr>Ödev</vt:lpstr>
      <vt:lpstr>Bugünün tarihini almak için</vt:lpstr>
      <vt:lpstr>Örnek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Bilgisayar Programlamasına ve Veri Analizine Giriş</dc:title>
  <dc:creator>Erkay Savaş</dc:creator>
  <cp:lastModifiedBy>Hüsnü Yenigün</cp:lastModifiedBy>
  <cp:revision>317</cp:revision>
  <dcterms:created xsi:type="dcterms:W3CDTF">2015-06-17T11:57:35Z</dcterms:created>
  <dcterms:modified xsi:type="dcterms:W3CDTF">2016-07-29T11:22:26Z</dcterms:modified>
</cp:coreProperties>
</file>