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9" r:id="rId4"/>
    <p:sldId id="290" r:id="rId5"/>
    <p:sldId id="299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46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52EE1-D0B7-49E9-AAB4-3FF75526C79B}" type="datetimeFigureOut">
              <a:rPr lang="tr-TR" smtClean="0"/>
              <a:pPr/>
              <a:t>1.08.2016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E85F5-1E7D-4A31-B3D0-9FC4E77787D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3A5C1-CB06-4C18-B0D7-33F5E076468F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4F2E5-C469-42C1-B742-1EFA842F2C04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6560D-F58E-4605-AEBD-5A50CF89D0F8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400" baseline="0"/>
            </a:lvl3pPr>
            <a:lvl4pPr>
              <a:defRPr sz="2400" baseline="0"/>
            </a:lvl4pPr>
            <a:lvl5pPr>
              <a:defRPr sz="2400" baseline="0"/>
            </a:lvl5pPr>
          </a:lstStyle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595E3-E926-43A4-9373-4DF559879848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21AF9-055B-41E1-9781-0C2C134DDB70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898A-52FF-45D2-A0E1-97A3547C0988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E2C0E-8C0B-4B17-A20F-B219CD1F5D63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E0EB2-7005-4D7A-9FD3-F2AB8E37D35A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A5D3-04E7-4E8F-B007-2C83F869560C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F70-6DB4-4832-8E51-E486919D2D4B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540A-64F2-48CE-9321-A7D9B2D79903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Sabancı Üniversitesi Lise Yaz Okulu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Bilgisayar Programlamasına ve Veri Analizine Giriş - V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27076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Hüsnü Yenigün</a:t>
            </a:r>
          </a:p>
          <a:p>
            <a:r>
              <a:rPr lang="tr-TR" dirty="0"/>
              <a:t>Sabancı Üniversitesi</a:t>
            </a:r>
          </a:p>
          <a:p>
            <a:r>
              <a:rPr lang="tr-TR" dirty="0"/>
              <a:t>Lise Yaz Okulu</a:t>
            </a:r>
          </a:p>
          <a:p>
            <a:r>
              <a:rPr lang="tr-TR" dirty="0"/>
              <a:t>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Örneği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4"/>
          </a:xfrm>
        </p:spPr>
        <p:txBody>
          <a:bodyPr/>
          <a:lstStyle/>
          <a:p>
            <a:r>
              <a:rPr lang="tr-TR" dirty="0"/>
              <a:t>Geometri.</a:t>
            </a:r>
            <a:r>
              <a:rPr lang="tr-TR" dirty="0" err="1"/>
              <a:t>py</a:t>
            </a:r>
            <a:r>
              <a:rPr lang="tr-TR" dirty="0"/>
              <a:t> adını verdiğimiz bir dosyada iki fonksiyon tanımlıyoruz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817240" y="2564905"/>
            <a:ext cx="69951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200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sz="2200" dirty="0"/>
              <a:t> </a:t>
            </a:r>
            <a:r>
              <a:rPr lang="tr-TR" sz="2200" dirty="0">
                <a:solidFill>
                  <a:srgbClr val="3146DF"/>
                </a:solidFill>
              </a:rPr>
              <a:t>Silindir</a:t>
            </a:r>
            <a:r>
              <a:rPr lang="tr-TR" sz="2200" dirty="0"/>
              <a:t>(pi, r, h):</a:t>
            </a:r>
          </a:p>
          <a:p>
            <a:r>
              <a:rPr lang="tr-TR" sz="2200" dirty="0"/>
              <a:t>    Yan_Alan = 2*pi*r*h</a:t>
            </a:r>
          </a:p>
          <a:p>
            <a:r>
              <a:rPr lang="tr-TR" sz="2200" dirty="0"/>
              <a:t>    Taban_Alan = pi*r*r</a:t>
            </a:r>
          </a:p>
          <a:p>
            <a:r>
              <a:rPr lang="tr-TR" sz="2200" dirty="0"/>
              <a:t>    Toplam_Alan = Yan_Alan + 2*Taban_Alan</a:t>
            </a:r>
          </a:p>
          <a:p>
            <a:pPr>
              <a:spcAft>
                <a:spcPts val="600"/>
              </a:spcAft>
            </a:pPr>
            <a:r>
              <a:rPr lang="tr-TR" sz="2200" dirty="0"/>
              <a:t>    Hacim = pi*r*r*h</a:t>
            </a:r>
          </a:p>
          <a:p>
            <a:pPr>
              <a:spcAft>
                <a:spcPts val="1200"/>
              </a:spcAft>
            </a:pPr>
            <a:r>
              <a:rPr lang="tr-TR" sz="2200" dirty="0"/>
              <a:t>    </a:t>
            </a:r>
            <a:r>
              <a:rPr lang="tr-TR" sz="2200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sz="2200" dirty="0"/>
              <a:t> Yan_Alan, Taban_Alan, Toplam_Alan, Hacim</a:t>
            </a:r>
          </a:p>
          <a:p>
            <a:r>
              <a:rPr lang="tr-TR" sz="2200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sz="2200" dirty="0"/>
              <a:t> </a:t>
            </a:r>
            <a:r>
              <a:rPr lang="tr-TR" sz="2200" dirty="0">
                <a:solidFill>
                  <a:srgbClr val="3146DF"/>
                </a:solidFill>
              </a:rPr>
              <a:t>Daire</a:t>
            </a:r>
            <a:r>
              <a:rPr lang="tr-TR" sz="2200" dirty="0"/>
              <a:t>(pi, r):</a:t>
            </a:r>
          </a:p>
          <a:p>
            <a:r>
              <a:rPr lang="tr-TR" sz="2200" dirty="0"/>
              <a:t>    Alan = pi*r*r</a:t>
            </a:r>
          </a:p>
          <a:p>
            <a:pPr>
              <a:spcAft>
                <a:spcPts val="600"/>
              </a:spcAft>
            </a:pPr>
            <a:r>
              <a:rPr lang="tr-TR" sz="2200" dirty="0"/>
              <a:t>    Cevre = 2*pi*r</a:t>
            </a:r>
          </a:p>
          <a:p>
            <a:r>
              <a:rPr lang="tr-TR" sz="2200" dirty="0"/>
              <a:t>    </a:t>
            </a:r>
            <a:r>
              <a:rPr lang="tr-TR" sz="2200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sz="2200" dirty="0"/>
              <a:t> Alan, Cevre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Modüldeki Fonksiyonları Kullanmak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695437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/>
              <a:t>“Geometri.</a:t>
            </a:r>
            <a:r>
              <a:rPr lang="tr-TR" dirty="0" err="1"/>
              <a:t>py</a:t>
            </a:r>
            <a:r>
              <a:rPr lang="tr-TR" dirty="0"/>
              <a:t>” modülü içerisindeki fonksiyonları nasıl kullandığımızı bir örnekle açıklayalım</a:t>
            </a:r>
          </a:p>
          <a:p>
            <a:pPr>
              <a:lnSpc>
                <a:spcPct val="120000"/>
              </a:lnSpc>
            </a:pPr>
            <a:r>
              <a:rPr lang="tr-TR" dirty="0"/>
              <a:t>“geometri_</a:t>
            </a:r>
            <a:r>
              <a:rPr lang="tr-TR" dirty="0" err="1"/>
              <a:t>ornekleri</a:t>
            </a:r>
            <a:r>
              <a:rPr lang="tr-TR" dirty="0"/>
              <a:t>.</a:t>
            </a:r>
            <a:r>
              <a:rPr lang="tr-TR" dirty="0" err="1"/>
              <a:t>py</a:t>
            </a:r>
            <a:r>
              <a:rPr lang="tr-TR" dirty="0"/>
              <a:t>” adini verdiğimiz programdan </a:t>
            </a:r>
            <a:r>
              <a:rPr lang="tr-TR" dirty="0">
                <a:solidFill>
                  <a:srgbClr val="3146DF"/>
                </a:solidFill>
              </a:rPr>
              <a:t>Silindir </a:t>
            </a:r>
            <a:r>
              <a:rPr lang="tr-TR" dirty="0"/>
              <a:t>ve </a:t>
            </a:r>
            <a:r>
              <a:rPr lang="tr-TR" dirty="0">
                <a:solidFill>
                  <a:srgbClr val="3146DF"/>
                </a:solidFill>
              </a:rPr>
              <a:t>Daire </a:t>
            </a:r>
            <a:r>
              <a:rPr lang="tr-TR" dirty="0"/>
              <a:t>fonksiyonlarını</a:t>
            </a:r>
            <a:r>
              <a:rPr lang="tr-TR" dirty="0">
                <a:solidFill>
                  <a:srgbClr val="3146DF"/>
                </a:solidFill>
              </a:rPr>
              <a:t> </a:t>
            </a:r>
            <a:r>
              <a:rPr lang="tr-TR" dirty="0"/>
              <a:t>kullanalım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3969060"/>
            <a:ext cx="7848600" cy="2103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sz="2400" dirty="0"/>
              <a:t> Geometri</a:t>
            </a:r>
          </a:p>
          <a:p>
            <a:pPr>
              <a:lnSpc>
                <a:spcPct val="110000"/>
              </a:lnSpc>
            </a:pPr>
            <a:endParaRPr lang="tr-TR" sz="2400" dirty="0"/>
          </a:p>
          <a:p>
            <a:pPr>
              <a:lnSpc>
                <a:spcPct val="110000"/>
              </a:lnSpc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"Silindirin Yan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, Taban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, Toplam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, Hacmi: ", </a:t>
            </a:r>
            <a:r>
              <a:rPr lang="tr-TR" sz="2400" dirty="0"/>
              <a:t>Geometri.Silindir(3.14, 3, 5)</a:t>
            </a:r>
          </a:p>
          <a:p>
            <a:pPr>
              <a:lnSpc>
                <a:spcPct val="110000"/>
              </a:lnSpc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"Dairenin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, </a:t>
            </a:r>
            <a:r>
              <a:rPr lang="tr-TR" sz="2400" dirty="0" err="1">
                <a:solidFill>
                  <a:srgbClr val="00B050"/>
                </a:solidFill>
              </a:rPr>
              <a:t>Cevresi</a:t>
            </a:r>
            <a:r>
              <a:rPr lang="tr-TR" sz="2400" dirty="0">
                <a:solidFill>
                  <a:srgbClr val="00B050"/>
                </a:solidFill>
              </a:rPr>
              <a:t>: "</a:t>
            </a:r>
            <a:r>
              <a:rPr lang="tr-TR" sz="2400" dirty="0"/>
              <a:t>, Geometri.Daire(3.14,3)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 Sonuç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import</a:t>
            </a:r>
            <a:r>
              <a:rPr lang="tr-TR" sz="2400" dirty="0"/>
              <a:t> Geometri</a:t>
            </a:r>
          </a:p>
          <a:p>
            <a:pPr>
              <a:buNone/>
            </a:pPr>
            <a:endParaRPr lang="tr-TR" sz="2400" dirty="0"/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"Silindirin Yan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, Taban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, Toplam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, Hacmi: ", </a:t>
            </a:r>
            <a:r>
              <a:rPr lang="tr-TR" sz="2400" dirty="0"/>
              <a:t>Geometri.Silindir(3.14, 3, 5)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00B050"/>
                </a:solidFill>
              </a:rPr>
              <a:t>"Dairenin </a:t>
            </a:r>
            <a:r>
              <a:rPr lang="tr-TR" sz="2400" dirty="0" err="1">
                <a:solidFill>
                  <a:srgbClr val="00B050"/>
                </a:solidFill>
              </a:rPr>
              <a:t>alani</a:t>
            </a:r>
            <a:r>
              <a:rPr lang="tr-TR" sz="2400" dirty="0">
                <a:solidFill>
                  <a:srgbClr val="00B050"/>
                </a:solidFill>
              </a:rPr>
              <a:t>, </a:t>
            </a:r>
            <a:r>
              <a:rPr lang="tr-TR" sz="2400" dirty="0" err="1">
                <a:solidFill>
                  <a:srgbClr val="00B050"/>
                </a:solidFill>
              </a:rPr>
              <a:t>Cevresi</a:t>
            </a:r>
            <a:r>
              <a:rPr lang="tr-TR" sz="2400" dirty="0">
                <a:solidFill>
                  <a:srgbClr val="00B050"/>
                </a:solidFill>
              </a:rPr>
              <a:t>: "</a:t>
            </a:r>
            <a:r>
              <a:rPr lang="tr-TR" sz="2400" dirty="0"/>
              <a:t>, Geometri.Daire(3.14,3)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3897052"/>
            <a:ext cx="79672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Silindirin Yan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, Taban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, Toplam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, Hacmi:  (94.2, 28.259999999999998, 150.72, 141.29999999999998)</a:t>
            </a:r>
          </a:p>
          <a:p>
            <a:r>
              <a:rPr lang="tr-TR" sz="2400" dirty="0">
                <a:solidFill>
                  <a:srgbClr val="3146DF"/>
                </a:solidFill>
              </a:rPr>
              <a:t>Dairenin </a:t>
            </a:r>
            <a:r>
              <a:rPr lang="tr-TR" sz="2400" dirty="0" err="1">
                <a:solidFill>
                  <a:srgbClr val="3146DF"/>
                </a:solidFill>
              </a:rPr>
              <a:t>alani</a:t>
            </a:r>
            <a:r>
              <a:rPr lang="tr-TR" sz="2400" dirty="0">
                <a:solidFill>
                  <a:srgbClr val="3146DF"/>
                </a:solidFill>
              </a:rPr>
              <a:t>, </a:t>
            </a:r>
            <a:r>
              <a:rPr lang="tr-TR" sz="2400" dirty="0" err="1">
                <a:solidFill>
                  <a:srgbClr val="3146DF"/>
                </a:solidFill>
              </a:rPr>
              <a:t>Cevresi</a:t>
            </a:r>
            <a:r>
              <a:rPr lang="tr-TR" sz="2400" dirty="0">
                <a:solidFill>
                  <a:srgbClr val="3146DF"/>
                </a:solidFill>
              </a:rPr>
              <a:t>:  (28.259999999999998, 18.84)</a:t>
            </a:r>
          </a:p>
          <a:p>
            <a:r>
              <a:rPr lang="tr-TR" sz="24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Ödev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Ölçü sistemleri arasında iki taraflı çevirme işlemleri için fonksiyonların olduğu bir modüle yazınız:</a:t>
            </a:r>
          </a:p>
          <a:p>
            <a:pPr lvl="1">
              <a:lnSpc>
                <a:spcPct val="120000"/>
              </a:lnSpc>
            </a:pPr>
            <a:r>
              <a:rPr lang="tr-TR" b="1" dirty="0" err="1">
                <a:solidFill>
                  <a:srgbClr val="00B050"/>
                </a:solidFill>
              </a:rPr>
              <a:t>Santigrad</a:t>
            </a:r>
            <a:r>
              <a:rPr lang="tr-TR" b="1" dirty="0">
                <a:solidFill>
                  <a:srgbClr val="00B050"/>
                </a:solidFill>
              </a:rPr>
              <a:t> ve </a:t>
            </a:r>
            <a:r>
              <a:rPr lang="tr-TR" b="1" dirty="0" err="1">
                <a:solidFill>
                  <a:srgbClr val="00B050"/>
                </a:solidFill>
              </a:rPr>
              <a:t>Fahrenheit</a:t>
            </a:r>
            <a:endParaRPr lang="tr-TR" b="1" dirty="0">
              <a:solidFill>
                <a:srgbClr val="00B050"/>
              </a:solidFill>
            </a:endParaRPr>
          </a:p>
          <a:p>
            <a:pPr lvl="1">
              <a:lnSpc>
                <a:spcPct val="120000"/>
              </a:lnSpc>
            </a:pPr>
            <a:r>
              <a:rPr lang="tr-TR" b="1" dirty="0">
                <a:solidFill>
                  <a:srgbClr val="00B050"/>
                </a:solidFill>
              </a:rPr>
              <a:t>Mil ve kilometre</a:t>
            </a:r>
          </a:p>
          <a:p>
            <a:pPr lvl="1">
              <a:lnSpc>
                <a:spcPct val="120000"/>
              </a:lnSpc>
            </a:pPr>
            <a:r>
              <a:rPr lang="tr-TR" b="1" dirty="0">
                <a:solidFill>
                  <a:srgbClr val="00B050"/>
                </a:solidFill>
              </a:rPr>
              <a:t>Inch ve santrimetre, </a:t>
            </a:r>
          </a:p>
          <a:p>
            <a:pPr lvl="1">
              <a:lnSpc>
                <a:spcPct val="120000"/>
              </a:lnSpc>
            </a:pPr>
            <a:r>
              <a:rPr lang="tr-TR" dirty="0" err="1"/>
              <a:t>Foot</a:t>
            </a:r>
            <a:r>
              <a:rPr lang="tr-TR" dirty="0"/>
              <a:t> ve santimetre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Yarda ve metre,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Galon (ABD) ve litre</a:t>
            </a:r>
          </a:p>
          <a:p>
            <a:pPr lvl="1">
              <a:lnSpc>
                <a:spcPct val="120000"/>
              </a:lnSpc>
            </a:pPr>
            <a:r>
              <a:rPr lang="tr-TR" dirty="0"/>
              <a:t>Litre ve mililitre </a:t>
            </a:r>
          </a:p>
          <a:p>
            <a:pPr lvl="1">
              <a:lnSpc>
                <a:spcPct val="120000"/>
              </a:lnSpc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775443" y="2672916"/>
                <a:ext cx="17945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−32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/1.8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43" y="2672916"/>
                <a:ext cx="1794530" cy="276999"/>
              </a:xfrm>
              <a:prstGeom prst="rect">
                <a:avLst/>
              </a:prstGeom>
              <a:blipFill>
                <a:blip r:embed="rId2"/>
                <a:stretch>
                  <a:fillRect l="-2373" t="-2174" r="-3051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758670" y="3152001"/>
                <a:ext cx="1840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𝐾𝑚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𝑀𝑖𝑙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∗1.609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70" y="3152001"/>
                <a:ext cx="1840311" cy="276999"/>
              </a:xfrm>
              <a:prstGeom prst="rect">
                <a:avLst/>
              </a:prstGeom>
              <a:blipFill>
                <a:blip r:embed="rId3"/>
                <a:stretch>
                  <a:fillRect l="-2649" r="-2649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758670" y="3656057"/>
                <a:ext cx="17888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𝐼𝑛𝑐h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∗2.54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8670" y="3656057"/>
                <a:ext cx="1788888" cy="276999"/>
              </a:xfrm>
              <a:prstGeom prst="rect">
                <a:avLst/>
              </a:prstGeom>
              <a:blipFill>
                <a:blip r:embed="rId4"/>
                <a:stretch>
                  <a:fillRect l="-2730" r="-3072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Modül 5 için Planımız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Fonksiyonlar</a:t>
            </a:r>
          </a:p>
          <a:p>
            <a:r>
              <a:rPr lang="tr-TR" dirty="0"/>
              <a:t>Fonksiyonların Özellikler</a:t>
            </a:r>
          </a:p>
          <a:p>
            <a:r>
              <a:rPr lang="tr-TR" dirty="0"/>
              <a:t>Fonksiyonları Çağırmak</a:t>
            </a:r>
          </a:p>
          <a:p>
            <a:r>
              <a:rPr lang="tr-TR" dirty="0"/>
              <a:t>Fonksiyonların Argümanları/Girdileri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F287B-2966-4DC0-AB30-26BE9D09CD39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Fonksiyon Nedir?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8759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dirty="0"/>
              <a:t>Fonksiyon belirli bir işi yapan kod parçasına denir</a:t>
            </a:r>
          </a:p>
          <a:p>
            <a:pPr>
              <a:lnSpc>
                <a:spcPct val="120000"/>
              </a:lnSpc>
            </a:pPr>
            <a:r>
              <a:rPr lang="tr-TR" dirty="0"/>
              <a:t>Fonksiyonun, genel olarak, girdileri bulunur</a:t>
            </a:r>
          </a:p>
          <a:p>
            <a:pPr>
              <a:lnSpc>
                <a:spcPct val="120000"/>
              </a:lnSpc>
            </a:pPr>
            <a:r>
              <a:rPr lang="tr-TR" dirty="0"/>
              <a:t>Fonksiyonun adını ve argümanlarını yazarak, çağırabiliriz</a:t>
            </a:r>
          </a:p>
          <a:p>
            <a:pPr>
              <a:lnSpc>
                <a:spcPct val="120000"/>
              </a:lnSpc>
            </a:pPr>
            <a:r>
              <a:rPr lang="tr-TR" dirty="0"/>
              <a:t>Fonksiyon çalışır ve girdileri kullanarak bir takım hesaplar yapar ve bir veya birden fazla sonuç döndürür</a:t>
            </a:r>
          </a:p>
          <a:p>
            <a:pPr>
              <a:lnSpc>
                <a:spcPct val="120000"/>
              </a:lnSpc>
            </a:pPr>
            <a:r>
              <a:rPr lang="tr-TR" dirty="0"/>
              <a:t>Bundan sonra, fonksiyon programınızda çağrılmış olduğu yere geri döner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print</a:t>
            </a:r>
            <a:r>
              <a:rPr lang="tr-TR" dirty="0"/>
              <a:t>, </a:t>
            </a:r>
            <a:r>
              <a:rPr lang="tr-TR" dirty="0" err="1"/>
              <a:t>input</a:t>
            </a:r>
            <a:r>
              <a:rPr lang="tr-TR" dirty="0"/>
              <a:t>(), </a:t>
            </a:r>
            <a:r>
              <a:rPr lang="tr-TR" dirty="0" err="1"/>
              <a:t>len</a:t>
            </a:r>
            <a:r>
              <a:rPr lang="tr-TR" dirty="0"/>
              <a:t>() daha önce görmüş olduğumuz fonksiyonlardır.</a:t>
            </a:r>
          </a:p>
          <a:p>
            <a:r>
              <a:rPr lang="tr-TR" dirty="0"/>
              <a:t>Örnek:</a:t>
            </a:r>
          </a:p>
          <a:p>
            <a:pPr>
              <a:buNone/>
            </a:pPr>
            <a:r>
              <a:rPr lang="es-ES" dirty="0"/>
              <a:t>&gt;&gt;&gt;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es-ES" dirty="0"/>
              <a:t> (</a:t>
            </a:r>
            <a:r>
              <a:rPr lang="es-ES" dirty="0">
                <a:solidFill>
                  <a:srgbClr val="00B050"/>
                </a:solidFill>
              </a:rPr>
              <a:t>"</a:t>
            </a:r>
            <a:r>
              <a:rPr lang="es-ES" dirty="0" err="1">
                <a:solidFill>
                  <a:srgbClr val="00B050"/>
                </a:solidFill>
              </a:rPr>
              <a:t>Merhaba</a:t>
            </a:r>
            <a:r>
              <a:rPr lang="es-ES" dirty="0">
                <a:solidFill>
                  <a:srgbClr val="00B050"/>
                </a:solidFill>
              </a:rPr>
              <a:t> </a:t>
            </a:r>
            <a:r>
              <a:rPr lang="es-ES" dirty="0" err="1">
                <a:solidFill>
                  <a:srgbClr val="00B050"/>
                </a:solidFill>
              </a:rPr>
              <a:t>Dunya</a:t>
            </a:r>
            <a:r>
              <a:rPr lang="es-ES" dirty="0">
                <a:solidFill>
                  <a:srgbClr val="00B050"/>
                </a:solidFill>
              </a:rPr>
              <a:t>!"</a:t>
            </a:r>
            <a:r>
              <a:rPr lang="es-ES" dirty="0"/>
              <a:t>)</a:t>
            </a:r>
          </a:p>
          <a:p>
            <a:pPr>
              <a:buNone/>
            </a:pPr>
            <a:r>
              <a:rPr lang="es-ES" dirty="0" err="1">
                <a:solidFill>
                  <a:srgbClr val="3146DF"/>
                </a:solidFill>
              </a:rPr>
              <a:t>Merhaba</a:t>
            </a:r>
            <a:r>
              <a:rPr lang="es-ES" dirty="0">
                <a:solidFill>
                  <a:srgbClr val="3146DF"/>
                </a:solidFill>
              </a:rPr>
              <a:t> </a:t>
            </a:r>
            <a:r>
              <a:rPr lang="es-ES" dirty="0" err="1">
                <a:solidFill>
                  <a:srgbClr val="3146DF"/>
                </a:solidFill>
              </a:rPr>
              <a:t>Dunya</a:t>
            </a:r>
            <a:r>
              <a:rPr lang="es-ES" dirty="0">
                <a:solidFill>
                  <a:srgbClr val="3146DF"/>
                </a:solidFill>
              </a:rPr>
              <a:t>!</a:t>
            </a:r>
          </a:p>
          <a:p>
            <a:pPr>
              <a:buNone/>
            </a:pPr>
            <a:r>
              <a:rPr lang="es-ES" dirty="0"/>
              <a:t>&gt;&gt;&gt;</a:t>
            </a:r>
            <a:r>
              <a:rPr lang="tr-TR" dirty="0"/>
              <a:t> </a:t>
            </a:r>
            <a:r>
              <a:rPr lang="tr-TR" dirty="0" err="1">
                <a:solidFill>
                  <a:srgbClr val="7030A0"/>
                </a:solidFill>
              </a:rPr>
              <a:t>len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"Merhaba </a:t>
            </a:r>
            <a:r>
              <a:rPr lang="tr-TR" dirty="0" err="1">
                <a:solidFill>
                  <a:srgbClr val="00B050"/>
                </a:solidFill>
              </a:rPr>
              <a:t>Dunya</a:t>
            </a:r>
            <a:r>
              <a:rPr lang="tr-TR" dirty="0">
                <a:solidFill>
                  <a:srgbClr val="00B050"/>
                </a:solidFill>
              </a:rPr>
              <a:t>!"</a:t>
            </a:r>
            <a:r>
              <a:rPr lang="tr-TR" dirty="0"/>
              <a:t>)</a:t>
            </a:r>
          </a:p>
          <a:p>
            <a:pPr>
              <a:buNone/>
            </a:pPr>
            <a:r>
              <a:rPr lang="tr-TR" dirty="0">
                <a:solidFill>
                  <a:srgbClr val="3146DF"/>
                </a:solidFill>
              </a:rPr>
              <a:t>14</a:t>
            </a:r>
          </a:p>
          <a:p>
            <a:r>
              <a:rPr lang="tr-TR" dirty="0"/>
              <a:t>İki örnekte de </a:t>
            </a:r>
            <a:r>
              <a:rPr lang="tr-TR" dirty="0">
                <a:solidFill>
                  <a:srgbClr val="00B050"/>
                </a:solidFill>
              </a:rPr>
              <a:t>"Merhaba </a:t>
            </a:r>
            <a:r>
              <a:rPr lang="tr-TR" dirty="0" err="1">
                <a:solidFill>
                  <a:srgbClr val="00B050"/>
                </a:solidFill>
              </a:rPr>
              <a:t>Dunya</a:t>
            </a:r>
            <a:r>
              <a:rPr lang="tr-TR" dirty="0">
                <a:solidFill>
                  <a:srgbClr val="00B050"/>
                </a:solidFill>
              </a:rPr>
              <a:t>!"</a:t>
            </a:r>
            <a:r>
              <a:rPr lang="tr-TR" dirty="0"/>
              <a:t> bu fonksiyonların argümanıdır.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Kendi Fonksiyonumuzu Yazalım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dirty="0"/>
              <a:t> </a:t>
            </a:r>
            <a:r>
              <a:rPr lang="tr-TR" dirty="0">
                <a:solidFill>
                  <a:srgbClr val="3146DF"/>
                </a:solidFill>
              </a:rPr>
              <a:t>Silindir</a:t>
            </a:r>
            <a:r>
              <a:rPr lang="en-US" dirty="0">
                <a:solidFill>
                  <a:srgbClr val="3146DF"/>
                </a:solidFill>
              </a:rPr>
              <a:t>_</a:t>
            </a:r>
            <a:r>
              <a:rPr lang="en-US" dirty="0" err="1">
                <a:solidFill>
                  <a:srgbClr val="3146DF"/>
                </a:solidFill>
              </a:rPr>
              <a:t>Hacim</a:t>
            </a:r>
            <a:r>
              <a:rPr lang="tr-TR" dirty="0"/>
              <a:t>(pi</a:t>
            </a:r>
            <a:r>
              <a:rPr lang="en-US" dirty="0"/>
              <a:t>_</a:t>
            </a:r>
            <a:r>
              <a:rPr lang="en-US" dirty="0" err="1"/>
              <a:t>sayisi</a:t>
            </a:r>
            <a:r>
              <a:rPr lang="tr-TR" dirty="0"/>
              <a:t>, r, h):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</a:t>
            </a:r>
            <a:r>
              <a:rPr lang="en-US" dirty="0"/>
              <a:t>H</a:t>
            </a:r>
            <a:r>
              <a:rPr lang="tr-TR" dirty="0" err="1"/>
              <a:t>acim</a:t>
            </a:r>
            <a:r>
              <a:rPr lang="tr-TR" dirty="0"/>
              <a:t> = pi</a:t>
            </a:r>
            <a:r>
              <a:rPr lang="en-US" dirty="0"/>
              <a:t>_</a:t>
            </a:r>
            <a:r>
              <a:rPr lang="en-US" dirty="0" err="1"/>
              <a:t>sayisi</a:t>
            </a:r>
            <a:r>
              <a:rPr lang="tr-TR" dirty="0"/>
              <a:t>*r*r*h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dirty="0"/>
              <a:t> Hacim</a:t>
            </a:r>
            <a:endParaRPr lang="en-US" dirty="0"/>
          </a:p>
          <a:p>
            <a:pPr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  <a:buNone/>
            </a:pPr>
            <a:r>
              <a:rPr lang="tr-TR" dirty="0"/>
              <a:t>pi = </a:t>
            </a:r>
            <a:r>
              <a:rPr lang="tr-TR" dirty="0" err="1"/>
              <a:t>float</a:t>
            </a:r>
            <a:r>
              <a:rPr lang="tr-TR" dirty="0"/>
              <a:t>(</a:t>
            </a:r>
            <a:r>
              <a:rPr lang="tr-TR" dirty="0" err="1"/>
              <a:t>raw_input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>
                <a:solidFill>
                  <a:srgbClr val="00B050"/>
                </a:solidFill>
              </a:rPr>
              <a:t>Pi </a:t>
            </a:r>
            <a:r>
              <a:rPr lang="en-US" dirty="0" err="1">
                <a:solidFill>
                  <a:srgbClr val="00B050"/>
                </a:solidFill>
              </a:rPr>
              <a:t>sayisi</a:t>
            </a:r>
            <a:r>
              <a:rPr lang="en-US" dirty="0">
                <a:solidFill>
                  <a:srgbClr val="00B050"/>
                </a:solidFill>
              </a:rPr>
              <a:t> ne </a:t>
            </a:r>
            <a:r>
              <a:rPr lang="en-US" dirty="0" err="1">
                <a:solidFill>
                  <a:srgbClr val="00B050"/>
                </a:solidFill>
              </a:rPr>
              <a:t>olsun</a:t>
            </a:r>
            <a:r>
              <a:rPr lang="en-US" dirty="0">
                <a:solidFill>
                  <a:srgbClr val="00B050"/>
                </a:solidFill>
              </a:rPr>
              <a:t>?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))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/>
              <a:t>yaricap</a:t>
            </a:r>
            <a:r>
              <a:rPr lang="tr-TR" dirty="0"/>
              <a:t> = </a:t>
            </a:r>
            <a:r>
              <a:rPr lang="tr-TR" dirty="0" err="1"/>
              <a:t>float</a:t>
            </a:r>
            <a:r>
              <a:rPr lang="tr-TR" dirty="0"/>
              <a:t>(</a:t>
            </a:r>
            <a:r>
              <a:rPr lang="tr-TR" dirty="0" err="1"/>
              <a:t>raw_input</a:t>
            </a:r>
            <a:r>
              <a:rPr lang="tr-TR" dirty="0"/>
              <a:t>(</a:t>
            </a:r>
            <a:r>
              <a:rPr lang="en-US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Silindirin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yari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capini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giriniz</a:t>
            </a:r>
            <a:r>
              <a:rPr lang="en-US" dirty="0">
                <a:solidFill>
                  <a:srgbClr val="00B050"/>
                </a:solidFill>
              </a:rPr>
              <a:t>: "</a:t>
            </a:r>
            <a:r>
              <a:rPr lang="tr-TR" dirty="0"/>
              <a:t>))</a:t>
            </a:r>
          </a:p>
          <a:p>
            <a:pPr>
              <a:lnSpc>
                <a:spcPct val="120000"/>
              </a:lnSpc>
              <a:buNone/>
            </a:pPr>
            <a:r>
              <a:rPr lang="tr-TR" dirty="0" err="1"/>
              <a:t>yukseklik</a:t>
            </a:r>
            <a:r>
              <a:rPr lang="tr-TR" dirty="0"/>
              <a:t> = </a:t>
            </a:r>
            <a:r>
              <a:rPr lang="tr-TR" dirty="0" err="1"/>
              <a:t>float</a:t>
            </a:r>
            <a:r>
              <a:rPr lang="tr-TR" dirty="0"/>
              <a:t>(</a:t>
            </a:r>
            <a:r>
              <a:rPr lang="tr-TR" dirty="0" err="1"/>
              <a:t>raw_input</a:t>
            </a:r>
            <a:r>
              <a:rPr lang="tr-TR" dirty="0"/>
              <a:t>(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Silindirin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yuksekligini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giriniz</a:t>
            </a:r>
            <a:r>
              <a:rPr lang="en-US" dirty="0">
                <a:solidFill>
                  <a:srgbClr val="00B050"/>
                </a:solidFill>
              </a:rPr>
              <a:t>: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))</a:t>
            </a:r>
          </a:p>
          <a:p>
            <a:pPr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  <a:buNone/>
            </a:pPr>
            <a:r>
              <a:rPr lang="tr-TR" dirty="0" err="1"/>
              <a:t>silindirin_hacmi</a:t>
            </a:r>
            <a:r>
              <a:rPr lang="tr-TR" dirty="0"/>
              <a:t> = Silindir</a:t>
            </a:r>
            <a:r>
              <a:rPr lang="en-US" dirty="0"/>
              <a:t>_</a:t>
            </a:r>
            <a:r>
              <a:rPr lang="en-US" dirty="0" err="1"/>
              <a:t>Hacim</a:t>
            </a:r>
            <a:r>
              <a:rPr lang="tr-TR" dirty="0"/>
              <a:t>(pi, </a:t>
            </a:r>
            <a:r>
              <a:rPr lang="tr-TR" dirty="0" err="1"/>
              <a:t>yaricap</a:t>
            </a:r>
            <a:r>
              <a:rPr lang="tr-TR" dirty="0"/>
              <a:t>, </a:t>
            </a:r>
            <a:r>
              <a:rPr lang="tr-TR" dirty="0" err="1"/>
              <a:t>yukseklik</a:t>
            </a:r>
            <a:r>
              <a:rPr lang="tr-TR" dirty="0"/>
              <a:t>)</a:t>
            </a:r>
          </a:p>
          <a:p>
            <a:pPr>
              <a:lnSpc>
                <a:spcPct val="120000"/>
              </a:lnSpc>
              <a:buNone/>
            </a:pP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dirty="0"/>
              <a:t>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en-US" dirty="0" err="1">
                <a:solidFill>
                  <a:srgbClr val="00B050"/>
                </a:solidFill>
              </a:rPr>
              <a:t>Silindirin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hacmi</a:t>
            </a:r>
            <a:r>
              <a:rPr lang="en-US" dirty="0">
                <a:solidFill>
                  <a:srgbClr val="00B050"/>
                </a:solidFill>
              </a:rPr>
              <a:t> =: </a:t>
            </a:r>
            <a:r>
              <a:rPr lang="tr-TR" dirty="0">
                <a:solidFill>
                  <a:srgbClr val="00B050"/>
                </a:solidFill>
              </a:rPr>
              <a:t>"</a:t>
            </a:r>
            <a:r>
              <a:rPr lang="tr-TR" dirty="0"/>
              <a:t>, </a:t>
            </a:r>
            <a:r>
              <a:rPr lang="tr-TR" dirty="0" err="1"/>
              <a:t>silindirin_hacmi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91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Kendi Fonksiyonumuzu Yazalım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None/>
            </a:pPr>
            <a:r>
              <a:rPr lang="tr-TR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dirty="0"/>
              <a:t> </a:t>
            </a:r>
            <a:r>
              <a:rPr lang="tr-TR" dirty="0">
                <a:solidFill>
                  <a:srgbClr val="3146DF"/>
                </a:solidFill>
              </a:rPr>
              <a:t>Silindir</a:t>
            </a:r>
            <a:r>
              <a:rPr lang="tr-TR" dirty="0"/>
              <a:t>(pi, r, h):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Yan_Alan = 2*pi*r*h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Taban_Alan = pi*r*r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Toplam_Alan = Yan_Alan + 2*Taban_Alan</a:t>
            </a:r>
          </a:p>
          <a:p>
            <a:pPr>
              <a:lnSpc>
                <a:spcPct val="120000"/>
              </a:lnSpc>
              <a:buNone/>
            </a:pPr>
            <a:r>
              <a:rPr lang="tr-TR" dirty="0"/>
              <a:t>    Hacim = pi*r*r*h</a:t>
            </a:r>
          </a:p>
          <a:p>
            <a:pPr>
              <a:lnSpc>
                <a:spcPct val="120000"/>
              </a:lnSpc>
              <a:buNone/>
            </a:pPr>
            <a:endParaRPr lang="tr-TR" dirty="0"/>
          </a:p>
          <a:p>
            <a:pPr>
              <a:lnSpc>
                <a:spcPct val="120000"/>
              </a:lnSpc>
              <a:buNone/>
            </a:pPr>
            <a:r>
              <a:rPr lang="tr-TR" dirty="0"/>
              <a:t>    </a:t>
            </a:r>
            <a:r>
              <a:rPr lang="tr-TR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dirty="0"/>
              <a:t> Yan_Alan, Taban_Alan, Toplam_Alan, Hacim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Bir Fonksiyonu Çağırmak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00323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3146DF"/>
                </a:solidFill>
              </a:rPr>
              <a:t>Silindir</a:t>
            </a:r>
            <a:r>
              <a:rPr lang="tr-TR" sz="2400" dirty="0"/>
              <a:t>(pi, r, h):</a:t>
            </a:r>
          </a:p>
          <a:p>
            <a:pPr>
              <a:buNone/>
            </a:pPr>
            <a:r>
              <a:rPr lang="tr-TR" sz="2400" dirty="0"/>
              <a:t>    Yan_Alan = 2*pi*r*h</a:t>
            </a:r>
          </a:p>
          <a:p>
            <a:pPr>
              <a:buNone/>
            </a:pPr>
            <a:r>
              <a:rPr lang="tr-TR" sz="2400" dirty="0"/>
              <a:t>    Taban_Alan = pi*r*r</a:t>
            </a:r>
          </a:p>
          <a:p>
            <a:pPr>
              <a:buNone/>
            </a:pPr>
            <a:r>
              <a:rPr lang="tr-TR" sz="2400" dirty="0"/>
              <a:t>    Toplam_Alan = Yan_Alan + 2*Taban_Alan</a:t>
            </a:r>
          </a:p>
          <a:p>
            <a:pPr>
              <a:buNone/>
            </a:pPr>
            <a:r>
              <a:rPr lang="tr-TR" sz="2400" dirty="0"/>
              <a:t>    Hacim = pi*r*r*h</a:t>
            </a:r>
          </a:p>
          <a:p>
            <a:pPr>
              <a:buNone/>
            </a:pPr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sz="2400" dirty="0"/>
              <a:t> Yan_Alan, Taban_Alan, Toplam_Alan, Hacim</a:t>
            </a:r>
          </a:p>
          <a:p>
            <a:pPr>
              <a:buNone/>
            </a:pPr>
            <a:endParaRPr lang="tr-TR" sz="2400" dirty="0"/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Silindir(3.14, 3, 5)</a:t>
            </a:r>
          </a:p>
          <a:p>
            <a:pPr>
              <a:buNone/>
            </a:pPr>
            <a:r>
              <a:rPr lang="nb-NO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b-NO" sz="2400" dirty="0"/>
              <a:t> Silindir(3.14, 4, 10)</a:t>
            </a:r>
          </a:p>
          <a:p>
            <a:pPr>
              <a:buNone/>
            </a:pPr>
            <a:r>
              <a:rPr lang="nb-NO" sz="2400" dirty="0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nb-NO" sz="2400" dirty="0"/>
              <a:t> Silindir(3.14, 2, 7)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140460" y="4149080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000" dirty="0"/>
              <a:t>&gt;&gt;&gt; </a:t>
            </a:r>
          </a:p>
          <a:p>
            <a:r>
              <a:rPr lang="tr-TR" sz="2000" dirty="0">
                <a:solidFill>
                  <a:srgbClr val="3146DF"/>
                </a:solidFill>
              </a:rPr>
              <a:t>(94.2, 28.259999999999998, 150.72, 141.29999999999998)</a:t>
            </a:r>
          </a:p>
          <a:p>
            <a:r>
              <a:rPr lang="tr-TR" sz="2000" dirty="0">
                <a:solidFill>
                  <a:srgbClr val="3146DF"/>
                </a:solidFill>
              </a:rPr>
              <a:t>(251.20000000000002, 50.24, 351.68, 502.40000000000003)</a:t>
            </a:r>
          </a:p>
          <a:p>
            <a:r>
              <a:rPr lang="tr-TR" sz="2000" dirty="0">
                <a:solidFill>
                  <a:srgbClr val="3146DF"/>
                </a:solidFill>
              </a:rPr>
              <a:t>(87.92, 12.56, 113.04, 87.92)</a:t>
            </a:r>
          </a:p>
          <a:p>
            <a:r>
              <a:rPr lang="tr-TR" sz="2000" dirty="0"/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/>
              <a:t>Geri Dönen Değerlere Tek Tek Ulaşmak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34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dirty="0">
                <a:solidFill>
                  <a:schemeClr val="accent6">
                    <a:lumMod val="75000"/>
                  </a:schemeClr>
                </a:solidFill>
              </a:rPr>
              <a:t>def</a:t>
            </a:r>
            <a:r>
              <a:rPr lang="tr-TR" sz="2400" dirty="0"/>
              <a:t> </a:t>
            </a:r>
            <a:r>
              <a:rPr lang="tr-TR" sz="2400" dirty="0">
                <a:solidFill>
                  <a:srgbClr val="3146DF"/>
                </a:solidFill>
              </a:rPr>
              <a:t>Silindir</a:t>
            </a:r>
            <a:r>
              <a:rPr lang="tr-TR" sz="2400" dirty="0"/>
              <a:t>(pi, r, h):</a:t>
            </a:r>
          </a:p>
          <a:p>
            <a:pPr>
              <a:buNone/>
            </a:pPr>
            <a:r>
              <a:rPr lang="tr-TR" sz="2400" dirty="0"/>
              <a:t>    Yan_Alan = 2*pi*r*h</a:t>
            </a:r>
          </a:p>
          <a:p>
            <a:pPr>
              <a:buNone/>
            </a:pPr>
            <a:r>
              <a:rPr lang="tr-TR" sz="2400" dirty="0"/>
              <a:t>    Taban_Alan = pi*r*r</a:t>
            </a:r>
          </a:p>
          <a:p>
            <a:pPr>
              <a:buNone/>
            </a:pPr>
            <a:r>
              <a:rPr lang="tr-TR" sz="2400" dirty="0"/>
              <a:t>    Toplam_Alan = Yan_Alan + 2*Taban_Alan</a:t>
            </a:r>
          </a:p>
          <a:p>
            <a:pPr>
              <a:buNone/>
            </a:pPr>
            <a:r>
              <a:rPr lang="tr-TR" sz="2400" dirty="0"/>
              <a:t>    Hacim = pi*r*r*h</a:t>
            </a:r>
          </a:p>
          <a:p>
            <a:pPr>
              <a:spcAft>
                <a:spcPts val="1200"/>
              </a:spcAft>
              <a:buNone/>
            </a:pPr>
            <a:r>
              <a:rPr lang="tr-TR" sz="2400" dirty="0"/>
              <a:t>    </a:t>
            </a: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return</a:t>
            </a:r>
            <a:r>
              <a:rPr lang="tr-TR" sz="2400" dirty="0"/>
              <a:t> Yan_Alan, Taban_Alan, Toplam_Alan, Hacim</a:t>
            </a:r>
          </a:p>
          <a:p>
            <a:pPr>
              <a:buNone/>
            </a:pPr>
            <a:r>
              <a:rPr lang="tr-TR" sz="2400" dirty="0"/>
              <a:t>(y_alan, t_alan, top_alan, hacim) = Silindir(3.14, 3, 5)</a:t>
            </a:r>
          </a:p>
          <a:p>
            <a:pPr>
              <a:buNone/>
            </a:pPr>
            <a:r>
              <a:rPr lang="tr-TR" sz="2400" dirty="0" err="1">
                <a:solidFill>
                  <a:schemeClr val="accent6">
                    <a:lumMod val="75000"/>
                  </a:schemeClr>
                </a:solidFill>
              </a:rPr>
              <a:t>print</a:t>
            </a:r>
            <a:r>
              <a:rPr lang="tr-TR" sz="2400" dirty="0"/>
              <a:t> y_alan, t_alan, top_alan, hacim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457200" y="526520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2400" dirty="0"/>
              <a:t>&gt;&gt;&gt; </a:t>
            </a:r>
          </a:p>
          <a:p>
            <a:r>
              <a:rPr lang="tr-TR" sz="2400" dirty="0">
                <a:solidFill>
                  <a:srgbClr val="3146DF"/>
                </a:solidFill>
              </a:rPr>
              <a:t>94.2 28.26 150.72 141.3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Fonksiyonlarımızı Modül Haline Getirebiliriz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tr-TR" dirty="0"/>
              <a:t>Çok sık kullandığımız ve birbiriyle alakalı bir takım fonksiyonları “modül” haline getirip, daha sonra bunları kullanabiliriz.</a:t>
            </a:r>
          </a:p>
          <a:p>
            <a:pPr>
              <a:lnSpc>
                <a:spcPct val="130000"/>
              </a:lnSpc>
            </a:pPr>
            <a:r>
              <a:rPr lang="tr-TR" dirty="0"/>
              <a:t>Böylece fonksiyonlar programımızda kalabalık etmezler</a:t>
            </a:r>
          </a:p>
          <a:p>
            <a:pPr>
              <a:lnSpc>
                <a:spcPct val="130000"/>
              </a:lnSpc>
            </a:pPr>
            <a:r>
              <a:rPr lang="tr-TR" dirty="0"/>
              <a:t>Daha organize bir fonksiyon kütüphanesi oluşturabiliriz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6DC00-DE2B-48D9-A64A-6BF976CFEE96}" type="datetime1">
              <a:rPr lang="tr-TR" smtClean="0"/>
              <a:pPr/>
              <a:t>1.08.2016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Sabancı Üniversitesi Lise Yaz Okulu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750</Words>
  <Application>Microsoft Office PowerPoint</Application>
  <PresentationFormat>On-screen Show (4:3)</PresentationFormat>
  <Paragraphs>151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Ofis Teması</vt:lpstr>
      <vt:lpstr>Bilgisayar Programlamasına ve Veri Analizine Giriş - V</vt:lpstr>
      <vt:lpstr>Modül 5 için Planımız </vt:lpstr>
      <vt:lpstr>Fonksiyon Nedir?</vt:lpstr>
      <vt:lpstr>Örnekler</vt:lpstr>
      <vt:lpstr>Kendi Fonksiyonumuzu Yazalım</vt:lpstr>
      <vt:lpstr>Kendi Fonksiyonumuzu Yazalım</vt:lpstr>
      <vt:lpstr>Bir Fonksiyonu Çağırmak</vt:lpstr>
      <vt:lpstr>Geri Dönen Değerlere Tek Tek Ulaşmak</vt:lpstr>
      <vt:lpstr>Fonksiyonlarımızı Modül Haline Getirebiliriz</vt:lpstr>
      <vt:lpstr>Modül Örneği</vt:lpstr>
      <vt:lpstr>Modüldeki Fonksiyonları Kullanmak</vt:lpstr>
      <vt:lpstr>Ve Sonuç</vt:lpstr>
      <vt:lpstr>Ödev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Bilgisayar Programlamasına ve Veri Analizine Giriş</dc:title>
  <dc:creator>Erkay Savaş</dc:creator>
  <cp:lastModifiedBy>Hüsnü Yenigün</cp:lastModifiedBy>
  <cp:revision>310</cp:revision>
  <dcterms:created xsi:type="dcterms:W3CDTF">2015-06-17T11:57:35Z</dcterms:created>
  <dcterms:modified xsi:type="dcterms:W3CDTF">2016-08-01T09:40:43Z</dcterms:modified>
</cp:coreProperties>
</file>