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92" r:id="rId15"/>
    <p:sldId id="291" r:id="rId16"/>
    <p:sldId id="286" r:id="rId17"/>
    <p:sldId id="287" r:id="rId18"/>
    <p:sldId id="288" r:id="rId19"/>
    <p:sldId id="289" r:id="rId20"/>
    <p:sldId id="290" r:id="rId21"/>
    <p:sldId id="293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</a:t>
            </a:r>
            <a:r>
              <a:rPr lang="tr-TR" dirty="0" err="1"/>
              <a:t>VI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join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942"/>
            <a:ext cx="8229600" cy="52133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 fonksiyonunun tam tersini yapar, 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bir listenin içindeki elementleri verilen parametre ile birleştirip cümle kurar.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cumle</a:t>
            </a:r>
            <a:r>
              <a:rPr lang="en-GB" dirty="0"/>
              <a:t> = </a:t>
            </a:r>
            <a:r>
              <a:rPr lang="en-GB" dirty="0">
                <a:solidFill>
                  <a:srgbClr val="00B050"/>
                </a:solidFill>
              </a:rPr>
              <a:t>"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daha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baskalarinin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“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listem = </a:t>
            </a:r>
            <a:r>
              <a:rPr lang="tr-TR" dirty="0" err="1"/>
              <a:t>cumle</a:t>
            </a:r>
            <a:r>
              <a:rPr lang="tr-TR" dirty="0"/>
              <a:t>.</a:t>
            </a:r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" ".</a:t>
            </a:r>
            <a:r>
              <a:rPr lang="tr-TR" dirty="0" err="1"/>
              <a:t>join</a:t>
            </a:r>
            <a:r>
              <a:rPr lang="tr-TR" dirty="0"/>
              <a:t>(listem)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",".</a:t>
            </a:r>
            <a:r>
              <a:rPr lang="tr-TR" dirty="0" err="1"/>
              <a:t>join</a:t>
            </a:r>
            <a:r>
              <a:rPr lang="tr-TR" dirty="0"/>
              <a:t>(listem)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"".</a:t>
            </a:r>
            <a:r>
              <a:rPr lang="tr-TR" dirty="0" err="1"/>
              <a:t>join</a:t>
            </a:r>
            <a:r>
              <a:rPr lang="tr-TR" dirty="0"/>
              <a:t>(listem)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14800" y="3894137"/>
            <a:ext cx="4849688" cy="2663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sz="2400" dirty="0">
                <a:solidFill>
                  <a:srgbClr val="3146DF"/>
                </a:solidFill>
              </a:rPr>
              <a:t>Akilli adam aklini 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 daha akilli adam </a:t>
            </a:r>
            <a:r>
              <a:rPr lang="tr-TR" sz="2400" dirty="0" err="1">
                <a:solidFill>
                  <a:srgbClr val="3146DF"/>
                </a:solidFill>
              </a:rPr>
              <a:t>baskalarinin</a:t>
            </a:r>
            <a:r>
              <a:rPr lang="tr-TR" sz="2400" dirty="0">
                <a:solidFill>
                  <a:srgbClr val="3146DF"/>
                </a:solidFill>
              </a:rPr>
              <a:t> da aklini 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sz="2400" dirty="0">
                <a:solidFill>
                  <a:srgbClr val="3146DF"/>
                </a:solidFill>
              </a:rPr>
              <a:t>Akilli,adam,aklini,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,daha,akilli,adam,</a:t>
            </a:r>
            <a:r>
              <a:rPr lang="tr-TR" sz="2400" dirty="0" err="1">
                <a:solidFill>
                  <a:srgbClr val="3146DF"/>
                </a:solidFill>
              </a:rPr>
              <a:t>baskalarinin</a:t>
            </a:r>
            <a:r>
              <a:rPr lang="tr-TR" sz="2400" dirty="0">
                <a:solidFill>
                  <a:srgbClr val="3146DF"/>
                </a:solidFill>
              </a:rPr>
              <a:t>,da,aklini,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10000"/>
              </a:lnSpc>
            </a:pPr>
            <a:r>
              <a:rPr lang="tr-TR" sz="2400" dirty="0">
                <a:solidFill>
                  <a:srgbClr val="3146DF"/>
                </a:solidFill>
              </a:rPr>
              <a:t>Akilliadamaklinikullanirdahaakilliadambaskalarinindaaklinikullanir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Veri Tipi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Listelere çok benzerler ama her değere belli bir ‘</a:t>
            </a:r>
            <a:r>
              <a:rPr lang="tr-TR" dirty="0" err="1"/>
              <a:t>key</a:t>
            </a:r>
            <a:r>
              <a:rPr lang="tr-TR" dirty="0"/>
              <a:t>’, yani anahtar atanır. Bu sözlüklerin içinde değer aramayı çok kolaylaştırır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/>
              <a:t>gunler</a:t>
            </a:r>
            <a:r>
              <a:rPr lang="tr-TR" dirty="0"/>
              <a:t> = {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Sali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:1,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Carsamba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Persembe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'Cuma'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: 5, </a:t>
            </a:r>
            <a:r>
              <a:rPr lang="tr-TR" dirty="0">
                <a:solidFill>
                  <a:srgbClr val="00B050"/>
                </a:solidFill>
              </a:rPr>
              <a:t>'Pazar'</a:t>
            </a:r>
            <a:r>
              <a:rPr lang="tr-TR" dirty="0"/>
              <a:t>:6}</a:t>
            </a:r>
          </a:p>
          <a:p>
            <a:pPr lvl="1">
              <a:lnSpc>
                <a:spcPct val="120000"/>
              </a:lnSpc>
              <a:buNone/>
            </a:pP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/>
              <a:t>gunler[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maks = </a:t>
            </a:r>
            <a:r>
              <a:rPr lang="tr-TR" dirty="0">
                <a:solidFill>
                  <a:srgbClr val="7030A0"/>
                </a:solidFill>
              </a:rPr>
              <a:t>max</a:t>
            </a:r>
            <a:r>
              <a:rPr lang="tr-TR" dirty="0"/>
              <a:t>(gunler, key=gunler.get)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maks gunler[maks] </a:t>
            </a:r>
          </a:p>
          <a:p>
            <a:pPr lvl="1">
              <a:lnSpc>
                <a:spcPct val="120000"/>
              </a:lnSpc>
              <a:buNone/>
            </a:pPr>
            <a:endParaRPr lang="tr-TR" dirty="0"/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5239308" y="4257092"/>
            <a:ext cx="36531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tr-TR" sz="2400">
                <a:solidFill>
                  <a:srgbClr val="3146DF"/>
                </a:solidFill>
              </a:rPr>
              <a:t>Pazar 6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Veri Tipi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tr-TR" dirty="0" err="1"/>
              <a:t>gunler</a:t>
            </a:r>
            <a:r>
              <a:rPr lang="tr-TR" dirty="0"/>
              <a:t> = {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: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Monday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Sali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Tuesday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Carsamba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Wednesday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Persembe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Thusday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'Cuma'</a:t>
            </a:r>
            <a:r>
              <a:rPr lang="tr-TR" dirty="0"/>
              <a:t>: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Friday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: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Saturday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, '</a:t>
            </a:r>
            <a:r>
              <a:rPr lang="tr-TR" dirty="0">
                <a:solidFill>
                  <a:srgbClr val="00B050"/>
                </a:solidFill>
              </a:rPr>
              <a:t>Pazar</a:t>
            </a:r>
            <a:r>
              <a:rPr lang="tr-TR" dirty="0"/>
              <a:t>':‘</a:t>
            </a:r>
            <a:r>
              <a:rPr lang="tr-TR" dirty="0" err="1">
                <a:solidFill>
                  <a:srgbClr val="00B050"/>
                </a:solidFill>
              </a:rPr>
              <a:t>Sunday</a:t>
            </a:r>
            <a:r>
              <a:rPr lang="tr-TR" dirty="0"/>
              <a:t>'}</a:t>
            </a:r>
          </a:p>
          <a:p>
            <a:pPr>
              <a:lnSpc>
                <a:spcPct val="120000"/>
              </a:lnSpc>
            </a:pP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]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gunler</a:t>
            </a:r>
            <a:r>
              <a:rPr lang="tr-TR" dirty="0"/>
              <a:t>[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5095292" y="3911568"/>
            <a:ext cx="3473152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8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Monday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Saturday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43292" cy="2988332"/>
          </a:xfrm>
        </p:spPr>
        <p:txBody>
          <a:bodyPr>
            <a:normAutofit/>
          </a:bodyPr>
          <a:lstStyle/>
          <a:p>
            <a:r>
              <a:rPr lang="en-US" sz="2400" dirty="0" err="1"/>
              <a:t>Arka</a:t>
            </a:r>
            <a:r>
              <a:rPr lang="tr-TR" sz="2400" dirty="0" err="1"/>
              <a:t>daşımız</a:t>
            </a:r>
            <a:r>
              <a:rPr lang="tr-TR" sz="2400" dirty="0"/>
              <a:t> ile şifreli bir şekilde konuşmak istediğimizi varsayalım:</a:t>
            </a:r>
          </a:p>
          <a:p>
            <a:pPr marL="457200" lvl="1" indent="0">
              <a:buNone/>
            </a:pPr>
            <a:r>
              <a:rPr lang="tr-TR" sz="2000" dirty="0"/>
              <a:t>Açık mesaj:    </a:t>
            </a:r>
            <a:r>
              <a:rPr lang="tr-TR" sz="2000" dirty="0" err="1"/>
              <a:t>husnu</a:t>
            </a:r>
            <a:r>
              <a:rPr lang="tr-TR" sz="2000" dirty="0"/>
              <a:t> hoca </a:t>
            </a:r>
            <a:r>
              <a:rPr lang="tr-TR" sz="2000" dirty="0" err="1"/>
              <a:t>cok</a:t>
            </a:r>
            <a:r>
              <a:rPr lang="tr-TR" sz="2000" dirty="0"/>
              <a:t> sert</a:t>
            </a:r>
          </a:p>
          <a:p>
            <a:pPr marL="457200" lvl="1" indent="0">
              <a:buNone/>
            </a:pPr>
            <a:r>
              <a:rPr lang="tr-TR" sz="2000" dirty="0"/>
              <a:t>Şifreli mesaj: </a:t>
            </a:r>
            <a:r>
              <a:rPr lang="tr-TR" sz="2000" dirty="0" err="1"/>
              <a:t>kxvqx</a:t>
            </a:r>
            <a:r>
              <a:rPr lang="tr-TR" sz="2000" dirty="0"/>
              <a:t>  </a:t>
            </a:r>
            <a:r>
              <a:rPr lang="tr-TR" sz="2000" dirty="0" err="1"/>
              <a:t>krfd</a:t>
            </a:r>
            <a:r>
              <a:rPr lang="tr-TR" sz="2000" dirty="0"/>
              <a:t>   </a:t>
            </a:r>
            <a:r>
              <a:rPr lang="tr-TR" sz="2000" dirty="0" err="1"/>
              <a:t>frn</a:t>
            </a:r>
            <a:r>
              <a:rPr lang="tr-TR" sz="2000" dirty="0"/>
              <a:t>  </a:t>
            </a:r>
            <a:r>
              <a:rPr lang="tr-TR" sz="2000" dirty="0" err="1"/>
              <a:t>vhuw</a:t>
            </a:r>
            <a:endParaRPr lang="tr-TR" sz="2000" dirty="0"/>
          </a:p>
          <a:p>
            <a:r>
              <a:rPr lang="tr-TR" sz="2400" dirty="0"/>
              <a:t>Sezar (</a:t>
            </a:r>
            <a:r>
              <a:rPr lang="tr-TR" sz="2400" dirty="0" err="1"/>
              <a:t>Gaius</a:t>
            </a:r>
            <a:r>
              <a:rPr lang="tr-TR" sz="2400" dirty="0"/>
              <a:t> Julius </a:t>
            </a:r>
            <a:r>
              <a:rPr lang="tr-TR" sz="2400" dirty="0" err="1"/>
              <a:t>Caesar</a:t>
            </a:r>
            <a:r>
              <a:rPr lang="tr-TR" sz="2400" dirty="0"/>
              <a:t>) gizli </a:t>
            </a:r>
            <a:r>
              <a:rPr lang="tr-TR" sz="2400" dirty="0" err="1"/>
              <a:t>mesajlarini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    bu şekilde şifreleyerek gönderirdi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679" y="1682806"/>
            <a:ext cx="1351687" cy="18002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017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43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1470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4697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7923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11505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3772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6039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8306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0573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284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0510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3737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964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190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34175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66442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8709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0976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3243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95510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7777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6004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92311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824578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68444" y="4041068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035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62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1488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4715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7942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1689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43956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76223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08490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40757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7302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29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3755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6982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0209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34359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66626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98893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31160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63427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95694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27961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76022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792495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824762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570288" y="5517232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18" idx="2"/>
            <a:endCxn id="53" idx="0"/>
          </p:cNvCxnSpPr>
          <p:nvPr/>
        </p:nvCxnSpPr>
        <p:spPr>
          <a:xfrm>
            <a:off x="6097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9" idx="2"/>
            <a:endCxn id="54" idx="0"/>
          </p:cNvCxnSpPr>
          <p:nvPr/>
        </p:nvCxnSpPr>
        <p:spPr>
          <a:xfrm>
            <a:off x="9323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0" idx="2"/>
            <a:endCxn id="55" idx="0"/>
          </p:cNvCxnSpPr>
          <p:nvPr/>
        </p:nvCxnSpPr>
        <p:spPr>
          <a:xfrm>
            <a:off x="125505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1" idx="2"/>
            <a:endCxn id="56" idx="0"/>
          </p:cNvCxnSpPr>
          <p:nvPr/>
        </p:nvCxnSpPr>
        <p:spPr>
          <a:xfrm>
            <a:off x="157772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2" idx="2"/>
            <a:endCxn id="57" idx="0"/>
          </p:cNvCxnSpPr>
          <p:nvPr/>
        </p:nvCxnSpPr>
        <p:spPr>
          <a:xfrm>
            <a:off x="190039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3" idx="2"/>
            <a:endCxn id="58" idx="0"/>
          </p:cNvCxnSpPr>
          <p:nvPr/>
        </p:nvCxnSpPr>
        <p:spPr>
          <a:xfrm>
            <a:off x="222306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4" idx="2"/>
            <a:endCxn id="59" idx="0"/>
          </p:cNvCxnSpPr>
          <p:nvPr/>
        </p:nvCxnSpPr>
        <p:spPr>
          <a:xfrm>
            <a:off x="254573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5" idx="2"/>
            <a:endCxn id="60" idx="0"/>
          </p:cNvCxnSpPr>
          <p:nvPr/>
        </p:nvCxnSpPr>
        <p:spPr>
          <a:xfrm>
            <a:off x="286840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6" idx="2"/>
            <a:endCxn id="61" idx="0"/>
          </p:cNvCxnSpPr>
          <p:nvPr/>
        </p:nvCxnSpPr>
        <p:spPr>
          <a:xfrm>
            <a:off x="319107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7" idx="2"/>
            <a:endCxn id="62" idx="0"/>
          </p:cNvCxnSpPr>
          <p:nvPr/>
        </p:nvCxnSpPr>
        <p:spPr>
          <a:xfrm>
            <a:off x="351374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8" idx="2"/>
            <a:endCxn id="63" idx="0"/>
          </p:cNvCxnSpPr>
          <p:nvPr/>
        </p:nvCxnSpPr>
        <p:spPr>
          <a:xfrm>
            <a:off x="38364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9" idx="2"/>
            <a:endCxn id="64" idx="0"/>
          </p:cNvCxnSpPr>
          <p:nvPr/>
        </p:nvCxnSpPr>
        <p:spPr>
          <a:xfrm>
            <a:off x="41590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0" idx="2"/>
            <a:endCxn id="65" idx="0"/>
          </p:cNvCxnSpPr>
          <p:nvPr/>
        </p:nvCxnSpPr>
        <p:spPr>
          <a:xfrm>
            <a:off x="448175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31" idx="2"/>
            <a:endCxn id="66" idx="0"/>
          </p:cNvCxnSpPr>
          <p:nvPr/>
        </p:nvCxnSpPr>
        <p:spPr>
          <a:xfrm>
            <a:off x="480442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32" idx="2"/>
            <a:endCxn id="67" idx="0"/>
          </p:cNvCxnSpPr>
          <p:nvPr/>
        </p:nvCxnSpPr>
        <p:spPr>
          <a:xfrm>
            <a:off x="512709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3" idx="2"/>
            <a:endCxn id="68" idx="0"/>
          </p:cNvCxnSpPr>
          <p:nvPr/>
        </p:nvCxnSpPr>
        <p:spPr>
          <a:xfrm>
            <a:off x="544976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4" idx="2"/>
            <a:endCxn id="69" idx="0"/>
          </p:cNvCxnSpPr>
          <p:nvPr/>
        </p:nvCxnSpPr>
        <p:spPr>
          <a:xfrm>
            <a:off x="577243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35" idx="2"/>
            <a:endCxn id="70" idx="0"/>
          </p:cNvCxnSpPr>
          <p:nvPr/>
        </p:nvCxnSpPr>
        <p:spPr>
          <a:xfrm>
            <a:off x="609510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36" idx="2"/>
            <a:endCxn id="71" idx="0"/>
          </p:cNvCxnSpPr>
          <p:nvPr/>
        </p:nvCxnSpPr>
        <p:spPr>
          <a:xfrm>
            <a:off x="641777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7" idx="2"/>
            <a:endCxn id="72" idx="0"/>
          </p:cNvCxnSpPr>
          <p:nvPr/>
        </p:nvCxnSpPr>
        <p:spPr>
          <a:xfrm>
            <a:off x="674044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8" idx="2"/>
            <a:endCxn id="73" idx="0"/>
          </p:cNvCxnSpPr>
          <p:nvPr/>
        </p:nvCxnSpPr>
        <p:spPr>
          <a:xfrm>
            <a:off x="706311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39" idx="2"/>
            <a:endCxn id="74" idx="0"/>
          </p:cNvCxnSpPr>
          <p:nvPr/>
        </p:nvCxnSpPr>
        <p:spPr>
          <a:xfrm>
            <a:off x="7385786" y="4365104"/>
            <a:ext cx="96985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40" idx="2"/>
            <a:endCxn id="75" idx="0"/>
          </p:cNvCxnSpPr>
          <p:nvPr/>
        </p:nvCxnSpPr>
        <p:spPr>
          <a:xfrm>
            <a:off x="7708456" y="4365104"/>
            <a:ext cx="969844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41" idx="2"/>
            <a:endCxn id="50" idx="0"/>
          </p:cNvCxnSpPr>
          <p:nvPr/>
        </p:nvCxnSpPr>
        <p:spPr>
          <a:xfrm flipH="1">
            <a:off x="611560" y="4365104"/>
            <a:ext cx="741956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42" idx="2"/>
            <a:endCxn id="51" idx="0"/>
          </p:cNvCxnSpPr>
          <p:nvPr/>
        </p:nvCxnSpPr>
        <p:spPr>
          <a:xfrm flipH="1">
            <a:off x="934230" y="4365104"/>
            <a:ext cx="741956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43" idx="2"/>
            <a:endCxn id="52" idx="0"/>
          </p:cNvCxnSpPr>
          <p:nvPr/>
        </p:nvCxnSpPr>
        <p:spPr>
          <a:xfrm flipH="1">
            <a:off x="1256900" y="4365104"/>
            <a:ext cx="7419556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99543" y="5031178"/>
            <a:ext cx="824882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/>
              <a:t>k=3</a:t>
            </a:r>
          </a:p>
          <a:p>
            <a:pPr algn="ctr"/>
            <a:r>
              <a:rPr lang="tr-TR" sz="1200" dirty="0"/>
              <a:t>(anahtar)</a:t>
            </a:r>
            <a:endParaRPr lang="en-US" sz="1200" dirty="0"/>
          </a:p>
        </p:txBody>
      </p:sp>
      <p:sp>
        <p:nvSpPr>
          <p:cNvPr id="159" name="Right Brace 158"/>
          <p:cNvSpPr/>
          <p:nvPr/>
        </p:nvSpPr>
        <p:spPr>
          <a:xfrm rot="5400000">
            <a:off x="4523558" y="1885804"/>
            <a:ext cx="235917" cy="8290861"/>
          </a:xfrm>
          <a:prstGeom prst="rightBrace">
            <a:avLst>
              <a:gd name="adj1" fmla="val 8333"/>
              <a:gd name="adj2" fmla="val 5021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4130171" y="6083423"/>
            <a:ext cx="944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i="1" dirty="0"/>
              <a:t>şifreli harf</a:t>
            </a:r>
            <a:endParaRPr lang="en-US" sz="1400" b="1" i="1" dirty="0"/>
          </a:p>
        </p:txBody>
      </p:sp>
      <p:sp>
        <p:nvSpPr>
          <p:cNvPr id="161" name="Right Brace 160"/>
          <p:cNvSpPr/>
          <p:nvPr/>
        </p:nvSpPr>
        <p:spPr>
          <a:xfrm rot="5400000" flipH="1">
            <a:off x="4495021" y="-284383"/>
            <a:ext cx="288033" cy="8290861"/>
          </a:xfrm>
          <a:prstGeom prst="rightBrace">
            <a:avLst>
              <a:gd name="adj1" fmla="val 8333"/>
              <a:gd name="adj2" fmla="val 5021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4211960" y="3481263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i="1" dirty="0"/>
              <a:t>asıl harf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158" grpId="0" animBg="1"/>
      <p:bldP spid="159" grpId="0" animBg="1"/>
      <p:bldP spid="160" grpId="0"/>
      <p:bldP spid="161" grpId="0" animBg="1"/>
      <p:bldP spid="1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43292" cy="2988332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8" name="Rectangle 17"/>
          <p:cNvSpPr/>
          <p:nvPr/>
        </p:nvSpPr>
        <p:spPr>
          <a:xfrm>
            <a:off x="5017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43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1470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4697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7923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11505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43772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6039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8306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0573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284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0510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3737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964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190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34175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66442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8709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30976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63243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95510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7777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6004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92311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824578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68444" y="2011070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035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62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1488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4715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7942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1689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43956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76223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08490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40757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7302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529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3755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6982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0209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34359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66626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98893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31160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63427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95694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27961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76022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792495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824762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570288" y="3307214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18" idx="2"/>
            <a:endCxn id="53" idx="0"/>
          </p:cNvCxnSpPr>
          <p:nvPr/>
        </p:nvCxnSpPr>
        <p:spPr>
          <a:xfrm>
            <a:off x="6097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9" idx="2"/>
            <a:endCxn id="54" idx="0"/>
          </p:cNvCxnSpPr>
          <p:nvPr/>
        </p:nvCxnSpPr>
        <p:spPr>
          <a:xfrm>
            <a:off x="9323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0" idx="2"/>
            <a:endCxn id="55" idx="0"/>
          </p:cNvCxnSpPr>
          <p:nvPr/>
        </p:nvCxnSpPr>
        <p:spPr>
          <a:xfrm>
            <a:off x="125505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1" idx="2"/>
            <a:endCxn id="56" idx="0"/>
          </p:cNvCxnSpPr>
          <p:nvPr/>
        </p:nvCxnSpPr>
        <p:spPr>
          <a:xfrm>
            <a:off x="157772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2" idx="2"/>
            <a:endCxn id="57" idx="0"/>
          </p:cNvCxnSpPr>
          <p:nvPr/>
        </p:nvCxnSpPr>
        <p:spPr>
          <a:xfrm>
            <a:off x="190039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3" idx="2"/>
            <a:endCxn id="58" idx="0"/>
          </p:cNvCxnSpPr>
          <p:nvPr/>
        </p:nvCxnSpPr>
        <p:spPr>
          <a:xfrm>
            <a:off x="222306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4" idx="2"/>
            <a:endCxn id="59" idx="0"/>
          </p:cNvCxnSpPr>
          <p:nvPr/>
        </p:nvCxnSpPr>
        <p:spPr>
          <a:xfrm>
            <a:off x="254573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5" idx="2"/>
            <a:endCxn id="60" idx="0"/>
          </p:cNvCxnSpPr>
          <p:nvPr/>
        </p:nvCxnSpPr>
        <p:spPr>
          <a:xfrm>
            <a:off x="286840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6" idx="2"/>
            <a:endCxn id="61" idx="0"/>
          </p:cNvCxnSpPr>
          <p:nvPr/>
        </p:nvCxnSpPr>
        <p:spPr>
          <a:xfrm>
            <a:off x="319107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27" idx="2"/>
            <a:endCxn id="62" idx="0"/>
          </p:cNvCxnSpPr>
          <p:nvPr/>
        </p:nvCxnSpPr>
        <p:spPr>
          <a:xfrm>
            <a:off x="351374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8" idx="2"/>
            <a:endCxn id="63" idx="0"/>
          </p:cNvCxnSpPr>
          <p:nvPr/>
        </p:nvCxnSpPr>
        <p:spPr>
          <a:xfrm>
            <a:off x="38364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9" idx="2"/>
            <a:endCxn id="64" idx="0"/>
          </p:cNvCxnSpPr>
          <p:nvPr/>
        </p:nvCxnSpPr>
        <p:spPr>
          <a:xfrm>
            <a:off x="41590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0" idx="2"/>
            <a:endCxn id="65" idx="0"/>
          </p:cNvCxnSpPr>
          <p:nvPr/>
        </p:nvCxnSpPr>
        <p:spPr>
          <a:xfrm>
            <a:off x="448175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31" idx="2"/>
            <a:endCxn id="66" idx="0"/>
          </p:cNvCxnSpPr>
          <p:nvPr/>
        </p:nvCxnSpPr>
        <p:spPr>
          <a:xfrm>
            <a:off x="480442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32" idx="2"/>
            <a:endCxn id="67" idx="0"/>
          </p:cNvCxnSpPr>
          <p:nvPr/>
        </p:nvCxnSpPr>
        <p:spPr>
          <a:xfrm>
            <a:off x="512709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3" idx="2"/>
            <a:endCxn id="68" idx="0"/>
          </p:cNvCxnSpPr>
          <p:nvPr/>
        </p:nvCxnSpPr>
        <p:spPr>
          <a:xfrm>
            <a:off x="544976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4" idx="2"/>
            <a:endCxn id="69" idx="0"/>
          </p:cNvCxnSpPr>
          <p:nvPr/>
        </p:nvCxnSpPr>
        <p:spPr>
          <a:xfrm>
            <a:off x="577243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35" idx="2"/>
            <a:endCxn id="70" idx="0"/>
          </p:cNvCxnSpPr>
          <p:nvPr/>
        </p:nvCxnSpPr>
        <p:spPr>
          <a:xfrm>
            <a:off x="609510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36" idx="2"/>
            <a:endCxn id="71" idx="0"/>
          </p:cNvCxnSpPr>
          <p:nvPr/>
        </p:nvCxnSpPr>
        <p:spPr>
          <a:xfrm>
            <a:off x="641777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37" idx="2"/>
            <a:endCxn id="72" idx="0"/>
          </p:cNvCxnSpPr>
          <p:nvPr/>
        </p:nvCxnSpPr>
        <p:spPr>
          <a:xfrm>
            <a:off x="674044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8" idx="2"/>
            <a:endCxn id="73" idx="0"/>
          </p:cNvCxnSpPr>
          <p:nvPr/>
        </p:nvCxnSpPr>
        <p:spPr>
          <a:xfrm>
            <a:off x="706311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39" idx="2"/>
            <a:endCxn id="74" idx="0"/>
          </p:cNvCxnSpPr>
          <p:nvPr/>
        </p:nvCxnSpPr>
        <p:spPr>
          <a:xfrm>
            <a:off x="7385786" y="2335106"/>
            <a:ext cx="96985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40" idx="2"/>
            <a:endCxn id="75" idx="0"/>
          </p:cNvCxnSpPr>
          <p:nvPr/>
        </p:nvCxnSpPr>
        <p:spPr>
          <a:xfrm>
            <a:off x="7708456" y="2335106"/>
            <a:ext cx="96984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41" idx="2"/>
            <a:endCxn id="50" idx="0"/>
          </p:cNvCxnSpPr>
          <p:nvPr/>
        </p:nvCxnSpPr>
        <p:spPr>
          <a:xfrm flipH="1">
            <a:off x="611560" y="2335106"/>
            <a:ext cx="741956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42" idx="2"/>
            <a:endCxn id="51" idx="0"/>
          </p:cNvCxnSpPr>
          <p:nvPr/>
        </p:nvCxnSpPr>
        <p:spPr>
          <a:xfrm flipH="1">
            <a:off x="934230" y="2335106"/>
            <a:ext cx="741956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43" idx="2"/>
            <a:endCxn id="52" idx="0"/>
          </p:cNvCxnSpPr>
          <p:nvPr/>
        </p:nvCxnSpPr>
        <p:spPr>
          <a:xfrm flipH="1">
            <a:off x="1256900" y="2335106"/>
            <a:ext cx="741955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6823" y="1222684"/>
            <a:ext cx="641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Anahtar (k) olarak 1 ile 25 arasında herhangi bir değer kullanılabilir.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107504" y="2785156"/>
            <a:ext cx="502212" cy="279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/>
              <a:t>k=3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017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90" name="Rectangle 89"/>
          <p:cNvSpPr/>
          <p:nvPr/>
        </p:nvSpPr>
        <p:spPr>
          <a:xfrm>
            <a:off x="8243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1470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14697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17923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11505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243772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276039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308306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40573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37284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40510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43737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964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50190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34175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566442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598709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630976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663243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695510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727777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76004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792311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824578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568444" y="4435553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5035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262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</a:t>
            </a: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11488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c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14715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7942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e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11689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243956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</a:t>
            </a:r>
            <a:endParaRPr lang="en-US" dirty="0"/>
          </a:p>
        </p:txBody>
      </p:sp>
      <p:sp>
        <p:nvSpPr>
          <p:cNvPr id="137" name="Rectangle 136"/>
          <p:cNvSpPr/>
          <p:nvPr/>
        </p:nvSpPr>
        <p:spPr>
          <a:xfrm>
            <a:off x="276223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</a:t>
            </a:r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308490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340757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j</a:t>
            </a:r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37302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</a:t>
            </a:r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40529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l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43755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6982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n</a:t>
            </a:r>
            <a:endParaRPr lang="en-US" dirty="0"/>
          </a:p>
        </p:txBody>
      </p:sp>
      <p:sp>
        <p:nvSpPr>
          <p:cNvPr id="145" name="Rectangle 144"/>
          <p:cNvSpPr/>
          <p:nvPr/>
        </p:nvSpPr>
        <p:spPr>
          <a:xfrm>
            <a:off x="50209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</a:t>
            </a:r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534359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p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566626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q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598893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r</a:t>
            </a:r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31160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</a:t>
            </a:r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663427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t</a:t>
            </a:r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695694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u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727961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>
          <a:xfrm>
            <a:off x="76022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w</a:t>
            </a:r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792495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x</a:t>
            </a:r>
            <a:endParaRPr lang="en-US" dirty="0"/>
          </a:p>
        </p:txBody>
      </p:sp>
      <p:sp>
        <p:nvSpPr>
          <p:cNvPr id="158" name="Rectangle 157"/>
          <p:cNvSpPr/>
          <p:nvPr/>
        </p:nvSpPr>
        <p:spPr>
          <a:xfrm>
            <a:off x="824762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8570288" y="5731697"/>
            <a:ext cx="21602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z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8" idx="2"/>
            <a:endCxn id="140" idx="0"/>
          </p:cNvCxnSpPr>
          <p:nvPr/>
        </p:nvCxnSpPr>
        <p:spPr>
          <a:xfrm>
            <a:off x="60971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90" idx="2"/>
            <a:endCxn id="141" idx="0"/>
          </p:cNvCxnSpPr>
          <p:nvPr/>
        </p:nvCxnSpPr>
        <p:spPr>
          <a:xfrm>
            <a:off x="93238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91" idx="2"/>
            <a:endCxn id="142" idx="0"/>
          </p:cNvCxnSpPr>
          <p:nvPr/>
        </p:nvCxnSpPr>
        <p:spPr>
          <a:xfrm>
            <a:off x="125505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93" idx="2"/>
            <a:endCxn id="143" idx="0"/>
          </p:cNvCxnSpPr>
          <p:nvPr/>
        </p:nvCxnSpPr>
        <p:spPr>
          <a:xfrm>
            <a:off x="157772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94" idx="2"/>
            <a:endCxn id="144" idx="0"/>
          </p:cNvCxnSpPr>
          <p:nvPr/>
        </p:nvCxnSpPr>
        <p:spPr>
          <a:xfrm>
            <a:off x="190039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96" idx="2"/>
            <a:endCxn id="145" idx="0"/>
          </p:cNvCxnSpPr>
          <p:nvPr/>
        </p:nvCxnSpPr>
        <p:spPr>
          <a:xfrm>
            <a:off x="222306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97" idx="2"/>
            <a:endCxn id="146" idx="0"/>
          </p:cNvCxnSpPr>
          <p:nvPr/>
        </p:nvCxnSpPr>
        <p:spPr>
          <a:xfrm>
            <a:off x="254573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98" idx="2"/>
            <a:endCxn id="147" idx="0"/>
          </p:cNvCxnSpPr>
          <p:nvPr/>
        </p:nvCxnSpPr>
        <p:spPr>
          <a:xfrm>
            <a:off x="286840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00" idx="2"/>
            <a:endCxn id="148" idx="0"/>
          </p:cNvCxnSpPr>
          <p:nvPr/>
        </p:nvCxnSpPr>
        <p:spPr>
          <a:xfrm>
            <a:off x="319107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01" idx="2"/>
            <a:endCxn id="149" idx="0"/>
          </p:cNvCxnSpPr>
          <p:nvPr/>
        </p:nvCxnSpPr>
        <p:spPr>
          <a:xfrm>
            <a:off x="351374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03" idx="2"/>
            <a:endCxn id="150" idx="0"/>
          </p:cNvCxnSpPr>
          <p:nvPr/>
        </p:nvCxnSpPr>
        <p:spPr>
          <a:xfrm>
            <a:off x="383641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04" idx="2"/>
            <a:endCxn id="151" idx="0"/>
          </p:cNvCxnSpPr>
          <p:nvPr/>
        </p:nvCxnSpPr>
        <p:spPr>
          <a:xfrm>
            <a:off x="415908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106" idx="2"/>
            <a:endCxn id="153" idx="0"/>
          </p:cNvCxnSpPr>
          <p:nvPr/>
        </p:nvCxnSpPr>
        <p:spPr>
          <a:xfrm>
            <a:off x="448175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>
            <a:stCxn id="107" idx="2"/>
            <a:endCxn id="155" idx="0"/>
          </p:cNvCxnSpPr>
          <p:nvPr/>
        </p:nvCxnSpPr>
        <p:spPr>
          <a:xfrm>
            <a:off x="480442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>
            <a:stCxn id="108" idx="2"/>
            <a:endCxn id="157" idx="0"/>
          </p:cNvCxnSpPr>
          <p:nvPr/>
        </p:nvCxnSpPr>
        <p:spPr>
          <a:xfrm>
            <a:off x="512709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10" idx="2"/>
            <a:endCxn id="158" idx="0"/>
          </p:cNvCxnSpPr>
          <p:nvPr/>
        </p:nvCxnSpPr>
        <p:spPr>
          <a:xfrm>
            <a:off x="5449766" y="4759589"/>
            <a:ext cx="290587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>
            <a:stCxn id="111" idx="2"/>
            <a:endCxn id="159" idx="0"/>
          </p:cNvCxnSpPr>
          <p:nvPr/>
        </p:nvCxnSpPr>
        <p:spPr>
          <a:xfrm>
            <a:off x="5772436" y="4759589"/>
            <a:ext cx="2905864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stCxn id="113" idx="2"/>
            <a:endCxn id="126" idx="0"/>
          </p:cNvCxnSpPr>
          <p:nvPr/>
        </p:nvCxnSpPr>
        <p:spPr>
          <a:xfrm flipH="1">
            <a:off x="61156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114" idx="2"/>
            <a:endCxn id="128" idx="0"/>
          </p:cNvCxnSpPr>
          <p:nvPr/>
        </p:nvCxnSpPr>
        <p:spPr>
          <a:xfrm flipH="1">
            <a:off x="93423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116" idx="2"/>
            <a:endCxn id="129" idx="0"/>
          </p:cNvCxnSpPr>
          <p:nvPr/>
        </p:nvCxnSpPr>
        <p:spPr>
          <a:xfrm flipH="1">
            <a:off x="125690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17" idx="2"/>
            <a:endCxn id="131" idx="0"/>
          </p:cNvCxnSpPr>
          <p:nvPr/>
        </p:nvCxnSpPr>
        <p:spPr>
          <a:xfrm flipH="1">
            <a:off x="157957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stCxn id="119" idx="2"/>
            <a:endCxn id="132" idx="0"/>
          </p:cNvCxnSpPr>
          <p:nvPr/>
        </p:nvCxnSpPr>
        <p:spPr>
          <a:xfrm flipH="1">
            <a:off x="190224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>
            <a:stCxn id="120" idx="2"/>
            <a:endCxn id="134" idx="0"/>
          </p:cNvCxnSpPr>
          <p:nvPr/>
        </p:nvCxnSpPr>
        <p:spPr>
          <a:xfrm flipH="1">
            <a:off x="222491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stCxn id="122" idx="2"/>
            <a:endCxn id="135" idx="0"/>
          </p:cNvCxnSpPr>
          <p:nvPr/>
        </p:nvCxnSpPr>
        <p:spPr>
          <a:xfrm flipH="1">
            <a:off x="254758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123" idx="2"/>
            <a:endCxn id="137" idx="0"/>
          </p:cNvCxnSpPr>
          <p:nvPr/>
        </p:nvCxnSpPr>
        <p:spPr>
          <a:xfrm flipH="1">
            <a:off x="2870250" y="4759589"/>
            <a:ext cx="548354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125" idx="2"/>
            <a:endCxn id="138" idx="0"/>
          </p:cNvCxnSpPr>
          <p:nvPr/>
        </p:nvCxnSpPr>
        <p:spPr>
          <a:xfrm flipH="1">
            <a:off x="3192920" y="4759589"/>
            <a:ext cx="5483536" cy="97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Rectangle 269"/>
          <p:cNvSpPr/>
          <p:nvPr/>
        </p:nvSpPr>
        <p:spPr>
          <a:xfrm>
            <a:off x="105660" y="5127071"/>
            <a:ext cx="502212" cy="279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/>
              <a:t>k=9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3665346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272" name="TextBox 271"/>
          <p:cNvSpPr txBox="1"/>
          <p:nvPr/>
        </p:nvSpPr>
        <p:spPr>
          <a:xfrm>
            <a:off x="475448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273" name="TextBox 272"/>
          <p:cNvSpPr txBox="1"/>
          <p:nvPr/>
        </p:nvSpPr>
        <p:spPr>
          <a:xfrm>
            <a:off x="79774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274" name="TextBox 273"/>
          <p:cNvSpPr txBox="1"/>
          <p:nvPr/>
        </p:nvSpPr>
        <p:spPr>
          <a:xfrm>
            <a:off x="1123803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275" name="TextBox 274"/>
          <p:cNvSpPr txBox="1"/>
          <p:nvPr/>
        </p:nvSpPr>
        <p:spPr>
          <a:xfrm>
            <a:off x="1442990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276" name="TextBox 275"/>
          <p:cNvSpPr txBox="1"/>
          <p:nvPr/>
        </p:nvSpPr>
        <p:spPr>
          <a:xfrm>
            <a:off x="1771416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277" name="TextBox 276"/>
          <p:cNvSpPr txBox="1"/>
          <p:nvPr/>
        </p:nvSpPr>
        <p:spPr>
          <a:xfrm>
            <a:off x="208859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278" name="TextBox 277"/>
          <p:cNvSpPr txBox="1"/>
          <p:nvPr/>
        </p:nvSpPr>
        <p:spPr>
          <a:xfrm>
            <a:off x="2410136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279" name="TextBox 278"/>
          <p:cNvSpPr txBox="1"/>
          <p:nvPr/>
        </p:nvSpPr>
        <p:spPr>
          <a:xfrm>
            <a:off x="2736799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280" name="TextBox 279"/>
          <p:cNvSpPr txBox="1"/>
          <p:nvPr/>
        </p:nvSpPr>
        <p:spPr>
          <a:xfrm>
            <a:off x="3056673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281" name="TextBox 280"/>
          <p:cNvSpPr txBox="1"/>
          <p:nvPr/>
        </p:nvSpPr>
        <p:spPr>
          <a:xfrm>
            <a:off x="3372682" y="42210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282" name="TextBox 281"/>
          <p:cNvSpPr txBox="1"/>
          <p:nvPr/>
        </p:nvSpPr>
        <p:spPr>
          <a:xfrm>
            <a:off x="398938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31817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284" name="TextBox 283"/>
          <p:cNvSpPr txBox="1"/>
          <p:nvPr/>
        </p:nvSpPr>
        <p:spPr>
          <a:xfrm>
            <a:off x="463539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285" name="TextBox 284"/>
          <p:cNvSpPr txBox="1"/>
          <p:nvPr/>
        </p:nvSpPr>
        <p:spPr>
          <a:xfrm>
            <a:off x="495447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286" name="TextBox 285"/>
          <p:cNvSpPr txBox="1"/>
          <p:nvPr/>
        </p:nvSpPr>
        <p:spPr>
          <a:xfrm>
            <a:off x="5285613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287" name="TextBox 286"/>
          <p:cNvSpPr txBox="1"/>
          <p:nvPr/>
        </p:nvSpPr>
        <p:spPr>
          <a:xfrm>
            <a:off x="5595255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288" name="TextBox 287"/>
          <p:cNvSpPr txBox="1"/>
          <p:nvPr/>
        </p:nvSpPr>
        <p:spPr>
          <a:xfrm>
            <a:off x="592607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289" name="TextBox 288"/>
          <p:cNvSpPr txBox="1"/>
          <p:nvPr/>
        </p:nvSpPr>
        <p:spPr>
          <a:xfrm>
            <a:off x="6249828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6569566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291" name="TextBox 290"/>
          <p:cNvSpPr txBox="1"/>
          <p:nvPr/>
        </p:nvSpPr>
        <p:spPr>
          <a:xfrm>
            <a:off x="6888678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292" name="TextBox 291"/>
          <p:cNvSpPr txBox="1"/>
          <p:nvPr/>
        </p:nvSpPr>
        <p:spPr>
          <a:xfrm>
            <a:off x="7222680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293" name="TextBox 292"/>
          <p:cNvSpPr txBox="1"/>
          <p:nvPr/>
        </p:nvSpPr>
        <p:spPr>
          <a:xfrm>
            <a:off x="7545074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294" name="TextBox 293"/>
          <p:cNvSpPr txBox="1"/>
          <p:nvPr/>
        </p:nvSpPr>
        <p:spPr>
          <a:xfrm>
            <a:off x="7862997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295" name="TextBox 294"/>
          <p:cNvSpPr txBox="1"/>
          <p:nvPr/>
        </p:nvSpPr>
        <p:spPr>
          <a:xfrm>
            <a:off x="8179929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296" name="TextBox 295"/>
          <p:cNvSpPr txBox="1"/>
          <p:nvPr/>
        </p:nvSpPr>
        <p:spPr>
          <a:xfrm>
            <a:off x="8507682" y="422108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297" name="TextBox 296"/>
          <p:cNvSpPr txBox="1"/>
          <p:nvPr/>
        </p:nvSpPr>
        <p:spPr>
          <a:xfrm>
            <a:off x="3660240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298" name="TextBox 297"/>
          <p:cNvSpPr txBox="1"/>
          <p:nvPr/>
        </p:nvSpPr>
        <p:spPr>
          <a:xfrm>
            <a:off x="470342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299" name="TextBox 298"/>
          <p:cNvSpPr txBox="1"/>
          <p:nvPr/>
        </p:nvSpPr>
        <p:spPr>
          <a:xfrm>
            <a:off x="79263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00" name="TextBox 299"/>
          <p:cNvSpPr txBox="1"/>
          <p:nvPr/>
        </p:nvSpPr>
        <p:spPr>
          <a:xfrm>
            <a:off x="1118697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01" name="TextBox 300"/>
          <p:cNvSpPr txBox="1"/>
          <p:nvPr/>
        </p:nvSpPr>
        <p:spPr>
          <a:xfrm>
            <a:off x="1437884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02" name="TextBox 301"/>
          <p:cNvSpPr txBox="1"/>
          <p:nvPr/>
        </p:nvSpPr>
        <p:spPr>
          <a:xfrm>
            <a:off x="1766310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03" name="TextBox 302"/>
          <p:cNvSpPr txBox="1"/>
          <p:nvPr/>
        </p:nvSpPr>
        <p:spPr>
          <a:xfrm>
            <a:off x="208348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04" name="TextBox 303"/>
          <p:cNvSpPr txBox="1"/>
          <p:nvPr/>
        </p:nvSpPr>
        <p:spPr>
          <a:xfrm>
            <a:off x="2405030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05" name="TextBox 304"/>
          <p:cNvSpPr txBox="1"/>
          <p:nvPr/>
        </p:nvSpPr>
        <p:spPr>
          <a:xfrm>
            <a:off x="2731693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06" name="TextBox 305"/>
          <p:cNvSpPr txBox="1"/>
          <p:nvPr/>
        </p:nvSpPr>
        <p:spPr>
          <a:xfrm>
            <a:off x="3051567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07" name="TextBox 306"/>
          <p:cNvSpPr txBox="1"/>
          <p:nvPr/>
        </p:nvSpPr>
        <p:spPr>
          <a:xfrm>
            <a:off x="3367576" y="599631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08" name="TextBox 307"/>
          <p:cNvSpPr txBox="1"/>
          <p:nvPr/>
        </p:nvSpPr>
        <p:spPr>
          <a:xfrm>
            <a:off x="398427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09" name="TextBox 308"/>
          <p:cNvSpPr txBox="1"/>
          <p:nvPr/>
        </p:nvSpPr>
        <p:spPr>
          <a:xfrm>
            <a:off x="431306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10" name="TextBox 309"/>
          <p:cNvSpPr txBox="1"/>
          <p:nvPr/>
        </p:nvSpPr>
        <p:spPr>
          <a:xfrm>
            <a:off x="463028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11" name="TextBox 310"/>
          <p:cNvSpPr txBox="1"/>
          <p:nvPr/>
        </p:nvSpPr>
        <p:spPr>
          <a:xfrm>
            <a:off x="494936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12" name="TextBox 311"/>
          <p:cNvSpPr txBox="1"/>
          <p:nvPr/>
        </p:nvSpPr>
        <p:spPr>
          <a:xfrm>
            <a:off x="5280507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13" name="TextBox 312"/>
          <p:cNvSpPr txBox="1"/>
          <p:nvPr/>
        </p:nvSpPr>
        <p:spPr>
          <a:xfrm>
            <a:off x="5590149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14" name="TextBox 313"/>
          <p:cNvSpPr txBox="1"/>
          <p:nvPr/>
        </p:nvSpPr>
        <p:spPr>
          <a:xfrm>
            <a:off x="592096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15" name="TextBox 314"/>
          <p:cNvSpPr txBox="1"/>
          <p:nvPr/>
        </p:nvSpPr>
        <p:spPr>
          <a:xfrm>
            <a:off x="6244722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16" name="TextBox 315"/>
          <p:cNvSpPr txBox="1"/>
          <p:nvPr/>
        </p:nvSpPr>
        <p:spPr>
          <a:xfrm>
            <a:off x="6564460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17" name="TextBox 316"/>
          <p:cNvSpPr txBox="1"/>
          <p:nvPr/>
        </p:nvSpPr>
        <p:spPr>
          <a:xfrm>
            <a:off x="6883572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18" name="TextBox 317"/>
          <p:cNvSpPr txBox="1"/>
          <p:nvPr/>
        </p:nvSpPr>
        <p:spPr>
          <a:xfrm>
            <a:off x="7217574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19" name="TextBox 318"/>
          <p:cNvSpPr txBox="1"/>
          <p:nvPr/>
        </p:nvSpPr>
        <p:spPr>
          <a:xfrm>
            <a:off x="7539968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20" name="TextBox 319"/>
          <p:cNvSpPr txBox="1"/>
          <p:nvPr/>
        </p:nvSpPr>
        <p:spPr>
          <a:xfrm>
            <a:off x="7857891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21" name="TextBox 320"/>
          <p:cNvSpPr txBox="1"/>
          <p:nvPr/>
        </p:nvSpPr>
        <p:spPr>
          <a:xfrm>
            <a:off x="8174823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22" name="TextBox 321"/>
          <p:cNvSpPr txBox="1"/>
          <p:nvPr/>
        </p:nvSpPr>
        <p:spPr>
          <a:xfrm>
            <a:off x="8502576" y="599631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23" name="TextBox 322"/>
          <p:cNvSpPr txBox="1"/>
          <p:nvPr/>
        </p:nvSpPr>
        <p:spPr>
          <a:xfrm>
            <a:off x="3663502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324" name="TextBox 323"/>
          <p:cNvSpPr txBox="1"/>
          <p:nvPr/>
        </p:nvSpPr>
        <p:spPr>
          <a:xfrm>
            <a:off x="473604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325" name="TextBox 324"/>
          <p:cNvSpPr txBox="1"/>
          <p:nvPr/>
        </p:nvSpPr>
        <p:spPr>
          <a:xfrm>
            <a:off x="79589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21959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27" name="TextBox 326"/>
          <p:cNvSpPr txBox="1"/>
          <p:nvPr/>
        </p:nvSpPr>
        <p:spPr>
          <a:xfrm>
            <a:off x="1441146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28" name="TextBox 327"/>
          <p:cNvSpPr txBox="1"/>
          <p:nvPr/>
        </p:nvSpPr>
        <p:spPr>
          <a:xfrm>
            <a:off x="1769572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29" name="TextBox 328"/>
          <p:cNvSpPr txBox="1"/>
          <p:nvPr/>
        </p:nvSpPr>
        <p:spPr>
          <a:xfrm>
            <a:off x="208674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30" name="TextBox 329"/>
          <p:cNvSpPr txBox="1"/>
          <p:nvPr/>
        </p:nvSpPr>
        <p:spPr>
          <a:xfrm>
            <a:off x="2408292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31" name="TextBox 330"/>
          <p:cNvSpPr txBox="1"/>
          <p:nvPr/>
        </p:nvSpPr>
        <p:spPr>
          <a:xfrm>
            <a:off x="2734955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32" name="TextBox 331"/>
          <p:cNvSpPr txBox="1"/>
          <p:nvPr/>
        </p:nvSpPr>
        <p:spPr>
          <a:xfrm>
            <a:off x="3054829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33" name="TextBox 332"/>
          <p:cNvSpPr txBox="1"/>
          <p:nvPr/>
        </p:nvSpPr>
        <p:spPr>
          <a:xfrm>
            <a:off x="3370838" y="178972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34" name="TextBox 333"/>
          <p:cNvSpPr txBox="1"/>
          <p:nvPr/>
        </p:nvSpPr>
        <p:spPr>
          <a:xfrm>
            <a:off x="398753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35" name="TextBox 334"/>
          <p:cNvSpPr txBox="1"/>
          <p:nvPr/>
        </p:nvSpPr>
        <p:spPr>
          <a:xfrm>
            <a:off x="431632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36" name="TextBox 335"/>
          <p:cNvSpPr txBox="1"/>
          <p:nvPr/>
        </p:nvSpPr>
        <p:spPr>
          <a:xfrm>
            <a:off x="463354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37" name="TextBox 336"/>
          <p:cNvSpPr txBox="1"/>
          <p:nvPr/>
        </p:nvSpPr>
        <p:spPr>
          <a:xfrm>
            <a:off x="495262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38" name="TextBox 337"/>
          <p:cNvSpPr txBox="1"/>
          <p:nvPr/>
        </p:nvSpPr>
        <p:spPr>
          <a:xfrm>
            <a:off x="5283769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39" name="TextBox 338"/>
          <p:cNvSpPr txBox="1"/>
          <p:nvPr/>
        </p:nvSpPr>
        <p:spPr>
          <a:xfrm>
            <a:off x="5593411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40" name="TextBox 339"/>
          <p:cNvSpPr txBox="1"/>
          <p:nvPr/>
        </p:nvSpPr>
        <p:spPr>
          <a:xfrm>
            <a:off x="592422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41" name="TextBox 340"/>
          <p:cNvSpPr txBox="1"/>
          <p:nvPr/>
        </p:nvSpPr>
        <p:spPr>
          <a:xfrm>
            <a:off x="6247984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42" name="TextBox 341"/>
          <p:cNvSpPr txBox="1"/>
          <p:nvPr/>
        </p:nvSpPr>
        <p:spPr>
          <a:xfrm>
            <a:off x="6567722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43" name="TextBox 342"/>
          <p:cNvSpPr txBox="1"/>
          <p:nvPr/>
        </p:nvSpPr>
        <p:spPr>
          <a:xfrm>
            <a:off x="6886834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44" name="TextBox 343"/>
          <p:cNvSpPr txBox="1"/>
          <p:nvPr/>
        </p:nvSpPr>
        <p:spPr>
          <a:xfrm>
            <a:off x="7220836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45" name="TextBox 344"/>
          <p:cNvSpPr txBox="1"/>
          <p:nvPr/>
        </p:nvSpPr>
        <p:spPr>
          <a:xfrm>
            <a:off x="7543230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46" name="TextBox 345"/>
          <p:cNvSpPr txBox="1"/>
          <p:nvPr/>
        </p:nvSpPr>
        <p:spPr>
          <a:xfrm>
            <a:off x="7861153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47" name="TextBox 346"/>
          <p:cNvSpPr txBox="1"/>
          <p:nvPr/>
        </p:nvSpPr>
        <p:spPr>
          <a:xfrm>
            <a:off x="8178085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48" name="TextBox 347"/>
          <p:cNvSpPr txBox="1"/>
          <p:nvPr/>
        </p:nvSpPr>
        <p:spPr>
          <a:xfrm>
            <a:off x="8505838" y="178972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49" name="TextBox 348"/>
          <p:cNvSpPr txBox="1"/>
          <p:nvPr/>
        </p:nvSpPr>
        <p:spPr>
          <a:xfrm>
            <a:off x="3684295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10</a:t>
            </a:r>
            <a:endParaRPr lang="en-US" sz="1200" dirty="0"/>
          </a:p>
        </p:txBody>
      </p:sp>
      <p:sp>
        <p:nvSpPr>
          <p:cNvPr id="350" name="TextBox 349"/>
          <p:cNvSpPr txBox="1"/>
          <p:nvPr/>
        </p:nvSpPr>
        <p:spPr>
          <a:xfrm>
            <a:off x="494397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0</a:t>
            </a:r>
            <a:endParaRPr lang="en-US" sz="1200" dirty="0"/>
          </a:p>
        </p:txBody>
      </p:sp>
      <p:sp>
        <p:nvSpPr>
          <p:cNvPr id="351" name="TextBox 350"/>
          <p:cNvSpPr txBox="1"/>
          <p:nvPr/>
        </p:nvSpPr>
        <p:spPr>
          <a:xfrm>
            <a:off x="81669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</a:t>
            </a:r>
            <a:endParaRPr lang="en-US" sz="1200" dirty="0"/>
          </a:p>
        </p:txBody>
      </p:sp>
      <p:sp>
        <p:nvSpPr>
          <p:cNvPr id="352" name="TextBox 351"/>
          <p:cNvSpPr txBox="1"/>
          <p:nvPr/>
        </p:nvSpPr>
        <p:spPr>
          <a:xfrm>
            <a:off x="1142752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</a:t>
            </a:r>
            <a:endParaRPr lang="en-US" sz="1200" dirty="0"/>
          </a:p>
        </p:txBody>
      </p:sp>
      <p:sp>
        <p:nvSpPr>
          <p:cNvPr id="353" name="TextBox 352"/>
          <p:cNvSpPr txBox="1"/>
          <p:nvPr/>
        </p:nvSpPr>
        <p:spPr>
          <a:xfrm>
            <a:off x="1461939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3</a:t>
            </a:r>
            <a:endParaRPr lang="en-US" sz="1200" dirty="0"/>
          </a:p>
        </p:txBody>
      </p:sp>
      <p:sp>
        <p:nvSpPr>
          <p:cNvPr id="354" name="TextBox 353"/>
          <p:cNvSpPr txBox="1"/>
          <p:nvPr/>
        </p:nvSpPr>
        <p:spPr>
          <a:xfrm>
            <a:off x="1790365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4</a:t>
            </a:r>
            <a:endParaRPr lang="en-US" sz="1200" dirty="0"/>
          </a:p>
        </p:txBody>
      </p:sp>
      <p:sp>
        <p:nvSpPr>
          <p:cNvPr id="355" name="TextBox 354"/>
          <p:cNvSpPr txBox="1"/>
          <p:nvPr/>
        </p:nvSpPr>
        <p:spPr>
          <a:xfrm>
            <a:off x="210754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5</a:t>
            </a:r>
            <a:endParaRPr lang="en-US" sz="1200" dirty="0"/>
          </a:p>
        </p:txBody>
      </p:sp>
      <p:sp>
        <p:nvSpPr>
          <p:cNvPr id="356" name="TextBox 355"/>
          <p:cNvSpPr txBox="1"/>
          <p:nvPr/>
        </p:nvSpPr>
        <p:spPr>
          <a:xfrm>
            <a:off x="2429085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6</a:t>
            </a:r>
            <a:endParaRPr lang="en-US" sz="1200" dirty="0"/>
          </a:p>
        </p:txBody>
      </p:sp>
      <p:sp>
        <p:nvSpPr>
          <p:cNvPr id="357" name="TextBox 356"/>
          <p:cNvSpPr txBox="1"/>
          <p:nvPr/>
        </p:nvSpPr>
        <p:spPr>
          <a:xfrm>
            <a:off x="2755748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7</a:t>
            </a:r>
            <a:endParaRPr lang="en-US" sz="1200" dirty="0"/>
          </a:p>
        </p:txBody>
      </p:sp>
      <p:sp>
        <p:nvSpPr>
          <p:cNvPr id="358" name="TextBox 357"/>
          <p:cNvSpPr txBox="1"/>
          <p:nvPr/>
        </p:nvSpPr>
        <p:spPr>
          <a:xfrm>
            <a:off x="3075622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8</a:t>
            </a:r>
            <a:endParaRPr lang="en-US" sz="1200" dirty="0"/>
          </a:p>
        </p:txBody>
      </p:sp>
      <p:sp>
        <p:nvSpPr>
          <p:cNvPr id="359" name="TextBox 358"/>
          <p:cNvSpPr txBox="1"/>
          <p:nvPr/>
        </p:nvSpPr>
        <p:spPr>
          <a:xfrm>
            <a:off x="3391631" y="35840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9</a:t>
            </a:r>
            <a:endParaRPr lang="en-US" sz="1200" dirty="0"/>
          </a:p>
        </p:txBody>
      </p:sp>
      <p:sp>
        <p:nvSpPr>
          <p:cNvPr id="360" name="TextBox 359"/>
          <p:cNvSpPr txBox="1"/>
          <p:nvPr/>
        </p:nvSpPr>
        <p:spPr>
          <a:xfrm>
            <a:off x="400833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11</a:t>
            </a:r>
            <a:endParaRPr lang="en-US" sz="1200" dirty="0"/>
          </a:p>
        </p:txBody>
      </p:sp>
      <p:sp>
        <p:nvSpPr>
          <p:cNvPr id="361" name="TextBox 360"/>
          <p:cNvSpPr txBox="1"/>
          <p:nvPr/>
        </p:nvSpPr>
        <p:spPr>
          <a:xfrm>
            <a:off x="433711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12</a:t>
            </a:r>
            <a:endParaRPr lang="en-US" sz="1200" dirty="0"/>
          </a:p>
        </p:txBody>
      </p:sp>
      <p:sp>
        <p:nvSpPr>
          <p:cNvPr id="362" name="TextBox 361"/>
          <p:cNvSpPr txBox="1"/>
          <p:nvPr/>
        </p:nvSpPr>
        <p:spPr>
          <a:xfrm>
            <a:off x="465433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13</a:t>
            </a:r>
            <a:endParaRPr lang="en-US" sz="1200" dirty="0"/>
          </a:p>
        </p:txBody>
      </p:sp>
      <p:sp>
        <p:nvSpPr>
          <p:cNvPr id="363" name="TextBox 362"/>
          <p:cNvSpPr txBox="1"/>
          <p:nvPr/>
        </p:nvSpPr>
        <p:spPr>
          <a:xfrm>
            <a:off x="497342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14</a:t>
            </a:r>
            <a:endParaRPr lang="en-US" sz="1200" dirty="0"/>
          </a:p>
        </p:txBody>
      </p:sp>
      <p:sp>
        <p:nvSpPr>
          <p:cNvPr id="364" name="TextBox 363"/>
          <p:cNvSpPr txBox="1"/>
          <p:nvPr/>
        </p:nvSpPr>
        <p:spPr>
          <a:xfrm>
            <a:off x="5304562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15</a:t>
            </a:r>
            <a:endParaRPr lang="en-US" sz="1200" dirty="0"/>
          </a:p>
        </p:txBody>
      </p:sp>
      <p:sp>
        <p:nvSpPr>
          <p:cNvPr id="365" name="TextBox 364"/>
          <p:cNvSpPr txBox="1"/>
          <p:nvPr/>
        </p:nvSpPr>
        <p:spPr>
          <a:xfrm>
            <a:off x="5614204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16</a:t>
            </a:r>
            <a:endParaRPr lang="en-US" sz="1200" dirty="0"/>
          </a:p>
        </p:txBody>
      </p:sp>
      <p:sp>
        <p:nvSpPr>
          <p:cNvPr id="366" name="TextBox 365"/>
          <p:cNvSpPr txBox="1"/>
          <p:nvPr/>
        </p:nvSpPr>
        <p:spPr>
          <a:xfrm>
            <a:off x="594501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17</a:t>
            </a:r>
            <a:endParaRPr lang="en-US" sz="1200" dirty="0"/>
          </a:p>
        </p:txBody>
      </p:sp>
      <p:sp>
        <p:nvSpPr>
          <p:cNvPr id="367" name="TextBox 366"/>
          <p:cNvSpPr txBox="1"/>
          <p:nvPr/>
        </p:nvSpPr>
        <p:spPr>
          <a:xfrm>
            <a:off x="6268777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18</a:t>
            </a:r>
            <a:endParaRPr lang="en-US" sz="1200" dirty="0"/>
          </a:p>
        </p:txBody>
      </p:sp>
      <p:sp>
        <p:nvSpPr>
          <p:cNvPr id="368" name="TextBox 367"/>
          <p:cNvSpPr txBox="1"/>
          <p:nvPr/>
        </p:nvSpPr>
        <p:spPr>
          <a:xfrm>
            <a:off x="6588515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19</a:t>
            </a:r>
            <a:endParaRPr lang="en-US" sz="1200" dirty="0"/>
          </a:p>
        </p:txBody>
      </p:sp>
      <p:sp>
        <p:nvSpPr>
          <p:cNvPr id="369" name="TextBox 368"/>
          <p:cNvSpPr txBox="1"/>
          <p:nvPr/>
        </p:nvSpPr>
        <p:spPr>
          <a:xfrm>
            <a:off x="6907627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20</a:t>
            </a:r>
            <a:endParaRPr lang="en-US" sz="1200" dirty="0"/>
          </a:p>
        </p:txBody>
      </p:sp>
      <p:sp>
        <p:nvSpPr>
          <p:cNvPr id="370" name="TextBox 369"/>
          <p:cNvSpPr txBox="1"/>
          <p:nvPr/>
        </p:nvSpPr>
        <p:spPr>
          <a:xfrm>
            <a:off x="7241629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21</a:t>
            </a:r>
            <a:endParaRPr lang="en-US" sz="1200" dirty="0"/>
          </a:p>
        </p:txBody>
      </p:sp>
      <p:sp>
        <p:nvSpPr>
          <p:cNvPr id="371" name="TextBox 370"/>
          <p:cNvSpPr txBox="1"/>
          <p:nvPr/>
        </p:nvSpPr>
        <p:spPr>
          <a:xfrm>
            <a:off x="7564023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22</a:t>
            </a:r>
            <a:endParaRPr lang="en-US" sz="1200" dirty="0"/>
          </a:p>
        </p:txBody>
      </p:sp>
      <p:sp>
        <p:nvSpPr>
          <p:cNvPr id="372" name="TextBox 371"/>
          <p:cNvSpPr txBox="1"/>
          <p:nvPr/>
        </p:nvSpPr>
        <p:spPr>
          <a:xfrm>
            <a:off x="7881946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23</a:t>
            </a:r>
            <a:endParaRPr lang="en-US" sz="1200" dirty="0"/>
          </a:p>
        </p:txBody>
      </p:sp>
      <p:sp>
        <p:nvSpPr>
          <p:cNvPr id="373" name="TextBox 372"/>
          <p:cNvSpPr txBox="1"/>
          <p:nvPr/>
        </p:nvSpPr>
        <p:spPr>
          <a:xfrm>
            <a:off x="8198878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24</a:t>
            </a:r>
            <a:endParaRPr lang="en-US" sz="1200" dirty="0"/>
          </a:p>
        </p:txBody>
      </p:sp>
      <p:sp>
        <p:nvSpPr>
          <p:cNvPr id="374" name="TextBox 373"/>
          <p:cNvSpPr txBox="1"/>
          <p:nvPr/>
        </p:nvSpPr>
        <p:spPr>
          <a:xfrm>
            <a:off x="8526631" y="358404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25</a:t>
            </a:r>
            <a:endParaRPr lang="en-US" sz="1200" dirty="0"/>
          </a:p>
        </p:txBody>
      </p:sp>
      <p:sp>
        <p:nvSpPr>
          <p:cNvPr id="377" name="Rectangle 376"/>
          <p:cNvSpPr/>
          <p:nvPr/>
        </p:nvSpPr>
        <p:spPr>
          <a:xfrm>
            <a:off x="105660" y="3933056"/>
            <a:ext cx="8894832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98" grpId="0" animBg="1"/>
      <p:bldP spid="100" grpId="0" animBg="1"/>
      <p:bldP spid="101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3" grpId="0" animBg="1"/>
      <p:bldP spid="114" grpId="0" animBg="1"/>
      <p:bldP spid="116" grpId="0" animBg="1"/>
      <p:bldP spid="117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6" grpId="0" animBg="1"/>
      <p:bldP spid="128" grpId="0" animBg="1"/>
      <p:bldP spid="129" grpId="0" animBg="1"/>
      <p:bldP spid="131" grpId="0" animBg="1"/>
      <p:bldP spid="132" grpId="0" animBg="1"/>
      <p:bldP spid="134" grpId="0" animBg="1"/>
      <p:bldP spid="135" grpId="0" animBg="1"/>
      <p:bldP spid="137" grpId="0" animBg="1"/>
      <p:bldP spid="138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3" grpId="0" animBg="1"/>
      <p:bldP spid="155" grpId="0" animBg="1"/>
      <p:bldP spid="157" grpId="0" animBg="1"/>
      <p:bldP spid="158" grpId="0" animBg="1"/>
      <p:bldP spid="159" grpId="0" animBg="1"/>
      <p:bldP spid="270" grpId="0" animBg="1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2" grpId="0"/>
      <p:bldP spid="303" grpId="0"/>
      <p:bldP spid="304" grpId="0"/>
      <p:bldP spid="305" grpId="0"/>
      <p:bldP spid="306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7" grpId="0"/>
      <p:bldP spid="318" grpId="0"/>
      <p:bldP spid="319" grpId="0"/>
      <p:bldP spid="320" grpId="0"/>
      <p:bldP spid="321" grpId="0"/>
      <p:bldP spid="322" grpId="0"/>
      <p:bldP spid="3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Sezar’ın şifresi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r>
              <a:rPr lang="tr-TR" dirty="0"/>
              <a:t>Kullanıcıdan 1 ile 25 arasında bir tam sayı girmesini isteyiniz. </a:t>
            </a:r>
          </a:p>
          <a:p>
            <a:pPr lvl="1"/>
            <a:r>
              <a:rPr lang="tr-TR" dirty="0"/>
              <a:t>Bu sizin anahtarınız olacak. Bunu </a:t>
            </a:r>
            <a:r>
              <a:rPr lang="tr-TR" b="1" dirty="0"/>
              <a:t>k</a:t>
            </a:r>
            <a:r>
              <a:rPr lang="tr-TR" dirty="0"/>
              <a:t> değişkeninde tutalım</a:t>
            </a:r>
          </a:p>
          <a:p>
            <a:r>
              <a:rPr lang="tr-TR" dirty="0"/>
              <a:t>Daha sonra bir mesaj girmesini isteyiniz.</a:t>
            </a:r>
          </a:p>
          <a:p>
            <a:r>
              <a:rPr lang="tr-TR" dirty="0"/>
              <a:t>Her harfi sayısal bir değeri olsun (ör: A</a:t>
            </a:r>
            <a:r>
              <a:rPr lang="tr-TR" dirty="0">
                <a:sym typeface="Wingdings" pitchFamily="2" charset="2"/>
              </a:rPr>
              <a:t>0, B1, …)</a:t>
            </a:r>
            <a:endParaRPr lang="tr-TR" dirty="0"/>
          </a:p>
          <a:p>
            <a:pPr lvl="1"/>
            <a:r>
              <a:rPr lang="tr-TR" dirty="0"/>
              <a:t>Anahtarı kullanarak, mesajın harflerini  tek tek şifreleyeniz.</a:t>
            </a:r>
          </a:p>
          <a:p>
            <a:pPr lvl="1"/>
            <a:r>
              <a:rPr lang="tr-TR" dirty="0"/>
              <a:t>Şifrelemek için her harfi, k sonraki harf ile değiştirelim. </a:t>
            </a:r>
          </a:p>
          <a:p>
            <a:r>
              <a:rPr lang="tr-TR" dirty="0"/>
              <a:t>k sonraki harfin sayısal değeri 25’dan büyük ise,  26 ile modül alın</a:t>
            </a:r>
          </a:p>
          <a:p>
            <a:r>
              <a:rPr lang="tr-TR" dirty="0"/>
              <a:t>Boşlukları ve noktalama işaretlerini şifrelemeyin</a:t>
            </a:r>
          </a:p>
          <a:p>
            <a:r>
              <a:rPr lang="tr-TR" dirty="0"/>
              <a:t>Kolaylık olsun diye küçük harfle çalışabilirsiniz.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3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257734"/>
            <a:ext cx="3898776" cy="51595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Anahtari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tr-TR" dirty="0"/>
              <a:t>0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Mesajinizi</a:t>
            </a:r>
            <a:r>
              <a:rPr lang="tr-TR" dirty="0">
                <a:solidFill>
                  <a:srgbClr val="3146DF"/>
                </a:solidFill>
              </a:rPr>
              <a:t> girin</a:t>
            </a:r>
            <a:r>
              <a:rPr lang="tr-TR" dirty="0"/>
              <a:t>: </a:t>
            </a:r>
            <a:r>
              <a:rPr lang="en-US" dirty="0" err="1"/>
              <a:t>sabanci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Sifreli</a:t>
            </a:r>
            <a:r>
              <a:rPr lang="tr-TR" dirty="0">
                <a:solidFill>
                  <a:srgbClr val="3146DF"/>
                </a:solidFill>
              </a:rPr>
              <a:t> Mesaj:</a:t>
            </a:r>
            <a:r>
              <a:rPr lang="en-US" dirty="0">
                <a:solidFill>
                  <a:srgbClr val="3146DF"/>
                </a:solidFill>
              </a:rPr>
              <a:t> </a:t>
            </a:r>
            <a:r>
              <a:rPr lang="en-US" dirty="0" err="1">
                <a:solidFill>
                  <a:srgbClr val="3146DF"/>
                </a:solidFill>
              </a:rPr>
              <a:t>sabanci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Anahtari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tr-TR" dirty="0"/>
              <a:t>1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Mesajinizi</a:t>
            </a:r>
            <a:r>
              <a:rPr lang="tr-TR" dirty="0">
                <a:solidFill>
                  <a:srgbClr val="3146DF"/>
                </a:solidFill>
              </a:rPr>
              <a:t> girin: </a:t>
            </a:r>
            <a:r>
              <a:rPr lang="en-US" dirty="0" err="1"/>
              <a:t>sabanci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Sifreli</a:t>
            </a:r>
            <a:r>
              <a:rPr lang="tr-TR" dirty="0">
                <a:solidFill>
                  <a:srgbClr val="3146DF"/>
                </a:solidFill>
              </a:rPr>
              <a:t> Mesaj:  </a:t>
            </a:r>
            <a:r>
              <a:rPr lang="tr-TR" dirty="0" err="1">
                <a:solidFill>
                  <a:srgbClr val="3146DF"/>
                </a:solidFill>
              </a:rPr>
              <a:t>tbcbodj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267200" y="1257734"/>
            <a:ext cx="4572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Anahtari</a:t>
            </a:r>
            <a:r>
              <a:rPr lang="tr-TR" sz="2800" dirty="0">
                <a:solidFill>
                  <a:srgbClr val="3146DF"/>
                </a:solidFill>
              </a:rPr>
              <a:t> girin: 2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Mesajinizi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en-US" sz="2800" dirty="0" err="1"/>
              <a:t>sabanci</a:t>
            </a:r>
            <a:r>
              <a:rPr lang="en-US" sz="2800" dirty="0"/>
              <a:t> </a:t>
            </a:r>
            <a:r>
              <a:rPr lang="en-US" sz="2800" dirty="0" err="1"/>
              <a:t>univ</a:t>
            </a:r>
            <a:endParaRPr lang="tr-TR" sz="2800" dirty="0"/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Sifreli</a:t>
            </a:r>
            <a:r>
              <a:rPr lang="tr-TR" sz="2800" dirty="0">
                <a:solidFill>
                  <a:srgbClr val="3146DF"/>
                </a:solidFill>
              </a:rPr>
              <a:t> Mesaj:  </a:t>
            </a:r>
            <a:r>
              <a:rPr lang="tr-TR" sz="2800" dirty="0" err="1">
                <a:solidFill>
                  <a:srgbClr val="3146DF"/>
                </a:solidFill>
              </a:rPr>
              <a:t>ucdcpek</a:t>
            </a:r>
            <a:r>
              <a:rPr lang="tr-TR" sz="2800" dirty="0">
                <a:solidFill>
                  <a:srgbClr val="3146DF"/>
                </a:solidFill>
              </a:rPr>
              <a:t> </a:t>
            </a:r>
            <a:r>
              <a:rPr lang="tr-TR" sz="2800" dirty="0" err="1">
                <a:solidFill>
                  <a:srgbClr val="3146DF"/>
                </a:solidFill>
              </a:rPr>
              <a:t>wpkx</a:t>
            </a:r>
            <a:endParaRPr lang="tr-TR" sz="28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Anahtari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en-US" sz="2800" dirty="0"/>
              <a:t>4</a:t>
            </a:r>
            <a:endParaRPr lang="tr-TR" sz="2800" dirty="0"/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Mesajinizi</a:t>
            </a:r>
            <a:r>
              <a:rPr lang="tr-TR" sz="2800" dirty="0">
                <a:solidFill>
                  <a:srgbClr val="3146DF"/>
                </a:solidFill>
              </a:rPr>
              <a:t> girin: </a:t>
            </a:r>
            <a:r>
              <a:rPr lang="tr-TR" sz="2800" dirty="0" err="1"/>
              <a:t>saldirin</a:t>
            </a:r>
            <a:r>
              <a:rPr lang="tr-TR" sz="2800" dirty="0"/>
              <a:t>!</a:t>
            </a:r>
          </a:p>
          <a:p>
            <a:pPr>
              <a:lnSpc>
                <a:spcPct val="120000"/>
              </a:lnSpc>
            </a:pPr>
            <a:r>
              <a:rPr lang="tr-TR" sz="2800" dirty="0" err="1">
                <a:solidFill>
                  <a:srgbClr val="3146DF"/>
                </a:solidFill>
              </a:rPr>
              <a:t>Sifreli</a:t>
            </a:r>
            <a:r>
              <a:rPr lang="tr-TR" sz="2800" dirty="0">
                <a:solidFill>
                  <a:srgbClr val="3146DF"/>
                </a:solidFill>
              </a:rPr>
              <a:t> Mesaj:  </a:t>
            </a:r>
            <a:r>
              <a:rPr lang="tr-TR" sz="2800" dirty="0" err="1">
                <a:solidFill>
                  <a:srgbClr val="3146DF"/>
                </a:solidFill>
              </a:rPr>
              <a:t>wephmvmr</a:t>
            </a:r>
            <a:r>
              <a:rPr lang="tr-TR" sz="2800" dirty="0">
                <a:solidFill>
                  <a:srgbClr val="3146DF"/>
                </a:solidFill>
              </a:rPr>
              <a:t>!</a:t>
            </a:r>
          </a:p>
          <a:p>
            <a:pPr>
              <a:lnSpc>
                <a:spcPct val="120000"/>
              </a:lnSpc>
            </a:pPr>
            <a:r>
              <a:rPr lang="tr-TR" sz="2800" dirty="0"/>
              <a:t>&gt;&gt;&gt;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İpucu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Dictionary</a:t>
            </a:r>
            <a:r>
              <a:rPr lang="tr-TR" dirty="0"/>
              <a:t> tipi değişken kullanabilirsiniz</a:t>
            </a:r>
          </a:p>
          <a:p>
            <a:pPr>
              <a:buNone/>
            </a:pPr>
            <a:r>
              <a:rPr lang="tr-TR" dirty="0"/>
              <a:t>alfabe ={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:0, </a:t>
            </a:r>
            <a:r>
              <a:rPr lang="tr-TR" dirty="0">
                <a:solidFill>
                  <a:srgbClr val="00B050"/>
                </a:solidFill>
              </a:rPr>
              <a:t>'b':</a:t>
            </a:r>
            <a:r>
              <a:rPr lang="tr-TR" dirty="0"/>
              <a:t>1, 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:5, 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:6, 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:7, 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:8,</a:t>
            </a:r>
          </a:p>
          <a:p>
            <a:pPr>
              <a:buNone/>
            </a:pPr>
            <a:r>
              <a:rPr lang="tr-TR" dirty="0"/>
              <a:t>     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:9, 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:10, 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:11, 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:12, 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:13, 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:14, 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:15, 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:16, 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:17, 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:18,  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:19, 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:20, 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:21, 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:22, 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:23, 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:24, 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:25}</a:t>
            </a:r>
          </a:p>
          <a:p>
            <a:pPr>
              <a:buNone/>
            </a:pPr>
            <a:r>
              <a:rPr lang="tr-TR" dirty="0"/>
              <a:t>ters_alfabe = {0: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, 1:</a:t>
            </a:r>
            <a:r>
              <a:rPr lang="tr-TR" dirty="0">
                <a:solidFill>
                  <a:srgbClr val="00B050"/>
                </a:solidFill>
              </a:rPr>
              <a:t>'b'</a:t>
            </a:r>
            <a:r>
              <a:rPr lang="tr-TR" dirty="0"/>
              <a:t>, 2: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, 3: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, 4: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, 5: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, 6: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, 7: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, 8: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, 9: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, 10: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, 11: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, 12: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, 13: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, 14: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, 15: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, 16: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, 17: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, 18: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, 19: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, 20: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, 21: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, 22: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, 23: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, 24: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, 25: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}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/>
              <a:t>Sezar Şifresi Kodu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alfabe ={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:0, </a:t>
            </a:r>
            <a:r>
              <a:rPr lang="tr-TR" dirty="0">
                <a:solidFill>
                  <a:srgbClr val="00B050"/>
                </a:solidFill>
              </a:rPr>
              <a:t>'b':</a:t>
            </a:r>
            <a:r>
              <a:rPr lang="tr-TR" dirty="0"/>
              <a:t>1, 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:5, 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:6, 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:7, 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:8,</a:t>
            </a:r>
          </a:p>
          <a:p>
            <a:pPr>
              <a:buNone/>
            </a:pPr>
            <a:r>
              <a:rPr lang="tr-TR" dirty="0"/>
              <a:t>     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:9, 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:10, 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:11, 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:12, 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:13, 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:14, 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:15, 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:16, 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:17, 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:18,  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:19, 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:20, 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:21, 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:22, 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:23, 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:24, 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:25}</a:t>
            </a:r>
          </a:p>
          <a:p>
            <a:pPr>
              <a:buNone/>
            </a:pPr>
            <a:r>
              <a:rPr lang="tr-TR" dirty="0"/>
              <a:t>ters_alfabe = {0:</a:t>
            </a:r>
            <a:r>
              <a:rPr lang="tr-TR" dirty="0">
                <a:solidFill>
                  <a:srgbClr val="00B050"/>
                </a:solidFill>
              </a:rPr>
              <a:t>'a'</a:t>
            </a:r>
            <a:r>
              <a:rPr lang="tr-TR" dirty="0"/>
              <a:t>, 1:</a:t>
            </a:r>
            <a:r>
              <a:rPr lang="tr-TR" dirty="0">
                <a:solidFill>
                  <a:srgbClr val="00B050"/>
                </a:solidFill>
              </a:rPr>
              <a:t>'b'</a:t>
            </a:r>
            <a:r>
              <a:rPr lang="tr-TR" dirty="0"/>
              <a:t>, 2:</a:t>
            </a:r>
            <a:r>
              <a:rPr lang="tr-TR" dirty="0">
                <a:solidFill>
                  <a:srgbClr val="00B050"/>
                </a:solidFill>
              </a:rPr>
              <a:t>'c'</a:t>
            </a:r>
            <a:r>
              <a:rPr lang="tr-TR" dirty="0"/>
              <a:t>, 3:</a:t>
            </a:r>
            <a:r>
              <a:rPr lang="tr-TR" dirty="0">
                <a:solidFill>
                  <a:srgbClr val="00B050"/>
                </a:solidFill>
              </a:rPr>
              <a:t>'d'</a:t>
            </a:r>
            <a:r>
              <a:rPr lang="tr-TR" dirty="0"/>
              <a:t>, 4: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, 5:</a:t>
            </a:r>
            <a:r>
              <a:rPr lang="tr-TR" dirty="0">
                <a:solidFill>
                  <a:srgbClr val="00B050"/>
                </a:solidFill>
              </a:rPr>
              <a:t>'f'</a:t>
            </a:r>
            <a:r>
              <a:rPr lang="tr-TR" dirty="0"/>
              <a:t>, 6:</a:t>
            </a:r>
            <a:r>
              <a:rPr lang="tr-TR" dirty="0">
                <a:solidFill>
                  <a:srgbClr val="00B050"/>
                </a:solidFill>
              </a:rPr>
              <a:t>'g'</a:t>
            </a:r>
            <a:r>
              <a:rPr lang="tr-TR" dirty="0"/>
              <a:t>, 7:</a:t>
            </a:r>
            <a:r>
              <a:rPr lang="tr-TR" dirty="0">
                <a:solidFill>
                  <a:srgbClr val="00B050"/>
                </a:solidFill>
              </a:rPr>
              <a:t>'h'</a:t>
            </a:r>
            <a:r>
              <a:rPr lang="tr-TR" dirty="0"/>
              <a:t>, 8:</a:t>
            </a:r>
            <a:r>
              <a:rPr lang="tr-TR" dirty="0">
                <a:solidFill>
                  <a:srgbClr val="00B050"/>
                </a:solidFill>
              </a:rPr>
              <a:t>'i'</a:t>
            </a:r>
            <a:r>
              <a:rPr lang="tr-TR" dirty="0"/>
              <a:t>, 9:</a:t>
            </a:r>
            <a:r>
              <a:rPr lang="tr-TR" dirty="0">
                <a:solidFill>
                  <a:srgbClr val="00B050"/>
                </a:solidFill>
              </a:rPr>
              <a:t>'j'</a:t>
            </a:r>
            <a:r>
              <a:rPr lang="tr-TR" dirty="0"/>
              <a:t>, 10:</a:t>
            </a:r>
            <a:r>
              <a:rPr lang="tr-TR" dirty="0">
                <a:solidFill>
                  <a:srgbClr val="00B050"/>
                </a:solidFill>
              </a:rPr>
              <a:t>'k'</a:t>
            </a:r>
            <a:r>
              <a:rPr lang="tr-TR" dirty="0"/>
              <a:t>, 11:</a:t>
            </a:r>
            <a:r>
              <a:rPr lang="tr-TR" dirty="0">
                <a:solidFill>
                  <a:srgbClr val="00B050"/>
                </a:solidFill>
              </a:rPr>
              <a:t>'l'</a:t>
            </a:r>
            <a:r>
              <a:rPr lang="tr-TR" dirty="0"/>
              <a:t>, 12:</a:t>
            </a:r>
            <a:r>
              <a:rPr lang="tr-TR" dirty="0">
                <a:solidFill>
                  <a:srgbClr val="00B050"/>
                </a:solidFill>
              </a:rPr>
              <a:t>'m'</a:t>
            </a:r>
            <a:r>
              <a:rPr lang="tr-TR" dirty="0"/>
              <a:t>, 13:</a:t>
            </a:r>
            <a:r>
              <a:rPr lang="tr-TR" dirty="0">
                <a:solidFill>
                  <a:srgbClr val="00B050"/>
                </a:solidFill>
              </a:rPr>
              <a:t>'n'</a:t>
            </a:r>
            <a:r>
              <a:rPr lang="tr-TR" dirty="0"/>
              <a:t>, 14:</a:t>
            </a:r>
            <a:r>
              <a:rPr lang="tr-TR" dirty="0">
                <a:solidFill>
                  <a:srgbClr val="00B050"/>
                </a:solidFill>
              </a:rPr>
              <a:t>'o'</a:t>
            </a:r>
            <a:r>
              <a:rPr lang="tr-TR" dirty="0"/>
              <a:t>, 15:</a:t>
            </a:r>
            <a:r>
              <a:rPr lang="tr-TR" dirty="0">
                <a:solidFill>
                  <a:srgbClr val="00B050"/>
                </a:solidFill>
              </a:rPr>
              <a:t>'p'</a:t>
            </a:r>
            <a:r>
              <a:rPr lang="tr-TR" dirty="0"/>
              <a:t>, 16:</a:t>
            </a:r>
            <a:r>
              <a:rPr lang="tr-TR" dirty="0">
                <a:solidFill>
                  <a:srgbClr val="00B050"/>
                </a:solidFill>
              </a:rPr>
              <a:t>'q'</a:t>
            </a:r>
            <a:r>
              <a:rPr lang="tr-TR" dirty="0"/>
              <a:t>, 17:</a:t>
            </a:r>
            <a:r>
              <a:rPr lang="tr-TR" dirty="0">
                <a:solidFill>
                  <a:srgbClr val="00B050"/>
                </a:solidFill>
              </a:rPr>
              <a:t>'r'</a:t>
            </a:r>
            <a:r>
              <a:rPr lang="tr-TR" dirty="0"/>
              <a:t>, 18:</a:t>
            </a:r>
            <a:r>
              <a:rPr lang="tr-TR" dirty="0">
                <a:solidFill>
                  <a:srgbClr val="00B050"/>
                </a:solidFill>
              </a:rPr>
              <a:t>'s'</a:t>
            </a:r>
            <a:r>
              <a:rPr lang="tr-TR" dirty="0"/>
              <a:t>, 19:</a:t>
            </a:r>
            <a:r>
              <a:rPr lang="tr-TR" dirty="0">
                <a:solidFill>
                  <a:srgbClr val="00B050"/>
                </a:solidFill>
              </a:rPr>
              <a:t>'t'</a:t>
            </a:r>
            <a:r>
              <a:rPr lang="tr-TR" dirty="0"/>
              <a:t>, 20:</a:t>
            </a:r>
            <a:r>
              <a:rPr lang="tr-TR" dirty="0">
                <a:solidFill>
                  <a:srgbClr val="00B050"/>
                </a:solidFill>
              </a:rPr>
              <a:t>'u'</a:t>
            </a:r>
            <a:r>
              <a:rPr lang="tr-TR" dirty="0"/>
              <a:t>, 21:</a:t>
            </a:r>
            <a:r>
              <a:rPr lang="tr-TR" dirty="0">
                <a:solidFill>
                  <a:srgbClr val="00B050"/>
                </a:solidFill>
              </a:rPr>
              <a:t>'v'</a:t>
            </a:r>
            <a:r>
              <a:rPr lang="tr-TR" dirty="0"/>
              <a:t>, 22:</a:t>
            </a:r>
            <a:r>
              <a:rPr lang="tr-TR" dirty="0">
                <a:solidFill>
                  <a:srgbClr val="00B050"/>
                </a:solidFill>
              </a:rPr>
              <a:t>'w'</a:t>
            </a:r>
            <a:r>
              <a:rPr lang="tr-TR" dirty="0"/>
              <a:t>, 23:</a:t>
            </a:r>
            <a:r>
              <a:rPr lang="tr-TR" dirty="0">
                <a:solidFill>
                  <a:srgbClr val="00B050"/>
                </a:solidFill>
              </a:rPr>
              <a:t>'x'</a:t>
            </a:r>
            <a:r>
              <a:rPr lang="tr-TR" dirty="0"/>
              <a:t>, 24:</a:t>
            </a:r>
            <a:r>
              <a:rPr lang="tr-TR" dirty="0">
                <a:solidFill>
                  <a:srgbClr val="00B050"/>
                </a:solidFill>
              </a:rPr>
              <a:t>'y'</a:t>
            </a:r>
            <a:r>
              <a:rPr lang="tr-TR" dirty="0"/>
              <a:t>, 25:</a:t>
            </a:r>
            <a:r>
              <a:rPr lang="tr-TR" dirty="0">
                <a:solidFill>
                  <a:srgbClr val="00B050"/>
                </a:solidFill>
              </a:rPr>
              <a:t>'z'</a:t>
            </a:r>
            <a:r>
              <a:rPr lang="tr-TR" dirty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k = </a:t>
            </a:r>
            <a:r>
              <a:rPr lang="en-US" sz="3000" dirty="0" err="1">
                <a:solidFill>
                  <a:srgbClr val="7030A0"/>
                </a:solidFill>
              </a:rPr>
              <a:t>int</a:t>
            </a:r>
            <a:r>
              <a:rPr lang="en-US" dirty="0"/>
              <a:t>(</a:t>
            </a:r>
            <a:r>
              <a:rPr lang="en-US" sz="3000" dirty="0" err="1">
                <a:solidFill>
                  <a:srgbClr val="7030A0"/>
                </a:solidFill>
              </a:rPr>
              <a:t>raw_input</a:t>
            </a:r>
            <a:r>
              <a:rPr lang="en-US" dirty="0"/>
              <a:t>("</a:t>
            </a:r>
            <a:r>
              <a:rPr lang="en-US" sz="3000" dirty="0" err="1">
                <a:solidFill>
                  <a:srgbClr val="00B050"/>
                </a:solidFill>
              </a:rPr>
              <a:t>Anahtari</a:t>
            </a:r>
            <a:r>
              <a:rPr lang="en-US" sz="3000" dirty="0">
                <a:solidFill>
                  <a:srgbClr val="00B050"/>
                </a:solidFill>
              </a:rPr>
              <a:t> </a:t>
            </a:r>
            <a:r>
              <a:rPr lang="en-US" sz="3000" dirty="0" err="1">
                <a:solidFill>
                  <a:srgbClr val="00B050"/>
                </a:solidFill>
              </a:rPr>
              <a:t>girin</a:t>
            </a:r>
            <a:r>
              <a:rPr lang="en-US" dirty="0"/>
              <a:t>: "))</a:t>
            </a:r>
          </a:p>
          <a:p>
            <a:pPr>
              <a:buNone/>
            </a:pPr>
            <a:r>
              <a:rPr lang="en-US" dirty="0" err="1"/>
              <a:t>mesaj</a:t>
            </a:r>
            <a:r>
              <a:rPr lang="en-US" dirty="0"/>
              <a:t> = </a:t>
            </a:r>
            <a:r>
              <a:rPr lang="en-US" sz="3000" dirty="0" err="1">
                <a:solidFill>
                  <a:srgbClr val="7030A0"/>
                </a:solidFill>
              </a:rPr>
              <a:t>raw_input</a:t>
            </a:r>
            <a:r>
              <a:rPr lang="en-US" dirty="0"/>
              <a:t>("</a:t>
            </a:r>
            <a:r>
              <a:rPr lang="en-US" sz="3000" dirty="0" err="1">
                <a:solidFill>
                  <a:srgbClr val="00B050"/>
                </a:solidFill>
              </a:rPr>
              <a:t>Mesajinizi</a:t>
            </a:r>
            <a:r>
              <a:rPr lang="en-US" sz="3000" dirty="0">
                <a:solidFill>
                  <a:srgbClr val="00B050"/>
                </a:solidFill>
              </a:rPr>
              <a:t> </a:t>
            </a:r>
            <a:r>
              <a:rPr lang="en-US" sz="3000" dirty="0" err="1">
                <a:solidFill>
                  <a:srgbClr val="00B050"/>
                </a:solidFill>
              </a:rPr>
              <a:t>girin</a:t>
            </a:r>
            <a:r>
              <a:rPr lang="en-US" dirty="0"/>
              <a:t>: ")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Sezar Şifresi Kodu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538234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dirty="0" err="1"/>
              <a:t>sifreli_mesaj</a:t>
            </a:r>
            <a:r>
              <a:rPr lang="en-US" dirty="0"/>
              <a:t> = </a:t>
            </a:r>
            <a:r>
              <a:rPr lang="en-US" sz="2600" dirty="0">
                <a:solidFill>
                  <a:srgbClr val="00B050"/>
                </a:solidFill>
              </a:rPr>
              <a:t>''</a:t>
            </a:r>
          </a:p>
          <a:p>
            <a:pPr>
              <a:buNone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en-US" dirty="0"/>
              <a:t> </a:t>
            </a:r>
            <a:r>
              <a:rPr lang="tr-TR" sz="3000" dirty="0">
                <a:solidFill>
                  <a:schemeClr val="accent6">
                    <a:lumMod val="75000"/>
                  </a:schemeClr>
                </a:solidFill>
              </a:rPr>
              <a:t>mesaj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if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not in </a:t>
            </a:r>
            <a:r>
              <a:rPr lang="en-US" dirty="0" err="1"/>
              <a:t>alfabe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sifreli_mesaj</a:t>
            </a:r>
            <a:r>
              <a:rPr lang="en-US" dirty="0"/>
              <a:t> += </a:t>
            </a:r>
            <a:r>
              <a:rPr lang="en-US" dirty="0" err="1"/>
              <a:t>karakter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pozisyon</a:t>
            </a:r>
            <a:r>
              <a:rPr lang="en-US" dirty="0"/>
              <a:t> = </a:t>
            </a:r>
            <a:r>
              <a:rPr lang="en-US" dirty="0" err="1"/>
              <a:t>alfabe</a:t>
            </a:r>
            <a:r>
              <a:rPr lang="en-US" dirty="0"/>
              <a:t>[</a:t>
            </a:r>
            <a:r>
              <a:rPr lang="en-US" dirty="0" err="1"/>
              <a:t>karakter</a:t>
            </a:r>
            <a:r>
              <a:rPr lang="en-US" dirty="0"/>
              <a:t>]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pozisyon</a:t>
            </a:r>
            <a:r>
              <a:rPr lang="en-US" dirty="0"/>
              <a:t> = (</a:t>
            </a:r>
            <a:r>
              <a:rPr lang="en-US" dirty="0" err="1"/>
              <a:t>pozisyon+k</a:t>
            </a:r>
            <a:r>
              <a:rPr lang="en-US" dirty="0"/>
              <a:t>)%26</a:t>
            </a:r>
          </a:p>
          <a:p>
            <a:pPr>
              <a:spcAft>
                <a:spcPts val="1200"/>
              </a:spcAft>
              <a:buNone/>
            </a:pPr>
            <a:r>
              <a:rPr lang="en-US" dirty="0"/>
              <a:t>        </a:t>
            </a:r>
            <a:r>
              <a:rPr lang="en-US" dirty="0" err="1"/>
              <a:t>sifreli_mesaj</a:t>
            </a:r>
            <a:r>
              <a:rPr lang="en-US" dirty="0"/>
              <a:t> += </a:t>
            </a:r>
            <a:r>
              <a:rPr lang="en-US" dirty="0" err="1"/>
              <a:t>ters_alfabe</a:t>
            </a:r>
            <a:r>
              <a:rPr lang="en-US" dirty="0"/>
              <a:t>[</a:t>
            </a:r>
            <a:r>
              <a:rPr lang="en-US" dirty="0" err="1"/>
              <a:t>pozisyon</a:t>
            </a:r>
            <a:r>
              <a:rPr lang="en-US" dirty="0"/>
              <a:t>]</a:t>
            </a:r>
            <a:endParaRPr lang="tr-TR" sz="3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dirty="0"/>
              <a:t> </a:t>
            </a:r>
            <a:r>
              <a:rPr lang="en-US" sz="2600" dirty="0">
                <a:solidFill>
                  <a:srgbClr val="00B050"/>
                </a:solidFill>
              </a:rPr>
              <a:t>"</a:t>
            </a:r>
            <a:r>
              <a:rPr lang="en-US" sz="2600" dirty="0" err="1">
                <a:solidFill>
                  <a:srgbClr val="00B050"/>
                </a:solidFill>
              </a:rPr>
              <a:t>Sifreli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Mesaj</a:t>
            </a:r>
            <a:r>
              <a:rPr lang="en-US" sz="2600" dirty="0">
                <a:solidFill>
                  <a:srgbClr val="00B050"/>
                </a:solidFill>
              </a:rPr>
              <a:t>: "</a:t>
            </a:r>
            <a:r>
              <a:rPr lang="en-US" sz="2600" dirty="0"/>
              <a:t>, </a:t>
            </a:r>
            <a:r>
              <a:rPr lang="en-US" dirty="0" err="1"/>
              <a:t>sifreli_mesaj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6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Liste tipi değişkenler</a:t>
            </a:r>
          </a:p>
          <a:p>
            <a:pPr>
              <a:lnSpc>
                <a:spcPct val="120000"/>
              </a:lnSpc>
            </a:pPr>
            <a:r>
              <a:rPr lang="tr-TR" dirty="0"/>
              <a:t>Sözlük (</a:t>
            </a:r>
            <a:r>
              <a:rPr lang="tr-TR" dirty="0" err="1"/>
              <a:t>Dictionary</a:t>
            </a:r>
            <a:r>
              <a:rPr lang="tr-TR" dirty="0"/>
              <a:t>) tipi değişkenler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Sezar</a:t>
            </a:r>
            <a:r>
              <a:rPr lang="tr-TR" dirty="0"/>
              <a:t> Şifresi Çözme</a:t>
            </a:r>
            <a:r>
              <a:rPr lang="en-US" dirty="0"/>
              <a:t> </a:t>
            </a:r>
            <a:r>
              <a:rPr lang="en-US" dirty="0" err="1"/>
              <a:t>Yar</a:t>
            </a:r>
            <a:r>
              <a:rPr lang="tr-TR" dirty="0" err="1"/>
              <a:t>ışması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KURALLAR</a:t>
            </a:r>
          </a:p>
          <a:p>
            <a:r>
              <a:rPr lang="tr-TR" dirty="0"/>
              <a:t>Size Sezar şifresi kullanılarak elde edilmiş şifreli bir mesaj vereceğiz.</a:t>
            </a:r>
          </a:p>
          <a:p>
            <a:r>
              <a:rPr lang="tr-TR" dirty="0"/>
              <a:t>Asıl mesajı (şifresiz mesajı) ilk bulan yarışmayı kazanır.</a:t>
            </a:r>
          </a:p>
          <a:p>
            <a:r>
              <a:rPr lang="tr-TR" dirty="0"/>
              <a:t>Asıl mesajı bulunca:</a:t>
            </a:r>
          </a:p>
          <a:p>
            <a:pPr lvl="1"/>
            <a:r>
              <a:rPr lang="tr-TR" dirty="0"/>
              <a:t>Yanıma gelin (olduğunuz yerden söylemek yok)</a:t>
            </a:r>
          </a:p>
          <a:p>
            <a:pPr lvl="1"/>
            <a:r>
              <a:rPr lang="tr-TR" dirty="0"/>
              <a:t>Sahnede asıl mesajın ne olduğunu yüksek sesle söyleyin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Şifreli mesaj: </a:t>
            </a:r>
          </a:p>
          <a:p>
            <a:pPr marL="0" indent="0" algn="ctr">
              <a:buNone/>
            </a:pPr>
            <a:r>
              <a:rPr lang="tr-TR" sz="4800" b="1" dirty="0" err="1"/>
              <a:t>nwkdhdtonwnakjqln</a:t>
            </a:r>
            <a:endParaRPr lang="en-US" sz="4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84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Sezar</a:t>
            </a:r>
            <a:r>
              <a:rPr lang="tr-TR" dirty="0"/>
              <a:t> Şifresi Çözme</a:t>
            </a:r>
            <a:r>
              <a:rPr lang="en-US" dirty="0"/>
              <a:t> </a:t>
            </a:r>
            <a:r>
              <a:rPr lang="en-US" dirty="0" err="1"/>
              <a:t>Yar</a:t>
            </a:r>
            <a:r>
              <a:rPr lang="tr-TR" dirty="0" err="1"/>
              <a:t>ışması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/>
              <a:t>sezar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sifreli_mesaj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nwkdhdtonwnakjqln</a:t>
            </a:r>
            <a:r>
              <a:rPr lang="tr-TR" dirty="0">
                <a:solidFill>
                  <a:srgbClr val="00B050"/>
                </a:solidFill>
              </a:rPr>
              <a:t>"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k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range</a:t>
            </a:r>
            <a:r>
              <a:rPr lang="tr-TR" dirty="0"/>
              <a:t>(1,26):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desifre_mesaj</a:t>
            </a:r>
            <a:r>
              <a:rPr lang="tr-TR" dirty="0"/>
              <a:t> = </a:t>
            </a:r>
            <a:r>
              <a:rPr lang="tr-TR" dirty="0" err="1"/>
              <a:t>sezar.sifrele</a:t>
            </a:r>
            <a:r>
              <a:rPr lang="tr-TR" dirty="0"/>
              <a:t>(</a:t>
            </a:r>
            <a:r>
              <a:rPr lang="tr-TR" dirty="0" err="1"/>
              <a:t>sifreli_mesaj,k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/>
              <a:t>desifre_mesaj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60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Liste Tipi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823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Birden fazla değeri tek bir değişkende tutabiliriz. </a:t>
            </a:r>
          </a:p>
          <a:p>
            <a:pPr>
              <a:lnSpc>
                <a:spcPct val="120000"/>
              </a:lnSpc>
            </a:pPr>
            <a:r>
              <a:rPr lang="tr-TR" dirty="0"/>
              <a:t>Bu değişken tipine “</a:t>
            </a:r>
            <a:r>
              <a:rPr lang="tr-TR" dirty="0" err="1"/>
              <a:t>list</a:t>
            </a:r>
            <a:r>
              <a:rPr lang="tr-TR" dirty="0"/>
              <a:t>” adı verilir.</a:t>
            </a:r>
          </a:p>
          <a:p>
            <a:pPr>
              <a:lnSpc>
                <a:spcPct val="120000"/>
              </a:lnSpc>
            </a:pPr>
            <a:r>
              <a:rPr lang="tr-TR" dirty="0"/>
              <a:t>Değerler arasında “,” karakteri vardır, bir de [] kullanırız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liste1 = [0,2,3,4,5]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liste2 = [</a:t>
            </a:r>
            <a:r>
              <a:rPr lang="en-US" dirty="0">
                <a:solidFill>
                  <a:srgbClr val="00B050"/>
                </a:solidFill>
              </a:rPr>
              <a:t>'a'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'b'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'c'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'd'</a:t>
            </a:r>
            <a:r>
              <a:rPr lang="en-US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Listelerin elemanlarına sıra numaralarını kullanarak erişebiliriz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</a:pPr>
            <a:r>
              <a:rPr lang="tr-TR" sz="26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liste1[1], liste2[0], liste3[2]</a:t>
            </a:r>
          </a:p>
          <a:p>
            <a:pPr lvl="1">
              <a:lnSpc>
                <a:spcPct val="120000"/>
              </a:lnSpc>
            </a:pPr>
            <a:r>
              <a:rPr lang="tr-TR" dirty="0">
                <a:solidFill>
                  <a:srgbClr val="3146DF"/>
                </a:solidFill>
              </a:rPr>
              <a:t>2 a biyoloji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 Tipi 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76964" cy="4313076"/>
          </a:xfrm>
        </p:spPr>
        <p:txBody>
          <a:bodyPr>
            <a:normAutofit/>
          </a:bodyPr>
          <a:lstStyle/>
          <a:p>
            <a:r>
              <a:rPr lang="tr-TR" dirty="0"/>
              <a:t>Listelerde erişime kolaylık sağlayan bir şey de </a:t>
            </a:r>
            <a:r>
              <a:rPr lang="tr-TR" dirty="0" err="1"/>
              <a:t>Python’un</a:t>
            </a:r>
            <a:r>
              <a:rPr lang="tr-TR" dirty="0"/>
              <a:t> listelerde geriden saymaya başlayabilmesidir.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lvl="1">
              <a:buNone/>
            </a:pPr>
            <a:endParaRPr lang="tr-TR" dirty="0"/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liste3[0]</a:t>
            </a:r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liste3[-1]</a:t>
            </a:r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liste3[-2]</a:t>
            </a:r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liste3[-3]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3733800" y="388195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fizik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 err="1">
                <a:solidFill>
                  <a:srgbClr val="3146DF"/>
                </a:solidFill>
              </a:rPr>
              <a:t>cografya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>
                <a:solidFill>
                  <a:srgbClr val="3146DF"/>
                </a:solidFill>
              </a:rPr>
              <a:t>tarih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Listeye Eleman Eklemek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Listelerin içine elementler </a:t>
            </a:r>
            <a:r>
              <a:rPr lang="tr-TR" dirty="0" err="1">
                <a:solidFill>
                  <a:srgbClr val="7030A0"/>
                </a:solidFill>
              </a:rPr>
              <a:t>append</a:t>
            </a:r>
            <a:r>
              <a:rPr lang="tr-TR" dirty="0"/>
              <a:t>() </a:t>
            </a:r>
            <a:r>
              <a:rPr lang="tr-TR" dirty="0" err="1"/>
              <a:t>fonskiyonu</a:t>
            </a:r>
            <a:r>
              <a:rPr lang="tr-TR" dirty="0"/>
              <a:t> ile atılır. </a:t>
            </a:r>
          </a:p>
          <a:p>
            <a:r>
              <a:rPr lang="tr-TR" dirty="0"/>
              <a:t>Elementler </a:t>
            </a:r>
            <a:r>
              <a:rPr lang="tr-TR" dirty="0">
                <a:solidFill>
                  <a:srgbClr val="7030A0"/>
                </a:solidFill>
              </a:rPr>
              <a:t>del</a:t>
            </a:r>
            <a:r>
              <a:rPr lang="tr-TR" dirty="0"/>
              <a:t> fonksiyonu ile listeden silinebilir.</a:t>
            </a:r>
          </a:p>
          <a:p>
            <a:r>
              <a:rPr lang="tr-TR" dirty="0"/>
              <a:t>Örnek</a:t>
            </a:r>
          </a:p>
          <a:p>
            <a:pPr marL="342900" lvl="1" indent="-342900"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liste3[-1]</a:t>
            </a:r>
          </a:p>
          <a:p>
            <a:pPr marL="342900" lvl="1" indent="-342900">
              <a:buNone/>
            </a:pPr>
            <a:r>
              <a:rPr lang="tr-TR" dirty="0"/>
              <a:t>liste3.</a:t>
            </a:r>
            <a:r>
              <a:rPr lang="tr-TR" dirty="0" err="1">
                <a:solidFill>
                  <a:srgbClr val="7030A0"/>
                </a:solidFill>
              </a:rPr>
              <a:t>append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“</a:t>
            </a:r>
            <a:r>
              <a:rPr lang="tr-TR" dirty="0">
                <a:solidFill>
                  <a:srgbClr val="00B050"/>
                </a:solidFill>
              </a:rPr>
              <a:t>matematik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  <a:p>
            <a:pPr marL="342900" lvl="1" indent="-342900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liste3[-1]</a:t>
            </a:r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del</a:t>
            </a:r>
            <a:r>
              <a:rPr lang="tr-TR" dirty="0"/>
              <a:t> liste3[-1]</a:t>
            </a:r>
          </a:p>
          <a:p>
            <a:pPr marL="342900" lvl="1" indent="-342900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liste3[-1]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4267200" y="3994551"/>
            <a:ext cx="4572000" cy="2278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matematik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Liste Elemanlarına Döngü ile Erişebiliriz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lnSpc>
                <a:spcPct val="120000"/>
              </a:lnSpc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ders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liste3:</a:t>
            </a:r>
          </a:p>
          <a:p>
            <a:pPr>
              <a:buNone/>
            </a:pPr>
            <a:r>
              <a:rPr lang="tr-TR" dirty="0"/>
              <a:t>    	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ders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3959932" y="2962216"/>
            <a:ext cx="4572000" cy="339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fizik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kimya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biyoloji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tarih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Cografya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Listeler Üzerinde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96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liste3[::-1]</a:t>
            </a:r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liste3[2:4]</a:t>
            </a:r>
          </a:p>
          <a:p>
            <a:pPr marL="342900" lvl="1" indent="-34290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257092"/>
            <a:ext cx="6506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</a:t>
            </a:r>
            <a:r>
              <a:rPr lang="tr-TR" sz="2400" dirty="0" err="1">
                <a:solidFill>
                  <a:srgbClr val="3146DF"/>
                </a:solidFill>
              </a:rPr>
              <a:t>turkce</a:t>
            </a:r>
            <a:r>
              <a:rPr lang="tr-TR" sz="2400" dirty="0">
                <a:solidFill>
                  <a:srgbClr val="3146DF"/>
                </a:solidFill>
              </a:rPr>
              <a:t>', '</a:t>
            </a:r>
            <a:r>
              <a:rPr lang="tr-TR" sz="2400" dirty="0" err="1">
                <a:solidFill>
                  <a:srgbClr val="3146DF"/>
                </a:solidFill>
              </a:rPr>
              <a:t>cografya</a:t>
            </a:r>
            <a:r>
              <a:rPr lang="tr-TR" sz="2400" dirty="0">
                <a:solidFill>
                  <a:srgbClr val="3146DF"/>
                </a:solidFill>
              </a:rPr>
              <a:t>', 'tarih', 'biyoloji', 'kimya', 'fizik']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['biyoloji', 'tarih']</a:t>
            </a:r>
          </a:p>
          <a:p>
            <a:r>
              <a:rPr lang="tr-TR" sz="2400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Listeler Üzerinde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96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 marL="342900" lvl="1" indent="-342900">
              <a:buNone/>
            </a:pPr>
            <a:r>
              <a:rPr lang="tr-TR" dirty="0"/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liste3[0][0]</a:t>
            </a:r>
          </a:p>
          <a:p>
            <a:pPr marL="342900" lvl="1" indent="-34290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liste3[-1][-1]</a:t>
            </a:r>
          </a:p>
          <a:p>
            <a:pPr marL="342900" lvl="1" indent="-34290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257092"/>
            <a:ext cx="6506108" cy="183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f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e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756"/>
            <a:ext cx="8229600" cy="1143000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split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229600" cy="388843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 fonksiyon bir cümleyi bırakılan boşluklara göre parçalara ayırıp bir liste oluşturur.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cumle</a:t>
            </a:r>
            <a:r>
              <a:rPr lang="en-GB" dirty="0"/>
              <a:t> = </a:t>
            </a:r>
            <a:r>
              <a:rPr lang="en-GB" dirty="0">
                <a:solidFill>
                  <a:srgbClr val="00B050"/>
                </a:solidFill>
              </a:rPr>
              <a:t>"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daha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baskalarinin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"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listem</a:t>
            </a:r>
            <a:r>
              <a:rPr lang="en-GB" dirty="0"/>
              <a:t> = </a:t>
            </a:r>
            <a:r>
              <a:rPr lang="en-GB" dirty="0" err="1"/>
              <a:t>cumle.</a:t>
            </a:r>
            <a:r>
              <a:rPr lang="en-GB" dirty="0" err="1">
                <a:solidFill>
                  <a:srgbClr val="7030A0"/>
                </a:solidFill>
              </a:rPr>
              <a:t>split</a:t>
            </a:r>
            <a:r>
              <a:rPr lang="en-GB" dirty="0"/>
              <a:t>()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GB" dirty="0"/>
              <a:t> </a:t>
            </a:r>
            <a:r>
              <a:rPr lang="en-GB" dirty="0" err="1"/>
              <a:t>listem</a:t>
            </a:r>
            <a:endParaRPr lang="en-GB" dirty="0"/>
          </a:p>
          <a:p>
            <a:pPr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725144"/>
            <a:ext cx="7442212" cy="183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['Akilli', 'adam', 'aklini', '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', 'daha', 'akilli', 'adam', '</a:t>
            </a:r>
            <a:r>
              <a:rPr lang="tr-TR" sz="2400" dirty="0" err="1">
                <a:solidFill>
                  <a:srgbClr val="3146DF"/>
                </a:solidFill>
              </a:rPr>
              <a:t>baskalarinin</a:t>
            </a:r>
            <a:r>
              <a:rPr lang="tr-TR" sz="2400" dirty="0">
                <a:solidFill>
                  <a:srgbClr val="3146DF"/>
                </a:solidFill>
              </a:rPr>
              <a:t>', 'da', 'aklini', '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']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1759</Words>
  <Application>Microsoft Office PowerPoint</Application>
  <PresentationFormat>On-screen Show (4:3)</PresentationFormat>
  <Paragraphs>530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Bilgisayar Programlamasına ve Veri Analizine Giriş - VI</vt:lpstr>
      <vt:lpstr>Modül 6 için Planımız </vt:lpstr>
      <vt:lpstr>Liste Tipi Değişkenler</vt:lpstr>
      <vt:lpstr>Liste Tipi Değişkenler</vt:lpstr>
      <vt:lpstr>Listeye Eleman Eklemek</vt:lpstr>
      <vt:lpstr>Liste Elemanlarına Döngü ile Erişebiliriz</vt:lpstr>
      <vt:lpstr>Listeler Üzerinde İşlemler</vt:lpstr>
      <vt:lpstr>Listeler Üzerinde İşlemler</vt:lpstr>
      <vt:lpstr>split() Fonksiyonu</vt:lpstr>
      <vt:lpstr>join() Fonksiyonu</vt:lpstr>
      <vt:lpstr>Sözlük (Dictionary) Veri Tipi</vt:lpstr>
      <vt:lpstr>Sözlük (Dictionary) Veri Tipi</vt:lpstr>
      <vt:lpstr>Sezar’ın şifresi</vt:lpstr>
      <vt:lpstr>Sezar’ın şifresi</vt:lpstr>
      <vt:lpstr>Sezar’ın şifresi</vt:lpstr>
      <vt:lpstr>Örnek</vt:lpstr>
      <vt:lpstr>İpucu</vt:lpstr>
      <vt:lpstr>Sezar Şifresi Kodu</vt:lpstr>
      <vt:lpstr>Sezar Şifresi Kodu</vt:lpstr>
      <vt:lpstr>Sezar Şifresi Çözme Yarışması </vt:lpstr>
      <vt:lpstr>Sezar Şifresi Çözme Yarışması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518</cp:revision>
  <dcterms:created xsi:type="dcterms:W3CDTF">2015-06-17T11:57:35Z</dcterms:created>
  <dcterms:modified xsi:type="dcterms:W3CDTF">2016-08-02T18:21:48Z</dcterms:modified>
</cp:coreProperties>
</file>