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82" r:id="rId4"/>
    <p:sldId id="283" r:id="rId5"/>
    <p:sldId id="284" r:id="rId6"/>
    <p:sldId id="285" r:id="rId7"/>
    <p:sldId id="286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46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52EE1-D0B7-49E9-AAB4-3FF75526C79B}" type="datetimeFigureOut">
              <a:rPr lang="tr-TR" smtClean="0"/>
              <a:pPr/>
              <a:t>2.08.2016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E85F5-1E7D-4A31-B3D0-9FC4E77787D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3A5C1-CB06-4C18-B0D7-33F5E076468F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4F2E5-C469-42C1-B742-1EFA842F2C04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560D-F58E-4605-AEBD-5A50CF89D0F8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/>
            </a:lvl1pPr>
            <a:lvl2pPr>
              <a:defRPr sz="2400" baseline="0"/>
            </a:lvl2pPr>
            <a:lvl3pPr>
              <a:defRPr sz="2400" baseline="0"/>
            </a:lvl3pPr>
            <a:lvl4pPr>
              <a:defRPr sz="2400" baseline="0"/>
            </a:lvl4pPr>
            <a:lvl5pPr>
              <a:defRPr sz="2400" baseline="0"/>
            </a:lvl5pPr>
          </a:lstStyle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595E3-E926-43A4-9373-4DF559879848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1AF9-055B-41E1-9781-0C2C134DDB70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898A-52FF-45D2-A0E1-97A3547C0988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2C0E-8C0B-4B17-A20F-B219CD1F5D63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E0EB2-7005-4D7A-9FD3-F2AB8E37D35A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A5D3-04E7-4E8F-B007-2C83F869560C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EF70-6DB4-4832-8E51-E486919D2D4B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1540A-64F2-48CE-9321-A7D9B2D79903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Bilgisayar Programlamasına ve Veri Analizine Giriş - </a:t>
            </a:r>
            <a:r>
              <a:rPr lang="tr-TR" dirty="0" err="1"/>
              <a:t>VIII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27076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Hüsnü Yenigün</a:t>
            </a:r>
          </a:p>
          <a:p>
            <a:r>
              <a:rPr lang="tr-TR" dirty="0"/>
              <a:t>Sabancı Üniversitesi</a:t>
            </a:r>
          </a:p>
          <a:p>
            <a:r>
              <a:rPr lang="tr-TR" dirty="0"/>
              <a:t>Lise Yaz Okulu</a:t>
            </a:r>
          </a:p>
          <a:p>
            <a:r>
              <a:rPr lang="tr-TR" dirty="0"/>
              <a:t>2015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Nasıl Yaptık?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Öncelikle tweet veri (turkcell.txt) dosyasını açtık  </a:t>
            </a:r>
          </a:p>
          <a:p>
            <a:r>
              <a:rPr lang="tr-TR" dirty="0"/>
              <a:t>‘tweet_listesi’ isimli bir değişkende (string listesi) saklıyoruz.</a:t>
            </a:r>
          </a:p>
          <a:p>
            <a:r>
              <a:rPr lang="tr-TR" dirty="0"/>
              <a:t>Sonra da </a:t>
            </a:r>
            <a:r>
              <a:rPr lang="tr-TR" dirty="0" err="1"/>
              <a:t>tweet</a:t>
            </a:r>
            <a:r>
              <a:rPr lang="tr-TR" dirty="0"/>
              <a:t>_listesi isimli listeye her satır bir eleman olacak şekilde </a:t>
            </a:r>
            <a:r>
              <a:rPr lang="tr-TR" dirty="0" err="1"/>
              <a:t>tweetleri</a:t>
            </a:r>
            <a:r>
              <a:rPr lang="tr-TR" dirty="0"/>
              <a:t> yazdık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935596" y="3933056"/>
            <a:ext cx="7272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400" dirty="0"/>
              <a:t>...</a:t>
            </a:r>
          </a:p>
          <a:p>
            <a:pPr>
              <a:buNone/>
            </a:pPr>
            <a:r>
              <a:rPr lang="tr-TR" sz="2400" dirty="0" err="1"/>
              <a:t>turkcell</a:t>
            </a:r>
            <a:r>
              <a:rPr lang="tr-TR" sz="2400" dirty="0"/>
              <a:t>_</a:t>
            </a:r>
            <a:r>
              <a:rPr lang="tr-TR" sz="2400" dirty="0" err="1"/>
              <a:t>tweet</a:t>
            </a:r>
            <a:r>
              <a:rPr lang="tr-TR" sz="2400" dirty="0"/>
              <a:t> = </a:t>
            </a:r>
            <a:r>
              <a:rPr lang="tr-TR" sz="2400" dirty="0" err="1">
                <a:solidFill>
                  <a:srgbClr val="7030A0"/>
                </a:solidFill>
              </a:rPr>
              <a:t>open</a:t>
            </a:r>
            <a:r>
              <a:rPr lang="tr-TR" sz="2400" dirty="0"/>
              <a:t>("</a:t>
            </a:r>
            <a:r>
              <a:rPr lang="tr-TR" sz="2400" dirty="0" err="1"/>
              <a:t>turkcell</a:t>
            </a:r>
            <a:r>
              <a:rPr lang="tr-TR" sz="2400" dirty="0"/>
              <a:t>.</a:t>
            </a:r>
            <a:r>
              <a:rPr lang="tr-TR" sz="2400" dirty="0" err="1"/>
              <a:t>txt</a:t>
            </a:r>
            <a:r>
              <a:rPr lang="tr-TR" sz="2400" dirty="0"/>
              <a:t>", "r")</a:t>
            </a:r>
          </a:p>
          <a:p>
            <a:pPr>
              <a:buNone/>
            </a:pPr>
            <a:r>
              <a:rPr lang="tr-TR" sz="2400" dirty="0"/>
              <a:t>tweet_listesi = turkcell_tweet.readlines()</a:t>
            </a:r>
          </a:p>
          <a:p>
            <a:pPr>
              <a:buNone/>
            </a:pPr>
            <a:r>
              <a:rPr lang="tr-TR" sz="2400" dirty="0"/>
              <a:t>turkcell_tweet.close()</a:t>
            </a:r>
          </a:p>
          <a:p>
            <a:pPr>
              <a:buNone/>
            </a:pPr>
            <a:r>
              <a:rPr lang="tr-TR" sz="2400" dirty="0"/>
              <a:t>toplam_</a:t>
            </a:r>
            <a:r>
              <a:rPr lang="tr-TR" sz="2400" dirty="0" err="1"/>
              <a:t>tweet</a:t>
            </a:r>
            <a:r>
              <a:rPr lang="tr-TR" sz="2400" dirty="0"/>
              <a:t>_</a:t>
            </a:r>
            <a:r>
              <a:rPr lang="tr-TR" sz="2400" dirty="0" err="1"/>
              <a:t>sayisi</a:t>
            </a:r>
            <a:r>
              <a:rPr lang="tr-TR" sz="2400" dirty="0"/>
              <a:t> = </a:t>
            </a:r>
            <a:r>
              <a:rPr lang="tr-TR" sz="2400" dirty="0" err="1"/>
              <a:t>toplamTweet</a:t>
            </a:r>
            <a:r>
              <a:rPr lang="tr-TR" sz="2400" dirty="0"/>
              <a:t>(</a:t>
            </a:r>
            <a:r>
              <a:rPr lang="tr-TR" sz="2400" dirty="0" err="1"/>
              <a:t>tweet</a:t>
            </a:r>
            <a:r>
              <a:rPr lang="tr-TR" sz="2400" dirty="0"/>
              <a:t>_listesi)</a:t>
            </a:r>
          </a:p>
          <a:p>
            <a:pPr>
              <a:buNone/>
            </a:pP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toplam_</a:t>
            </a:r>
            <a:r>
              <a:rPr lang="tr-TR" sz="2400" dirty="0" err="1"/>
              <a:t>tweet</a:t>
            </a:r>
            <a:r>
              <a:rPr lang="tr-TR" sz="2400" dirty="0"/>
              <a:t>_</a:t>
            </a:r>
            <a:r>
              <a:rPr lang="tr-TR" sz="2400" dirty="0" err="1"/>
              <a:t>sayisi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Toplam </a:t>
            </a:r>
            <a:r>
              <a:rPr lang="tr-TR" dirty="0" err="1"/>
              <a:t>Retweet</a:t>
            </a:r>
            <a:r>
              <a:rPr lang="tr-TR" dirty="0"/>
              <a:t> Sayısı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532" y="1417638"/>
            <a:ext cx="8532948" cy="5071702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tr-TR" dirty="0"/>
              <a:t>Öncelikle elimizdeki veri dosyasını incelemeliyiz.</a:t>
            </a:r>
          </a:p>
          <a:p>
            <a:pPr>
              <a:lnSpc>
                <a:spcPct val="120000"/>
              </a:lnSpc>
            </a:pPr>
            <a:r>
              <a:rPr lang="tr-TR" dirty="0" err="1"/>
              <a:t>Tweet’lerin</a:t>
            </a:r>
            <a:r>
              <a:rPr lang="tr-TR" dirty="0"/>
              <a:t> nasıl yazıldığını öğrenmeli/anlamalıyız.</a:t>
            </a:r>
          </a:p>
          <a:p>
            <a:pPr>
              <a:lnSpc>
                <a:spcPct val="120000"/>
              </a:lnSpc>
            </a:pPr>
            <a:r>
              <a:rPr lang="tr-TR" dirty="0"/>
              <a:t>Retweet’leri nasıl buluruz, ayırdedici özelliği nedir</a:t>
            </a:r>
          </a:p>
          <a:p>
            <a:pPr>
              <a:lnSpc>
                <a:spcPct val="120000"/>
              </a:lnSpc>
            </a:pPr>
            <a:r>
              <a:rPr lang="tr-TR" dirty="0"/>
              <a:t>Aşağıda veri dosyamızdan üç tane örnek </a:t>
            </a:r>
            <a:r>
              <a:rPr lang="tr-TR" dirty="0" err="1"/>
              <a:t>retweet</a:t>
            </a:r>
            <a:r>
              <a:rPr lang="tr-TR" dirty="0"/>
              <a:t> var.</a:t>
            </a:r>
          </a:p>
          <a:p>
            <a:pPr lvl="1">
              <a:lnSpc>
                <a:spcPct val="120000"/>
              </a:lnSpc>
              <a:buNone/>
            </a:pPr>
            <a:r>
              <a:rPr lang="en-GB" dirty="0"/>
              <a:t>Gizemsoylu34</a:t>
            </a:r>
            <a:r>
              <a:rPr lang="tr-TR" dirty="0"/>
              <a:t> </a:t>
            </a:r>
            <a:r>
              <a:rPr lang="en-GB" dirty="0" err="1"/>
              <a:t>RT</a:t>
            </a:r>
            <a:r>
              <a:rPr lang="en-GB" dirty="0"/>
              <a:t> @</a:t>
            </a:r>
            <a:r>
              <a:rPr lang="en-GB" dirty="0" err="1"/>
              <a:t>TunaOnurOztekin</a:t>
            </a:r>
            <a:r>
              <a:rPr lang="en-GB" dirty="0"/>
              <a:t>: </a:t>
            </a:r>
            <a:r>
              <a:rPr lang="en-GB" dirty="0" err="1"/>
              <a:t>Turkcell</a:t>
            </a:r>
            <a:r>
              <a:rPr lang="en-GB" dirty="0"/>
              <a:t> </a:t>
            </a:r>
            <a:r>
              <a:rPr lang="en-GB" dirty="0" err="1"/>
              <a:t>Müsteri</a:t>
            </a:r>
            <a:r>
              <a:rPr lang="tr-TR" dirty="0"/>
              <a:t> </a:t>
            </a:r>
            <a:r>
              <a:rPr lang="en-GB" dirty="0" err="1"/>
              <a:t>Hizmetleri</a:t>
            </a:r>
            <a:r>
              <a:rPr lang="en-GB" dirty="0"/>
              <a:t> ???	Tue Jul 08 16:09:23 </a:t>
            </a:r>
            <a:r>
              <a:rPr lang="en-GB" dirty="0" err="1"/>
              <a:t>EET</a:t>
            </a:r>
            <a:r>
              <a:rPr lang="en-GB" dirty="0"/>
              <a:t> 2014 	604</a:t>
            </a:r>
            <a:endParaRPr lang="tr-TR" dirty="0"/>
          </a:p>
          <a:p>
            <a:pPr lvl="1">
              <a:lnSpc>
                <a:spcPct val="120000"/>
              </a:lnSpc>
              <a:buNone/>
            </a:pPr>
            <a:r>
              <a:rPr lang="en-GB" dirty="0"/>
              <a:t>Cengiiz41	</a:t>
            </a:r>
            <a:r>
              <a:rPr lang="en-GB" dirty="0" err="1"/>
              <a:t>RT</a:t>
            </a:r>
            <a:r>
              <a:rPr lang="en-GB" dirty="0"/>
              <a:t> @</a:t>
            </a:r>
            <a:r>
              <a:rPr lang="en-GB" dirty="0" err="1"/>
              <a:t>HadesPoeta</a:t>
            </a:r>
            <a:r>
              <a:rPr lang="en-GB" dirty="0"/>
              <a:t>: Ve </a:t>
            </a:r>
            <a:r>
              <a:rPr lang="en-GB" dirty="0" err="1"/>
              <a:t>sonunda</a:t>
            </a:r>
            <a:r>
              <a:rPr lang="en-GB" dirty="0"/>
              <a:t>. </a:t>
            </a:r>
            <a:r>
              <a:rPr lang="en-GB" dirty="0" err="1"/>
              <a:t>Türkcell</a:t>
            </a:r>
            <a:r>
              <a:rPr lang="en-GB" dirty="0"/>
              <a:t> @</a:t>
            </a:r>
            <a:r>
              <a:rPr lang="en-GB" dirty="0" err="1"/>
              <a:t>Turkcell</a:t>
            </a:r>
            <a:r>
              <a:rPr lang="en-GB" dirty="0"/>
              <a:t>	Fri Jul 11 20:51:16 </a:t>
            </a:r>
            <a:r>
              <a:rPr lang="en-GB" dirty="0" err="1"/>
              <a:t>EET</a:t>
            </a:r>
            <a:r>
              <a:rPr lang="en-GB" dirty="0"/>
              <a:t> 2014 	161</a:t>
            </a:r>
            <a:endParaRPr lang="tr-TR" dirty="0"/>
          </a:p>
          <a:p>
            <a:pPr lvl="1">
              <a:lnSpc>
                <a:spcPct val="120000"/>
              </a:lnSpc>
              <a:buNone/>
            </a:pPr>
            <a:r>
              <a:rPr lang="en-GB" dirty="0" err="1"/>
              <a:t>T_ygmr</a:t>
            </a:r>
            <a:r>
              <a:rPr lang="en-GB" dirty="0"/>
              <a:t>	</a:t>
            </a:r>
            <a:r>
              <a:rPr lang="en-GB" dirty="0" err="1"/>
              <a:t>RT</a:t>
            </a:r>
            <a:r>
              <a:rPr lang="en-GB" dirty="0"/>
              <a:t> @</a:t>
            </a:r>
            <a:r>
              <a:rPr lang="en-GB" dirty="0" err="1"/>
              <a:t>Maviliadamm</a:t>
            </a:r>
            <a:r>
              <a:rPr lang="en-GB" dirty="0"/>
              <a:t>: </a:t>
            </a:r>
            <a:r>
              <a:rPr lang="en-GB" dirty="0" err="1"/>
              <a:t>Turkcell</a:t>
            </a:r>
            <a:r>
              <a:rPr lang="en-GB" dirty="0"/>
              <a:t> </a:t>
            </a:r>
            <a:r>
              <a:rPr lang="en-GB" dirty="0" err="1"/>
              <a:t>bayramimi</a:t>
            </a:r>
            <a:r>
              <a:rPr lang="en-GB" dirty="0"/>
              <a:t> </a:t>
            </a:r>
            <a:r>
              <a:rPr lang="en-GB" dirty="0" err="1"/>
              <a:t>niye</a:t>
            </a:r>
            <a:r>
              <a:rPr lang="en-GB" dirty="0"/>
              <a:t> </a:t>
            </a:r>
            <a:r>
              <a:rPr lang="en-GB" dirty="0" err="1"/>
              <a:t>kutlamadin</a:t>
            </a:r>
            <a:r>
              <a:rPr lang="en-GB" dirty="0"/>
              <a:t> </a:t>
            </a:r>
            <a:r>
              <a:rPr lang="en-GB" dirty="0" err="1"/>
              <a:t>askim</a:t>
            </a:r>
            <a:r>
              <a:rPr lang="en-GB" dirty="0"/>
              <a:t>.	Mon Jul 28 21:38:52 EET 2014 	167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  <p:pic>
        <p:nvPicPr>
          <p:cNvPr id="1026" name="Picture 2" descr="C:\Users\Erkay Savaş\Documents\classes\lise_yaz_okulu\python\module_4\chili_pepper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3434" y="1"/>
            <a:ext cx="1760566" cy="14176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Toplam </a:t>
            </a:r>
            <a:r>
              <a:rPr lang="tr-TR" dirty="0" err="1"/>
              <a:t>Retweet</a:t>
            </a:r>
            <a:r>
              <a:rPr lang="tr-TR" dirty="0"/>
              <a:t> Sayısı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Aralarındaki ortak noktayı görebilen var mı?</a:t>
            </a:r>
          </a:p>
          <a:p>
            <a:endParaRPr lang="tr-TR" dirty="0"/>
          </a:p>
          <a:p>
            <a:r>
              <a:rPr lang="en-GB" dirty="0"/>
              <a:t>Gizemsoylu34</a:t>
            </a:r>
            <a:r>
              <a:rPr lang="tr-TR" dirty="0"/>
              <a:t>  </a:t>
            </a:r>
            <a:r>
              <a:rPr lang="en-GB" dirty="0"/>
              <a:t>RT @</a:t>
            </a:r>
            <a:r>
              <a:rPr lang="en-GB" dirty="0" err="1"/>
              <a:t>TunaOnurOztekin</a:t>
            </a:r>
            <a:r>
              <a:rPr lang="en-GB" dirty="0"/>
              <a:t>: </a:t>
            </a:r>
            <a:r>
              <a:rPr lang="en-GB" dirty="0" err="1"/>
              <a:t>Turkcell</a:t>
            </a:r>
            <a:r>
              <a:rPr lang="en-GB" dirty="0"/>
              <a:t> </a:t>
            </a:r>
            <a:r>
              <a:rPr lang="en-GB" dirty="0" err="1"/>
              <a:t>Müsteri</a:t>
            </a:r>
            <a:r>
              <a:rPr lang="en-GB" dirty="0"/>
              <a:t> </a:t>
            </a:r>
            <a:r>
              <a:rPr lang="en-GB" dirty="0" err="1"/>
              <a:t>Hizmetleri</a:t>
            </a:r>
            <a:r>
              <a:rPr lang="en-GB" dirty="0"/>
              <a:t> ???	Tue Jul 08 16:09:23 </a:t>
            </a:r>
            <a:r>
              <a:rPr lang="en-GB" dirty="0" err="1"/>
              <a:t>EET</a:t>
            </a:r>
            <a:r>
              <a:rPr lang="en-GB" dirty="0"/>
              <a:t> 2014 	604</a:t>
            </a:r>
            <a:endParaRPr lang="tr-TR" dirty="0"/>
          </a:p>
          <a:p>
            <a:endParaRPr lang="tr-TR" dirty="0"/>
          </a:p>
          <a:p>
            <a:r>
              <a:rPr lang="en-GB" dirty="0"/>
              <a:t>Cengiiz41	</a:t>
            </a:r>
            <a:r>
              <a:rPr lang="en-GB" dirty="0" err="1"/>
              <a:t>RT</a:t>
            </a:r>
            <a:r>
              <a:rPr lang="en-GB" dirty="0"/>
              <a:t> @</a:t>
            </a:r>
            <a:r>
              <a:rPr lang="en-GB" dirty="0" err="1"/>
              <a:t>HadesPoeta</a:t>
            </a:r>
            <a:r>
              <a:rPr lang="en-GB" dirty="0"/>
              <a:t>: Ve </a:t>
            </a:r>
            <a:r>
              <a:rPr lang="en-GB" dirty="0" err="1"/>
              <a:t>sonunda</a:t>
            </a:r>
            <a:r>
              <a:rPr lang="en-GB" dirty="0"/>
              <a:t>. </a:t>
            </a:r>
            <a:r>
              <a:rPr lang="en-GB" dirty="0" err="1"/>
              <a:t>Türkcell</a:t>
            </a:r>
            <a:r>
              <a:rPr lang="en-GB" dirty="0"/>
              <a:t> @</a:t>
            </a:r>
            <a:r>
              <a:rPr lang="en-GB" dirty="0" err="1"/>
              <a:t>Turkcell</a:t>
            </a:r>
            <a:r>
              <a:rPr lang="en-GB" dirty="0"/>
              <a:t>	Fri Jul 11 20:51:16 </a:t>
            </a:r>
            <a:r>
              <a:rPr lang="en-GB" dirty="0" err="1"/>
              <a:t>EET</a:t>
            </a:r>
            <a:r>
              <a:rPr lang="en-GB" dirty="0"/>
              <a:t> 2014 	161</a:t>
            </a:r>
            <a:endParaRPr lang="tr-TR" dirty="0"/>
          </a:p>
          <a:p>
            <a:endParaRPr lang="tr-TR" dirty="0"/>
          </a:p>
          <a:p>
            <a:r>
              <a:rPr lang="en-GB" dirty="0" err="1"/>
              <a:t>T_ygmr</a:t>
            </a:r>
            <a:r>
              <a:rPr lang="en-GB" dirty="0"/>
              <a:t>	</a:t>
            </a:r>
            <a:r>
              <a:rPr lang="en-GB" dirty="0" err="1"/>
              <a:t>RT</a:t>
            </a:r>
            <a:r>
              <a:rPr lang="en-GB" dirty="0"/>
              <a:t> @</a:t>
            </a:r>
            <a:r>
              <a:rPr lang="en-GB" dirty="0" err="1"/>
              <a:t>Maviliadamm</a:t>
            </a:r>
            <a:r>
              <a:rPr lang="en-GB" dirty="0"/>
              <a:t>: </a:t>
            </a:r>
            <a:r>
              <a:rPr lang="en-GB" dirty="0" err="1"/>
              <a:t>Turkcell</a:t>
            </a:r>
            <a:r>
              <a:rPr lang="en-GB" dirty="0"/>
              <a:t> </a:t>
            </a:r>
            <a:r>
              <a:rPr lang="en-GB" dirty="0" err="1"/>
              <a:t>bayramimi</a:t>
            </a:r>
            <a:r>
              <a:rPr lang="en-GB" dirty="0"/>
              <a:t> </a:t>
            </a:r>
            <a:r>
              <a:rPr lang="en-GB" dirty="0" err="1"/>
              <a:t>niye</a:t>
            </a:r>
            <a:r>
              <a:rPr lang="en-GB" dirty="0"/>
              <a:t> </a:t>
            </a:r>
            <a:r>
              <a:rPr lang="en-GB" dirty="0" err="1"/>
              <a:t>kutlamadin</a:t>
            </a:r>
            <a:r>
              <a:rPr lang="en-GB" dirty="0"/>
              <a:t> </a:t>
            </a:r>
            <a:r>
              <a:rPr lang="en-GB" dirty="0" err="1"/>
              <a:t>askim</a:t>
            </a:r>
            <a:r>
              <a:rPr lang="en-GB" dirty="0"/>
              <a:t>.	Mon Jul 28 21:38:52 </a:t>
            </a:r>
            <a:r>
              <a:rPr lang="en-GB" dirty="0" err="1"/>
              <a:t>EET</a:t>
            </a:r>
            <a:r>
              <a:rPr lang="en-GB" dirty="0"/>
              <a:t> 2014 	167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Ortak </a:t>
            </a:r>
            <a:r>
              <a:rPr lang="tr-TR" dirty="0" err="1"/>
              <a:t>Notka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/>
          </a:bodyPr>
          <a:lstStyle/>
          <a:p>
            <a:r>
              <a:rPr lang="tr-TR" dirty="0" err="1"/>
              <a:t>Retweetlerde</a:t>
            </a:r>
            <a:r>
              <a:rPr lang="tr-TR" dirty="0"/>
              <a:t> 2. kelime her zaman ‘</a:t>
            </a:r>
            <a:r>
              <a:rPr lang="tr-TR" dirty="0" err="1"/>
              <a:t>RT</a:t>
            </a:r>
            <a:r>
              <a:rPr lang="tr-TR" dirty="0"/>
              <a:t>’ </a:t>
            </a:r>
          </a:p>
          <a:p>
            <a:r>
              <a:rPr lang="tr-TR" dirty="0"/>
              <a:t>Ve ondan bir sonraki kelime her zaman ‘@’ simgesi ile başlayıp bir kullanıcı ismi ile devam etmekte. </a:t>
            </a:r>
          </a:p>
          <a:p>
            <a:r>
              <a:rPr lang="tr-TR" dirty="0"/>
              <a:t>Demek ki </a:t>
            </a:r>
          </a:p>
          <a:p>
            <a:pPr lvl="1"/>
            <a:r>
              <a:rPr lang="tr-TR" dirty="0"/>
              <a:t>data dosyamızda herhangi bir satırın 2. kelimesi ‘</a:t>
            </a:r>
            <a:r>
              <a:rPr lang="tr-TR" dirty="0" err="1"/>
              <a:t>RT</a:t>
            </a:r>
            <a:r>
              <a:rPr lang="tr-TR" dirty="0"/>
              <a:t>’ ise ve 3. kelimesi ‘@’ ile başlıyorsa biz bu satırın bir </a:t>
            </a:r>
            <a:r>
              <a:rPr lang="tr-TR" dirty="0" err="1"/>
              <a:t>retweet</a:t>
            </a:r>
            <a:r>
              <a:rPr lang="tr-TR" dirty="0"/>
              <a:t> olduğunu söyleyebiliriz.</a:t>
            </a:r>
          </a:p>
          <a:p>
            <a:r>
              <a:rPr lang="tr-TR" dirty="0" err="1"/>
              <a:t>Retweet</a:t>
            </a:r>
            <a:r>
              <a:rPr lang="tr-TR" dirty="0"/>
              <a:t> olmayıp da bu koşulları sağlayan satırlar olabilir </a:t>
            </a:r>
          </a:p>
          <a:p>
            <a:pPr lvl="1"/>
            <a:r>
              <a:rPr lang="tr-TR" dirty="0"/>
              <a:t>ama bunun olasılığı çok düşük olduğundan dikkate almıyoruz.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 Zaman Kodumuzu Yazalım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4764"/>
            <a:ext cx="8229600" cy="3592996"/>
          </a:xfrm>
        </p:spPr>
        <p:txBody>
          <a:bodyPr/>
          <a:lstStyle/>
          <a:p>
            <a:pPr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def</a:t>
            </a:r>
            <a:r>
              <a:rPr lang="tr-TR" dirty="0"/>
              <a:t> </a:t>
            </a:r>
            <a:r>
              <a:rPr lang="tr-TR" dirty="0" err="1"/>
              <a:t>toplamReTweet</a:t>
            </a:r>
            <a:r>
              <a:rPr lang="tr-TR" dirty="0"/>
              <a:t>(liste):</a:t>
            </a:r>
          </a:p>
          <a:p>
            <a:pPr>
              <a:buNone/>
            </a:pPr>
            <a:r>
              <a:rPr lang="tr-TR" dirty="0"/>
              <a:t>    </a:t>
            </a:r>
            <a:r>
              <a:rPr lang="tr-TR" dirty="0" err="1"/>
              <a:t>sayi</a:t>
            </a:r>
            <a:r>
              <a:rPr lang="tr-TR" dirty="0"/>
              <a:t> = 0</a:t>
            </a:r>
          </a:p>
          <a:p>
            <a:pPr>
              <a:buNone/>
            </a:pPr>
            <a:r>
              <a:rPr lang="tr-TR" dirty="0"/>
              <a:t>    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dirty="0"/>
              <a:t> tweet 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dirty="0"/>
              <a:t> liste:</a:t>
            </a:r>
          </a:p>
          <a:p>
            <a:pPr>
              <a:buNone/>
            </a:pPr>
            <a:r>
              <a:rPr lang="tr-TR" dirty="0"/>
              <a:t>        satir = tweet.split()</a:t>
            </a:r>
          </a:p>
          <a:p>
            <a:pPr>
              <a:buNone/>
            </a:pPr>
            <a:r>
              <a:rPr lang="tr-TR" dirty="0"/>
              <a:t>    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dirty="0"/>
              <a:t> satir[1] == 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 err="1">
                <a:solidFill>
                  <a:srgbClr val="00B050"/>
                </a:solidFill>
              </a:rPr>
              <a:t>RT</a:t>
            </a:r>
            <a:r>
              <a:rPr lang="tr-TR" dirty="0">
                <a:solidFill>
                  <a:srgbClr val="00B050"/>
                </a:solidFill>
              </a:rPr>
              <a:t>' 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and</a:t>
            </a:r>
            <a:r>
              <a:rPr lang="tr-TR" dirty="0"/>
              <a:t> satir[2][0] ==</a:t>
            </a:r>
            <a:r>
              <a:rPr lang="tr-TR" dirty="0">
                <a:solidFill>
                  <a:srgbClr val="00B050"/>
                </a:solidFill>
              </a:rPr>
              <a:t>'@'</a:t>
            </a:r>
            <a:r>
              <a:rPr lang="tr-TR" dirty="0"/>
              <a:t>:</a:t>
            </a:r>
          </a:p>
          <a:p>
            <a:pPr>
              <a:buNone/>
            </a:pPr>
            <a:r>
              <a:rPr lang="tr-TR" dirty="0"/>
              <a:t>            </a:t>
            </a:r>
            <a:r>
              <a:rPr lang="tr-TR" dirty="0" err="1"/>
              <a:t>sayi</a:t>
            </a:r>
            <a:r>
              <a:rPr lang="tr-TR" dirty="0"/>
              <a:t> += 1</a:t>
            </a:r>
          </a:p>
          <a:p>
            <a:pPr>
              <a:buNone/>
            </a:pPr>
            <a:r>
              <a:rPr lang="tr-TR" dirty="0"/>
              <a:t>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return</a:t>
            </a:r>
            <a:r>
              <a:rPr lang="tr-TR" dirty="0"/>
              <a:t> </a:t>
            </a:r>
            <a:r>
              <a:rPr lang="tr-TR" dirty="0" err="1"/>
              <a:t>sayi</a:t>
            </a:r>
            <a:r>
              <a:rPr lang="tr-TR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467544" y="5032121"/>
            <a:ext cx="82192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toplam_</a:t>
            </a:r>
            <a:r>
              <a:rPr lang="tr-TR" sz="2800" dirty="0" err="1"/>
              <a:t>retweet</a:t>
            </a:r>
            <a:r>
              <a:rPr lang="tr-TR" sz="2800" dirty="0"/>
              <a:t>_</a:t>
            </a:r>
            <a:r>
              <a:rPr lang="tr-TR" sz="2800" dirty="0" err="1"/>
              <a:t>sayisi</a:t>
            </a:r>
            <a:r>
              <a:rPr lang="tr-TR" sz="2800" dirty="0"/>
              <a:t> = </a:t>
            </a:r>
            <a:r>
              <a:rPr lang="tr-TR" sz="2800" dirty="0" err="1"/>
              <a:t>toplamReTweet</a:t>
            </a:r>
            <a:r>
              <a:rPr lang="tr-TR" sz="2800" dirty="0"/>
              <a:t>(</a:t>
            </a:r>
            <a:r>
              <a:rPr lang="tr-TR" sz="2800" dirty="0" err="1"/>
              <a:t>tweet</a:t>
            </a:r>
            <a:r>
              <a:rPr lang="tr-TR" sz="2800" dirty="0"/>
              <a:t>_listesi)</a:t>
            </a:r>
          </a:p>
          <a:p>
            <a:endParaRPr lang="tr-TR" sz="2800" dirty="0"/>
          </a:p>
          <a:p>
            <a:r>
              <a:rPr lang="tr-TR" sz="28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800" dirty="0"/>
              <a:t> toplam_</a:t>
            </a:r>
            <a:r>
              <a:rPr lang="tr-TR" sz="2800" dirty="0" err="1"/>
              <a:t>retweet</a:t>
            </a:r>
            <a:r>
              <a:rPr lang="tr-TR" sz="2800" dirty="0"/>
              <a:t>_</a:t>
            </a:r>
            <a:r>
              <a:rPr lang="tr-TR" sz="2800" dirty="0" err="1"/>
              <a:t>sayisi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tr-TR" dirty="0"/>
              <a:t>Nasıl Yaptık?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2309118"/>
          </a:xfrm>
        </p:spPr>
        <p:txBody>
          <a:bodyPr>
            <a:normAutofit fontScale="92500"/>
          </a:bodyPr>
          <a:lstStyle/>
          <a:p>
            <a:r>
              <a:rPr lang="tr-TR" dirty="0"/>
              <a:t>Toplam </a:t>
            </a:r>
            <a:r>
              <a:rPr lang="tr-TR" dirty="0" err="1"/>
              <a:t>retweet</a:t>
            </a:r>
            <a:r>
              <a:rPr lang="tr-TR" dirty="0"/>
              <a:t> sayısını saklamak için ‘</a:t>
            </a:r>
            <a:r>
              <a:rPr lang="tr-TR" dirty="0" err="1"/>
              <a:t>sayi</a:t>
            </a:r>
            <a:r>
              <a:rPr lang="tr-TR" dirty="0"/>
              <a:t>’ değişkenini kullandık. </a:t>
            </a:r>
          </a:p>
          <a:p>
            <a:r>
              <a:rPr lang="tr-TR" dirty="0"/>
              <a:t>Ne zaman bir </a:t>
            </a:r>
            <a:r>
              <a:rPr lang="tr-TR" dirty="0" err="1"/>
              <a:t>retweet</a:t>
            </a:r>
            <a:r>
              <a:rPr lang="tr-TR" dirty="0"/>
              <a:t> bulunursa o değişkene 1 ekledik </a:t>
            </a:r>
          </a:p>
          <a:p>
            <a:r>
              <a:rPr lang="tr-TR" dirty="0"/>
              <a:t>Fonksiyonun sonunda sayı değişkenini geri döndürdük (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return</a:t>
            </a:r>
            <a:r>
              <a:rPr lang="tr-TR" dirty="0"/>
              <a:t>).</a:t>
            </a:r>
            <a:endParaRPr lang="en-GB" dirty="0"/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361854"/>
            <a:ext cx="8229600" cy="31274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toplamReTweet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(liste):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tr-T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sayi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0</a:t>
            </a:r>
          </a:p>
          <a:p>
            <a:pPr>
              <a:buNone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lang="tr-TR" sz="2400" dirty="0"/>
              <a:t>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sz="2400" dirty="0"/>
              <a:t> tweet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sz="2400" dirty="0"/>
              <a:t> liste:</a:t>
            </a:r>
          </a:p>
          <a:p>
            <a:pPr>
              <a:buNone/>
            </a:pPr>
            <a:r>
              <a:rPr lang="tr-TR" sz="2400" dirty="0"/>
              <a:t>        satir = tweet.split()</a:t>
            </a:r>
          </a:p>
          <a:p>
            <a:pPr>
              <a:buNone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satir[1] == 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'RT' 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satir[2][0] ==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'@'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</a:t>
            </a:r>
            <a:r>
              <a:rPr kumimoji="0" lang="tr-T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sayi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+= 1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tr-T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return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sayi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tr-TR" dirty="0"/>
              <a:t>Nasıl Yaptık?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4764"/>
            <a:ext cx="8229600" cy="1872207"/>
          </a:xfrm>
        </p:spPr>
        <p:txBody>
          <a:bodyPr>
            <a:normAutofit lnSpcReduction="10000"/>
          </a:bodyPr>
          <a:lstStyle/>
          <a:p>
            <a:r>
              <a:rPr lang="tr-TR" dirty="0"/>
              <a:t>Her bir </a:t>
            </a:r>
            <a:r>
              <a:rPr lang="tr-TR" dirty="0" err="1"/>
              <a:t>tweet’i</a:t>
            </a:r>
            <a:r>
              <a:rPr lang="tr-TR" dirty="0"/>
              <a:t> tek tek kontrol etmemiz gerekli.</a:t>
            </a:r>
          </a:p>
          <a:p>
            <a:r>
              <a:rPr lang="tr-TR" dirty="0"/>
              <a:t>Binlerce defa aynı şeyi yazmak yerine </a:t>
            </a:r>
            <a:r>
              <a:rPr lang="tr-TR" dirty="0" err="1"/>
              <a:t>for</a:t>
            </a:r>
            <a:r>
              <a:rPr lang="tr-TR" dirty="0"/>
              <a:t> döngüsü kullanıyoruz.</a:t>
            </a:r>
          </a:p>
          <a:p>
            <a:r>
              <a:rPr lang="tr-TR" dirty="0"/>
              <a:t>Kaç defa tekrar edeceği listemizin uzunluğuna bağlı.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361854"/>
            <a:ext cx="8229600" cy="31274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toplamReTweet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(liste):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tr-T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sayi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0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lang="tr-TR" sz="2400" dirty="0"/>
              <a:t>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sz="2400" dirty="0"/>
              <a:t> tweet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sz="2400" dirty="0"/>
              <a:t> liste:</a:t>
            </a:r>
            <a:endParaRPr kumimoji="0" lang="tr-T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satir = tweet.split()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</a:t>
            </a:r>
            <a:r>
              <a:rPr kumimoji="0" lang="tr-T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satir[1] == 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'</a:t>
            </a:r>
            <a:r>
              <a:rPr kumimoji="0" lang="tr-T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RT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' 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satir[2][0] ==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'@'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</a:t>
            </a:r>
            <a:r>
              <a:rPr kumimoji="0" lang="tr-T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sayi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+= 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tr-T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return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sayi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683568" y="4221088"/>
            <a:ext cx="5336232" cy="176419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863588" y="4221088"/>
            <a:ext cx="2260612" cy="495672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tr-TR" dirty="0"/>
              <a:t>Nasıl Yaptık?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4764"/>
            <a:ext cx="8229600" cy="1980220"/>
          </a:xfrm>
        </p:spPr>
        <p:txBody>
          <a:bodyPr>
            <a:normAutofit/>
          </a:bodyPr>
          <a:lstStyle/>
          <a:p>
            <a:r>
              <a:rPr lang="tr-TR" dirty="0"/>
              <a:t>Tekrar edilecek işlem:</a:t>
            </a:r>
          </a:p>
          <a:p>
            <a:pPr lvl="1"/>
            <a:r>
              <a:rPr lang="tr-TR" dirty="0"/>
              <a:t> her bir satırı </a:t>
            </a:r>
            <a:r>
              <a:rPr lang="tr-TR" dirty="0" err="1"/>
              <a:t>retweet</a:t>
            </a:r>
            <a:r>
              <a:rPr lang="tr-TR" dirty="0"/>
              <a:t> mi değil mi diye kontrol etmek </a:t>
            </a:r>
          </a:p>
          <a:p>
            <a:pPr lvl="1"/>
            <a:r>
              <a:rPr lang="tr-TR" dirty="0"/>
              <a:t>Önce tek bir </a:t>
            </a:r>
            <a:r>
              <a:rPr lang="tr-TR" dirty="0" err="1"/>
              <a:t>tweet’i</a:t>
            </a:r>
            <a:r>
              <a:rPr lang="tr-TR" dirty="0"/>
              <a:t> alıp </a:t>
            </a:r>
            <a:r>
              <a:rPr lang="tr-TR" dirty="0" err="1"/>
              <a:t>split</a:t>
            </a:r>
            <a:r>
              <a:rPr lang="tr-TR" dirty="0"/>
              <a:t>() fonksiyonu ile parçalara (kelimelere) bölüyor</a:t>
            </a:r>
            <a:r>
              <a:rPr lang="en-US" dirty="0"/>
              <a:t>u</a:t>
            </a:r>
            <a:r>
              <a:rPr lang="tr-TR" dirty="0"/>
              <a:t>z.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361854"/>
            <a:ext cx="8229600" cy="31274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toplamReTweet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(liste):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tr-T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sayi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0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sz="2400" dirty="0"/>
              <a:t> tweet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sz="2400" dirty="0"/>
              <a:t> liste: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tr-TR" sz="2400" dirty="0"/>
              <a:t>        satir = tweet.split()</a:t>
            </a:r>
            <a:endParaRPr kumimoji="0" lang="tr-T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</a:t>
            </a:r>
            <a:r>
              <a:rPr kumimoji="0" lang="tr-T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satir[1] == 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'</a:t>
            </a:r>
            <a:r>
              <a:rPr kumimoji="0" lang="tr-T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RT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' 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satir[2][0] ==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'@'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</a:t>
            </a:r>
            <a:r>
              <a:rPr kumimoji="0" lang="tr-T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sayi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+= 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tr-T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return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sayi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1007604" y="4689140"/>
            <a:ext cx="2520280" cy="49567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En Çok </a:t>
            </a:r>
            <a:r>
              <a:rPr lang="tr-TR" dirty="0" err="1"/>
              <a:t>Tweet</a:t>
            </a:r>
            <a:r>
              <a:rPr lang="tr-TR" dirty="0"/>
              <a:t> Atılan Gün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tr-TR" dirty="0" err="1"/>
              <a:t>Tweet’lerin</a:t>
            </a:r>
            <a:r>
              <a:rPr lang="tr-TR" dirty="0"/>
              <a:t> içerisinde tarih verisi bulunmakta, yani her birinin tek tek üstünden geçip hangi gün çıkarsa o güne +1 eklememiz gerekli.</a:t>
            </a:r>
          </a:p>
          <a:p>
            <a:pPr>
              <a:lnSpc>
                <a:spcPct val="120000"/>
              </a:lnSpc>
            </a:pPr>
            <a:r>
              <a:rPr lang="tr-TR" dirty="0"/>
              <a:t>7 tane farklı gün değişkeni yapmaktansa tek bir sözlük yaratıp günleri içlerine koyabiliriz.</a:t>
            </a:r>
          </a:p>
          <a:p>
            <a:pPr>
              <a:lnSpc>
                <a:spcPct val="120000"/>
              </a:lnSpc>
            </a:pPr>
            <a:r>
              <a:rPr lang="tr-TR" dirty="0" err="1"/>
              <a:t>Twitter</a:t>
            </a:r>
            <a:r>
              <a:rPr lang="tr-TR" dirty="0"/>
              <a:t> verimizde günlerimiz şu formatta:</a:t>
            </a:r>
            <a:br>
              <a:rPr lang="tr-TR" dirty="0"/>
            </a:br>
            <a:r>
              <a:rPr lang="tr-TR" dirty="0" err="1"/>
              <a:t>Mon</a:t>
            </a:r>
            <a:r>
              <a:rPr lang="tr-TR" dirty="0"/>
              <a:t>, </a:t>
            </a:r>
            <a:r>
              <a:rPr lang="tr-TR" dirty="0" err="1"/>
              <a:t>Tue</a:t>
            </a:r>
            <a:r>
              <a:rPr lang="tr-TR" dirty="0"/>
              <a:t>, </a:t>
            </a:r>
            <a:r>
              <a:rPr lang="tr-TR" dirty="0" err="1"/>
              <a:t>Wed</a:t>
            </a:r>
            <a:r>
              <a:rPr lang="tr-TR" dirty="0"/>
              <a:t>, </a:t>
            </a:r>
            <a:r>
              <a:rPr lang="tr-TR" dirty="0" err="1"/>
              <a:t>Thu</a:t>
            </a:r>
            <a:r>
              <a:rPr lang="tr-TR" dirty="0"/>
              <a:t>, </a:t>
            </a:r>
            <a:r>
              <a:rPr lang="tr-TR" dirty="0" err="1"/>
              <a:t>Fri</a:t>
            </a:r>
            <a:r>
              <a:rPr lang="tr-TR" dirty="0"/>
              <a:t>, Sat, Sun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Yani </a:t>
            </a:r>
            <a:r>
              <a:rPr lang="tr-TR" dirty="0" err="1"/>
              <a:t>string</a:t>
            </a:r>
            <a:r>
              <a:rPr lang="tr-TR" dirty="0"/>
              <a:t> tipi değişken kullanabiliriz</a:t>
            </a:r>
            <a:endParaRPr lang="en-GB" dirty="0"/>
          </a:p>
          <a:p>
            <a:pPr>
              <a:lnSpc>
                <a:spcPct val="120000"/>
              </a:lnSpc>
            </a:pP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  <p:pic>
        <p:nvPicPr>
          <p:cNvPr id="7" name="Picture 2" descr="C:\Users\Erkay Savaş\Documents\classes\lise_yaz_okulu\python\module_4\chili_pepper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3434" y="1"/>
            <a:ext cx="1760566" cy="1417638"/>
          </a:xfrm>
          <a:prstGeom prst="rect">
            <a:avLst/>
          </a:prstGeom>
          <a:noFill/>
        </p:spPr>
      </p:pic>
      <p:pic>
        <p:nvPicPr>
          <p:cNvPr id="8" name="Picture 2" descr="C:\Users\Erkay Savaş\Documents\classes\lise_yaz_okulu\python\module_4\chili_pepper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760566" cy="14176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Gün Verisi </a:t>
            </a:r>
            <a:r>
              <a:rPr lang="tr-TR" dirty="0" err="1"/>
              <a:t>Tweet’in</a:t>
            </a:r>
            <a:r>
              <a:rPr lang="tr-TR" dirty="0"/>
              <a:t> Neresinde?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Örnek </a:t>
            </a:r>
            <a:r>
              <a:rPr lang="tr-TR" dirty="0" err="1"/>
              <a:t>Tweet’lere</a:t>
            </a:r>
            <a:r>
              <a:rPr lang="tr-TR" dirty="0"/>
              <a:t> bakalım</a:t>
            </a:r>
          </a:p>
          <a:p>
            <a:pPr lvl="1">
              <a:buNone/>
            </a:pPr>
            <a:r>
              <a:rPr lang="en-GB" dirty="0" err="1"/>
              <a:t>d_cuneyt</a:t>
            </a:r>
            <a:r>
              <a:rPr lang="en-GB" dirty="0"/>
              <a:t>	</a:t>
            </a:r>
            <a:r>
              <a:rPr lang="en-GB" dirty="0" err="1"/>
              <a:t>Turkcell</a:t>
            </a:r>
            <a:r>
              <a:rPr lang="tr-TR" dirty="0"/>
              <a:t> </a:t>
            </a:r>
            <a:r>
              <a:rPr lang="en-GB" dirty="0"/>
              <a:t>Sun Jul 06 22:32:33 </a:t>
            </a:r>
            <a:r>
              <a:rPr lang="en-GB" dirty="0" err="1"/>
              <a:t>EET</a:t>
            </a:r>
            <a:r>
              <a:rPr lang="en-GB" dirty="0"/>
              <a:t> 2014 	1</a:t>
            </a:r>
            <a:endParaRPr lang="tr-TR" dirty="0"/>
          </a:p>
          <a:p>
            <a:pPr lvl="1">
              <a:buNone/>
            </a:pPr>
            <a:r>
              <a:rPr lang="en-GB" dirty="0" err="1"/>
              <a:t>ozdemirmustafaa</a:t>
            </a:r>
            <a:r>
              <a:rPr lang="en-GB" dirty="0"/>
              <a:t>	@</a:t>
            </a:r>
            <a:r>
              <a:rPr lang="en-GB" dirty="0" err="1"/>
              <a:t>Turkcell</a:t>
            </a:r>
            <a:r>
              <a:rPr lang="en-GB" dirty="0"/>
              <a:t> </a:t>
            </a:r>
            <a:r>
              <a:rPr lang="en-GB" dirty="0" err="1"/>
              <a:t>Turkcell</a:t>
            </a:r>
            <a:r>
              <a:rPr lang="en-GB" dirty="0"/>
              <a:t> T50yi </a:t>
            </a:r>
            <a:r>
              <a:rPr lang="en-GB" dirty="0" err="1"/>
              <a:t>üretiyor</a:t>
            </a:r>
            <a:r>
              <a:rPr lang="en-GB" dirty="0"/>
              <a:t>...	Fri Jul 11 16:09:42 </a:t>
            </a:r>
            <a:r>
              <a:rPr lang="en-GB" dirty="0" err="1"/>
              <a:t>EET</a:t>
            </a:r>
            <a:r>
              <a:rPr lang="en-GB" dirty="0"/>
              <a:t> 2014 	55</a:t>
            </a:r>
            <a:endParaRPr lang="tr-TR" dirty="0"/>
          </a:p>
          <a:p>
            <a:pPr lvl="1">
              <a:buNone/>
            </a:pPr>
            <a:r>
              <a:rPr lang="en-GB" dirty="0" err="1"/>
              <a:t>areuslnbthn</a:t>
            </a:r>
            <a:r>
              <a:rPr lang="en-GB" dirty="0"/>
              <a:t>	</a:t>
            </a:r>
            <a:r>
              <a:rPr lang="en-GB" dirty="0" err="1"/>
              <a:t>tesekkurler</a:t>
            </a:r>
            <a:r>
              <a:rPr lang="en-GB" dirty="0"/>
              <a:t> @</a:t>
            </a:r>
            <a:r>
              <a:rPr lang="en-GB" dirty="0" err="1"/>
              <a:t>Turkcell</a:t>
            </a:r>
            <a:r>
              <a:rPr lang="en-GB" dirty="0"/>
              <a:t>	Tue Jul 01 00:50:18 </a:t>
            </a:r>
            <a:r>
              <a:rPr lang="en-GB" dirty="0" err="1"/>
              <a:t>EET</a:t>
            </a:r>
            <a:r>
              <a:rPr lang="en-GB" dirty="0"/>
              <a:t> 2014 	260</a:t>
            </a:r>
          </a:p>
          <a:p>
            <a:endParaRPr lang="tr-TR" dirty="0"/>
          </a:p>
          <a:p>
            <a:r>
              <a:rPr lang="tr-TR" dirty="0"/>
              <a:t>Gün verisinin her bir satırda sondan 7. element/kelime olduğunu görebiliyoruz.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959032" y="2060848"/>
            <a:ext cx="7285375" cy="49567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935596" y="2636912"/>
            <a:ext cx="7751204" cy="67569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935596" y="3429000"/>
            <a:ext cx="7751204" cy="79208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Modül 8 için Planımız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Gerçek </a:t>
            </a:r>
            <a:r>
              <a:rPr lang="tr-TR" dirty="0" err="1"/>
              <a:t>TWEET</a:t>
            </a:r>
            <a:r>
              <a:rPr lang="tr-TR" dirty="0"/>
              <a:t> verilerini inceleyeceğiz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F287B-2966-4DC0-AB30-26BE9D09CD39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 Zaman Başlayalım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tr-TR" dirty="0"/>
              <a:t>Elimizdeki bu bilgiler ile her bir </a:t>
            </a:r>
            <a:r>
              <a:rPr lang="tr-TR" dirty="0" err="1"/>
              <a:t>tweet’in</a:t>
            </a:r>
            <a:r>
              <a:rPr lang="tr-TR" dirty="0"/>
              <a:t> hangi gün atıldığını öğrenip o güne artı 1 ekleyebiliriz.</a:t>
            </a:r>
          </a:p>
          <a:p>
            <a:pPr>
              <a:lnSpc>
                <a:spcPct val="110000"/>
              </a:lnSpc>
            </a:pPr>
            <a:r>
              <a:rPr lang="tr-TR" dirty="0"/>
              <a:t>Önce bir </a:t>
            </a:r>
            <a:r>
              <a:rPr lang="tr-TR" dirty="0" err="1"/>
              <a:t>dictionary</a:t>
            </a:r>
            <a:r>
              <a:rPr lang="tr-TR" dirty="0"/>
              <a:t> değişkeninin nasıl tanımlandığını hatırlayalım</a:t>
            </a:r>
          </a:p>
          <a:p>
            <a:pPr>
              <a:lnSpc>
                <a:spcPct val="110000"/>
              </a:lnSpc>
            </a:pPr>
            <a:r>
              <a:rPr lang="tr-TR" dirty="0" err="1"/>
              <a:t>gun</a:t>
            </a:r>
            <a:r>
              <a:rPr lang="tr-TR" dirty="0"/>
              <a:t>_</a:t>
            </a:r>
            <a:r>
              <a:rPr lang="tr-TR" dirty="0" err="1"/>
              <a:t>sayaci</a:t>
            </a:r>
            <a:r>
              <a:rPr lang="tr-TR" dirty="0"/>
              <a:t> = {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 err="1">
                <a:solidFill>
                  <a:srgbClr val="00B050"/>
                </a:solidFill>
              </a:rPr>
              <a:t>Mon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/>
              <a:t>: 0, 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 err="1">
                <a:solidFill>
                  <a:srgbClr val="00B050"/>
                </a:solidFill>
              </a:rPr>
              <a:t>Tue</a:t>
            </a:r>
            <a:r>
              <a:rPr lang="tr-TR" dirty="0">
                <a:solidFill>
                  <a:srgbClr val="00B050"/>
                </a:solidFill>
              </a:rPr>
              <a:t>' </a:t>
            </a:r>
            <a:r>
              <a:rPr lang="tr-TR" dirty="0"/>
              <a:t>: 0, 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 err="1">
                <a:solidFill>
                  <a:srgbClr val="00B050"/>
                </a:solidFill>
              </a:rPr>
              <a:t>Wed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/>
              <a:t>: 0, 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 err="1">
                <a:solidFill>
                  <a:srgbClr val="00B050"/>
                </a:solidFill>
              </a:rPr>
              <a:t>Thu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/>
              <a:t>: 0, 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 err="1">
                <a:solidFill>
                  <a:srgbClr val="00B050"/>
                </a:solidFill>
              </a:rPr>
              <a:t>Fri</a:t>
            </a:r>
            <a:r>
              <a:rPr lang="tr-TR" dirty="0">
                <a:solidFill>
                  <a:srgbClr val="00B050"/>
                </a:solidFill>
              </a:rPr>
              <a:t>'</a:t>
            </a:r>
            <a:r>
              <a:rPr lang="tr-TR" dirty="0"/>
              <a:t>: 0, </a:t>
            </a:r>
            <a:r>
              <a:rPr lang="tr-TR" dirty="0">
                <a:solidFill>
                  <a:srgbClr val="00B050"/>
                </a:solidFill>
              </a:rPr>
              <a:t>'Sat'</a:t>
            </a:r>
            <a:r>
              <a:rPr lang="tr-TR" dirty="0"/>
              <a:t>: 0, </a:t>
            </a:r>
            <a:r>
              <a:rPr lang="tr-TR" dirty="0">
                <a:solidFill>
                  <a:srgbClr val="00B050"/>
                </a:solidFill>
              </a:rPr>
              <a:t>'Sun'</a:t>
            </a:r>
            <a:r>
              <a:rPr lang="tr-TR" dirty="0"/>
              <a:t>: 0}</a:t>
            </a:r>
          </a:p>
          <a:p>
            <a:pPr>
              <a:lnSpc>
                <a:spcPct val="110000"/>
              </a:lnSpc>
            </a:pPr>
            <a:r>
              <a:rPr lang="tr-TR" dirty="0"/>
              <a:t>Burada her </a:t>
            </a:r>
            <a:r>
              <a:rPr lang="tr-TR" dirty="0" err="1"/>
              <a:t>gun</a:t>
            </a:r>
            <a:r>
              <a:rPr lang="tr-TR" dirty="0"/>
              <a:t> ismi ile bir sayaç tanımladık ve bu sayaçların hepsini 0’ladık.</a:t>
            </a:r>
          </a:p>
          <a:p>
            <a:pPr>
              <a:lnSpc>
                <a:spcPct val="110000"/>
              </a:lnSpc>
            </a:pPr>
            <a:r>
              <a:rPr lang="tr-TR" dirty="0"/>
              <a:t>Çünkü henüz saymaya başlamadık</a:t>
            </a:r>
            <a:endParaRPr lang="en-GB" dirty="0"/>
          </a:p>
          <a:p>
            <a:pPr>
              <a:lnSpc>
                <a:spcPct val="110000"/>
              </a:lnSpc>
            </a:pP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59321"/>
            <a:ext cx="8604956" cy="4705983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buNone/>
            </a:pP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def</a:t>
            </a:r>
            <a:r>
              <a:rPr lang="tr-TR" sz="2400" dirty="0"/>
              <a:t> </a:t>
            </a:r>
            <a:r>
              <a:rPr lang="tr-TR" sz="2400" dirty="0" err="1"/>
              <a:t>MaxTweetGunu</a:t>
            </a:r>
            <a:r>
              <a:rPr lang="tr-TR" sz="2400" dirty="0"/>
              <a:t>(liste):</a:t>
            </a:r>
          </a:p>
          <a:p>
            <a:pPr>
              <a:lnSpc>
                <a:spcPct val="110000"/>
              </a:lnSpc>
              <a:buNone/>
            </a:pPr>
            <a:r>
              <a:rPr lang="tr-TR" sz="2400" dirty="0"/>
              <a:t>    </a:t>
            </a:r>
            <a:r>
              <a:rPr lang="tr-TR" sz="2400" dirty="0" err="1"/>
              <a:t>gun</a:t>
            </a:r>
            <a:r>
              <a:rPr lang="tr-TR" sz="2400" dirty="0"/>
              <a:t>_</a:t>
            </a:r>
            <a:r>
              <a:rPr lang="tr-TR" sz="2400" dirty="0" err="1"/>
              <a:t>sayaci</a:t>
            </a:r>
            <a:r>
              <a:rPr lang="tr-TR" sz="2400" dirty="0"/>
              <a:t> = {</a:t>
            </a:r>
            <a:r>
              <a:rPr lang="tr-TR" sz="2400" dirty="0">
                <a:solidFill>
                  <a:srgbClr val="00B050"/>
                </a:solidFill>
              </a:rPr>
              <a:t>'</a:t>
            </a:r>
            <a:r>
              <a:rPr lang="tr-TR" sz="2400" dirty="0" err="1">
                <a:solidFill>
                  <a:srgbClr val="00B050"/>
                </a:solidFill>
              </a:rPr>
              <a:t>Mon</a:t>
            </a:r>
            <a:r>
              <a:rPr lang="tr-TR" sz="2400" dirty="0">
                <a:solidFill>
                  <a:srgbClr val="00B050"/>
                </a:solidFill>
              </a:rPr>
              <a:t>'</a:t>
            </a:r>
            <a:r>
              <a:rPr lang="tr-TR" sz="2400" dirty="0"/>
              <a:t>: 0, </a:t>
            </a:r>
            <a:r>
              <a:rPr lang="tr-TR" sz="2400" dirty="0">
                <a:solidFill>
                  <a:srgbClr val="00B050"/>
                </a:solidFill>
              </a:rPr>
              <a:t>'</a:t>
            </a:r>
            <a:r>
              <a:rPr lang="tr-TR" sz="2400" dirty="0" err="1">
                <a:solidFill>
                  <a:srgbClr val="00B050"/>
                </a:solidFill>
              </a:rPr>
              <a:t>Tue</a:t>
            </a:r>
            <a:r>
              <a:rPr lang="tr-TR" sz="2400" dirty="0">
                <a:solidFill>
                  <a:srgbClr val="00B050"/>
                </a:solidFill>
              </a:rPr>
              <a:t>' </a:t>
            </a:r>
            <a:r>
              <a:rPr lang="tr-TR" sz="2400" dirty="0"/>
              <a:t>: 0, </a:t>
            </a:r>
            <a:r>
              <a:rPr lang="tr-TR" sz="2400" dirty="0">
                <a:solidFill>
                  <a:srgbClr val="00B050"/>
                </a:solidFill>
              </a:rPr>
              <a:t>'</a:t>
            </a:r>
            <a:r>
              <a:rPr lang="tr-TR" sz="2400" dirty="0" err="1">
                <a:solidFill>
                  <a:srgbClr val="00B050"/>
                </a:solidFill>
              </a:rPr>
              <a:t>Wed</a:t>
            </a:r>
            <a:r>
              <a:rPr lang="tr-TR" sz="2400" dirty="0">
                <a:solidFill>
                  <a:srgbClr val="00B050"/>
                </a:solidFill>
              </a:rPr>
              <a:t>'</a:t>
            </a:r>
            <a:r>
              <a:rPr lang="tr-TR" sz="2400" dirty="0"/>
              <a:t>: 0, </a:t>
            </a:r>
            <a:r>
              <a:rPr lang="tr-TR" sz="2400" dirty="0">
                <a:solidFill>
                  <a:srgbClr val="00B050"/>
                </a:solidFill>
              </a:rPr>
              <a:t>'</a:t>
            </a:r>
            <a:r>
              <a:rPr lang="tr-TR" sz="2400" dirty="0" err="1">
                <a:solidFill>
                  <a:srgbClr val="00B050"/>
                </a:solidFill>
              </a:rPr>
              <a:t>Thu</a:t>
            </a:r>
            <a:r>
              <a:rPr lang="tr-TR" sz="2400" dirty="0">
                <a:solidFill>
                  <a:srgbClr val="00B050"/>
                </a:solidFill>
              </a:rPr>
              <a:t>'</a:t>
            </a:r>
            <a:r>
              <a:rPr lang="tr-TR" sz="2400" dirty="0"/>
              <a:t>: 0, </a:t>
            </a:r>
            <a:r>
              <a:rPr lang="tr-TR" sz="2400" dirty="0">
                <a:solidFill>
                  <a:srgbClr val="00B050"/>
                </a:solidFill>
              </a:rPr>
              <a:t>'</a:t>
            </a:r>
            <a:r>
              <a:rPr lang="tr-TR" sz="2400" dirty="0" err="1">
                <a:solidFill>
                  <a:srgbClr val="00B050"/>
                </a:solidFill>
              </a:rPr>
              <a:t>Fri</a:t>
            </a:r>
            <a:r>
              <a:rPr lang="tr-TR" sz="2400" dirty="0">
                <a:solidFill>
                  <a:srgbClr val="00B050"/>
                </a:solidFill>
              </a:rPr>
              <a:t>'</a:t>
            </a:r>
            <a:r>
              <a:rPr lang="tr-TR" sz="2400" dirty="0"/>
              <a:t>: 0, </a:t>
            </a:r>
            <a:r>
              <a:rPr lang="tr-TR" sz="2400" dirty="0">
                <a:solidFill>
                  <a:srgbClr val="00B050"/>
                </a:solidFill>
              </a:rPr>
              <a:t>'Sat'</a:t>
            </a:r>
            <a:r>
              <a:rPr lang="tr-TR" sz="2400" dirty="0"/>
              <a:t>: 0, </a:t>
            </a:r>
            <a:r>
              <a:rPr lang="tr-TR" sz="2400" dirty="0">
                <a:solidFill>
                  <a:srgbClr val="00B050"/>
                </a:solidFill>
              </a:rPr>
              <a:t>'Sun'</a:t>
            </a:r>
            <a:r>
              <a:rPr lang="tr-TR" sz="2400" dirty="0"/>
              <a:t>: 0}</a:t>
            </a:r>
          </a:p>
          <a:p>
            <a:pPr>
              <a:lnSpc>
                <a:spcPct val="110000"/>
              </a:lnSpc>
              <a:buNone/>
            </a:pPr>
            <a:endParaRPr lang="tr-TR" sz="2400" dirty="0"/>
          </a:p>
          <a:p>
            <a:pPr>
              <a:lnSpc>
                <a:spcPct val="110000"/>
              </a:lnSpc>
              <a:buNone/>
            </a:pPr>
            <a:r>
              <a:rPr lang="tr-TR" sz="2400" dirty="0"/>
              <a:t>   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sz="2400" dirty="0"/>
              <a:t> tweet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sz="2400" dirty="0"/>
              <a:t> liste:</a:t>
            </a:r>
          </a:p>
          <a:p>
            <a:pPr>
              <a:lnSpc>
                <a:spcPct val="110000"/>
              </a:lnSpc>
              <a:buNone/>
            </a:pPr>
            <a:r>
              <a:rPr lang="tr-TR" sz="2400" dirty="0"/>
              <a:t>        satir = tweet.split()</a:t>
            </a:r>
          </a:p>
          <a:p>
            <a:pPr>
              <a:lnSpc>
                <a:spcPct val="110000"/>
              </a:lnSpc>
              <a:buNone/>
            </a:pPr>
            <a:r>
              <a:rPr lang="tr-TR" sz="2400" dirty="0"/>
              <a:t>        </a:t>
            </a:r>
            <a:r>
              <a:rPr lang="tr-TR" sz="2400" dirty="0" err="1"/>
              <a:t>gun</a:t>
            </a:r>
            <a:r>
              <a:rPr lang="tr-TR" sz="2400" dirty="0"/>
              <a:t> = satir[-7]</a:t>
            </a:r>
          </a:p>
          <a:p>
            <a:pPr>
              <a:lnSpc>
                <a:spcPct val="110000"/>
              </a:lnSpc>
              <a:buNone/>
            </a:pPr>
            <a:r>
              <a:rPr lang="tr-TR" sz="2400" dirty="0"/>
              <a:t>        </a:t>
            </a:r>
            <a:r>
              <a:rPr lang="tr-TR" sz="2400" dirty="0" err="1"/>
              <a:t>gun</a:t>
            </a:r>
            <a:r>
              <a:rPr lang="tr-TR" sz="2400" dirty="0"/>
              <a:t>_</a:t>
            </a:r>
            <a:r>
              <a:rPr lang="tr-TR" sz="2400" dirty="0" err="1"/>
              <a:t>sayaci</a:t>
            </a:r>
            <a:r>
              <a:rPr lang="tr-TR" sz="2400" dirty="0"/>
              <a:t>[</a:t>
            </a:r>
            <a:r>
              <a:rPr lang="tr-TR" sz="2400" dirty="0" err="1"/>
              <a:t>gun</a:t>
            </a:r>
            <a:r>
              <a:rPr lang="tr-TR" sz="2400" dirty="0"/>
              <a:t>] += 1</a:t>
            </a:r>
          </a:p>
          <a:p>
            <a:pPr>
              <a:lnSpc>
                <a:spcPct val="110000"/>
              </a:lnSpc>
              <a:buNone/>
            </a:pPr>
            <a:r>
              <a:rPr lang="tr-TR" sz="2400" dirty="0"/>
              <a:t>    max_tweet_gunu = </a:t>
            </a:r>
            <a:r>
              <a:rPr lang="tr-TR" sz="2400" dirty="0">
                <a:solidFill>
                  <a:srgbClr val="7030A0"/>
                </a:solidFill>
              </a:rPr>
              <a:t>max</a:t>
            </a:r>
            <a:r>
              <a:rPr lang="tr-TR" sz="2400" dirty="0"/>
              <a:t>(gun_sayaci, key=gun_sayaci.get)</a:t>
            </a:r>
          </a:p>
          <a:p>
            <a:pPr>
              <a:lnSpc>
                <a:spcPct val="110000"/>
              </a:lnSpc>
              <a:buNone/>
            </a:pPr>
            <a:r>
              <a:rPr lang="tr-TR" sz="2400" dirty="0"/>
              <a:t>  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 return </a:t>
            </a:r>
            <a:r>
              <a:rPr lang="tr-TR" sz="2400" dirty="0"/>
              <a:t>max_tweet_gunu + </a:t>
            </a:r>
            <a:r>
              <a:rPr lang="tr-TR" sz="2400" dirty="0">
                <a:solidFill>
                  <a:srgbClr val="00B050"/>
                </a:solidFill>
              </a:rPr>
              <a:t>" "</a:t>
            </a:r>
            <a:r>
              <a:rPr lang="tr-TR" sz="2400" dirty="0"/>
              <a:t>+ </a:t>
            </a:r>
            <a:r>
              <a:rPr lang="tr-TR" sz="2400" dirty="0">
                <a:solidFill>
                  <a:srgbClr val="7030A0"/>
                </a:solidFill>
              </a:rPr>
              <a:t>str</a:t>
            </a:r>
            <a:r>
              <a:rPr lang="tr-TR" sz="2400" dirty="0"/>
              <a:t>(gun_sayaci[max_tweet_gunu])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Nasıl Yaptık?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Öncelikle bir gün sayacı oluşturup her birinin değerini 0’a eşitliyoruz.</a:t>
            </a:r>
            <a:endParaRPr lang="en-GB" dirty="0"/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22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683568" y="2672916"/>
            <a:ext cx="7848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def</a:t>
            </a:r>
            <a:r>
              <a:rPr lang="tr-TR" sz="2400" dirty="0"/>
              <a:t> </a:t>
            </a:r>
            <a:r>
              <a:rPr lang="tr-TR" sz="2400" dirty="0" err="1"/>
              <a:t>MaxTweetGunu</a:t>
            </a:r>
            <a:r>
              <a:rPr lang="tr-TR" sz="2400" dirty="0"/>
              <a:t>(liste):</a:t>
            </a:r>
          </a:p>
          <a:p>
            <a:pPr>
              <a:buNone/>
            </a:pPr>
            <a:r>
              <a:rPr lang="tr-TR" sz="2400" dirty="0"/>
              <a:t>    </a:t>
            </a:r>
            <a:r>
              <a:rPr lang="tr-TR" sz="2400" dirty="0" err="1"/>
              <a:t>gun</a:t>
            </a:r>
            <a:r>
              <a:rPr lang="tr-TR" sz="2400" dirty="0"/>
              <a:t>_</a:t>
            </a:r>
            <a:r>
              <a:rPr lang="tr-TR" sz="2400" dirty="0" err="1"/>
              <a:t>sayaci</a:t>
            </a:r>
            <a:r>
              <a:rPr lang="tr-TR" sz="2400" dirty="0"/>
              <a:t> = {</a:t>
            </a:r>
            <a:r>
              <a:rPr lang="tr-TR" sz="2400" dirty="0">
                <a:solidFill>
                  <a:srgbClr val="00B050"/>
                </a:solidFill>
              </a:rPr>
              <a:t>'</a:t>
            </a:r>
            <a:r>
              <a:rPr lang="tr-TR" sz="2400" dirty="0" err="1">
                <a:solidFill>
                  <a:srgbClr val="00B050"/>
                </a:solidFill>
              </a:rPr>
              <a:t>Mon</a:t>
            </a:r>
            <a:r>
              <a:rPr lang="tr-TR" sz="2400" dirty="0">
                <a:solidFill>
                  <a:srgbClr val="00B050"/>
                </a:solidFill>
              </a:rPr>
              <a:t>'</a:t>
            </a:r>
            <a:r>
              <a:rPr lang="tr-TR" sz="2400" dirty="0"/>
              <a:t>: 0, </a:t>
            </a:r>
            <a:r>
              <a:rPr lang="tr-TR" sz="2400" dirty="0">
                <a:solidFill>
                  <a:srgbClr val="00B050"/>
                </a:solidFill>
              </a:rPr>
              <a:t>'</a:t>
            </a:r>
            <a:r>
              <a:rPr lang="tr-TR" sz="2400" dirty="0" err="1">
                <a:solidFill>
                  <a:srgbClr val="00B050"/>
                </a:solidFill>
              </a:rPr>
              <a:t>Tue</a:t>
            </a:r>
            <a:r>
              <a:rPr lang="tr-TR" sz="2400" dirty="0">
                <a:solidFill>
                  <a:srgbClr val="00B050"/>
                </a:solidFill>
              </a:rPr>
              <a:t>' </a:t>
            </a:r>
            <a:r>
              <a:rPr lang="tr-TR" sz="2400" dirty="0"/>
              <a:t>: 0, </a:t>
            </a:r>
            <a:r>
              <a:rPr lang="tr-TR" sz="2400" dirty="0">
                <a:solidFill>
                  <a:srgbClr val="00B050"/>
                </a:solidFill>
              </a:rPr>
              <a:t>'</a:t>
            </a:r>
            <a:r>
              <a:rPr lang="tr-TR" sz="2400" dirty="0" err="1">
                <a:solidFill>
                  <a:srgbClr val="00B050"/>
                </a:solidFill>
              </a:rPr>
              <a:t>Wed</a:t>
            </a:r>
            <a:r>
              <a:rPr lang="tr-TR" sz="2400" dirty="0">
                <a:solidFill>
                  <a:srgbClr val="00B050"/>
                </a:solidFill>
              </a:rPr>
              <a:t>'</a:t>
            </a:r>
            <a:r>
              <a:rPr lang="tr-TR" sz="2400" dirty="0"/>
              <a:t>: 0, </a:t>
            </a:r>
            <a:r>
              <a:rPr lang="tr-TR" sz="2400" dirty="0">
                <a:solidFill>
                  <a:srgbClr val="00B050"/>
                </a:solidFill>
              </a:rPr>
              <a:t>'</a:t>
            </a:r>
            <a:r>
              <a:rPr lang="tr-TR" sz="2400" dirty="0" err="1">
                <a:solidFill>
                  <a:srgbClr val="00B050"/>
                </a:solidFill>
              </a:rPr>
              <a:t>Thu</a:t>
            </a:r>
            <a:r>
              <a:rPr lang="tr-TR" sz="2400" dirty="0">
                <a:solidFill>
                  <a:srgbClr val="00B050"/>
                </a:solidFill>
              </a:rPr>
              <a:t>'</a:t>
            </a:r>
            <a:r>
              <a:rPr lang="tr-TR" sz="2400" dirty="0"/>
              <a:t>: 0, </a:t>
            </a:r>
            <a:r>
              <a:rPr lang="tr-TR" sz="2400" dirty="0">
                <a:solidFill>
                  <a:srgbClr val="00B050"/>
                </a:solidFill>
              </a:rPr>
              <a:t>'</a:t>
            </a:r>
            <a:r>
              <a:rPr lang="tr-TR" sz="2400" dirty="0" err="1">
                <a:solidFill>
                  <a:srgbClr val="00B050"/>
                </a:solidFill>
              </a:rPr>
              <a:t>Fri</a:t>
            </a:r>
            <a:r>
              <a:rPr lang="tr-TR" sz="2400" dirty="0">
                <a:solidFill>
                  <a:srgbClr val="00B050"/>
                </a:solidFill>
              </a:rPr>
              <a:t>'</a:t>
            </a:r>
            <a:r>
              <a:rPr lang="tr-TR" sz="2400" dirty="0"/>
              <a:t>: 0, </a:t>
            </a:r>
            <a:r>
              <a:rPr lang="tr-TR" sz="2400" dirty="0">
                <a:solidFill>
                  <a:srgbClr val="00B050"/>
                </a:solidFill>
              </a:rPr>
              <a:t>'Sat'</a:t>
            </a:r>
            <a:r>
              <a:rPr lang="tr-TR" sz="2400" dirty="0"/>
              <a:t>: 0, </a:t>
            </a:r>
            <a:r>
              <a:rPr lang="tr-TR" sz="2400" dirty="0">
                <a:solidFill>
                  <a:srgbClr val="00B050"/>
                </a:solidFill>
              </a:rPr>
              <a:t>'Sun'</a:t>
            </a:r>
            <a:r>
              <a:rPr lang="tr-TR" sz="2400" dirty="0"/>
              <a:t>: 0}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Nasıl Yaptık?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Sonra da önceki problemlerde olduğu gibi </a:t>
            </a:r>
            <a:r>
              <a:rPr lang="tr-TR" dirty="0" err="1"/>
              <a:t>twitter</a:t>
            </a:r>
            <a:r>
              <a:rPr lang="tr-TR" dirty="0"/>
              <a:t> verisinin her bir satırını parçalara/kelimelere ayırıyoruz. </a:t>
            </a:r>
          </a:p>
          <a:p>
            <a:r>
              <a:rPr lang="tr-TR" dirty="0"/>
              <a:t>Bilindiği gibi sondan 7. element o </a:t>
            </a:r>
            <a:r>
              <a:rPr lang="tr-TR" dirty="0" err="1"/>
              <a:t>tweet’in</a:t>
            </a:r>
            <a:r>
              <a:rPr lang="tr-TR" dirty="0"/>
              <a:t> atıldığı gün oluyor. </a:t>
            </a:r>
          </a:p>
          <a:p>
            <a:pPr lvl="1"/>
            <a:r>
              <a:rPr lang="tr-TR" dirty="0"/>
              <a:t>O günü sözlükte bulup sayaç değerine 1 ekliyoruz.</a:t>
            </a:r>
            <a:endParaRPr lang="en-GB" dirty="0"/>
          </a:p>
          <a:p>
            <a:pPr algn="ctr"/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23</a:t>
            </a:fld>
            <a:endParaRPr lang="tr-TR" dirty="0"/>
          </a:p>
        </p:txBody>
      </p:sp>
      <p:sp>
        <p:nvSpPr>
          <p:cNvPr id="8" name="Rectangle 7"/>
          <p:cNvSpPr/>
          <p:nvPr/>
        </p:nvSpPr>
        <p:spPr>
          <a:xfrm>
            <a:off x="838200" y="4523636"/>
            <a:ext cx="73702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400" dirty="0"/>
              <a:t>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sz="2400" dirty="0"/>
              <a:t> tweet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sz="2400" dirty="0"/>
              <a:t> liste:</a:t>
            </a:r>
          </a:p>
          <a:p>
            <a:pPr>
              <a:buNone/>
            </a:pPr>
            <a:r>
              <a:rPr lang="tr-TR" sz="2400" dirty="0"/>
              <a:t>        satir = tweet.split()</a:t>
            </a:r>
          </a:p>
          <a:p>
            <a:pPr>
              <a:buNone/>
            </a:pPr>
            <a:r>
              <a:rPr lang="tr-TR" sz="2400" dirty="0"/>
              <a:t>        </a:t>
            </a:r>
            <a:r>
              <a:rPr lang="tr-TR" sz="2400" dirty="0" err="1"/>
              <a:t>gun</a:t>
            </a:r>
            <a:r>
              <a:rPr lang="tr-TR" sz="2400" dirty="0"/>
              <a:t> = satir[-7]</a:t>
            </a:r>
          </a:p>
          <a:p>
            <a:pPr>
              <a:buNone/>
            </a:pPr>
            <a:r>
              <a:rPr lang="tr-TR" sz="2400" dirty="0"/>
              <a:t>        </a:t>
            </a:r>
            <a:r>
              <a:rPr lang="tr-TR" sz="2400" dirty="0" err="1"/>
              <a:t>gun</a:t>
            </a:r>
            <a:r>
              <a:rPr lang="tr-TR" sz="2400" dirty="0"/>
              <a:t>_</a:t>
            </a:r>
            <a:r>
              <a:rPr lang="tr-TR" sz="2400" dirty="0" err="1"/>
              <a:t>sayaci</a:t>
            </a:r>
            <a:r>
              <a:rPr lang="tr-TR" sz="2400" dirty="0"/>
              <a:t>[</a:t>
            </a:r>
            <a:r>
              <a:rPr lang="tr-TR" sz="2400" dirty="0" err="1"/>
              <a:t>gun</a:t>
            </a:r>
            <a:r>
              <a:rPr lang="tr-TR" sz="2400" dirty="0"/>
              <a:t>] += 1</a:t>
            </a:r>
          </a:p>
        </p:txBody>
      </p:sp>
      <p:sp>
        <p:nvSpPr>
          <p:cNvPr id="9" name="Rectangle 8"/>
          <p:cNvSpPr/>
          <p:nvPr/>
        </p:nvSpPr>
        <p:spPr>
          <a:xfrm>
            <a:off x="1403648" y="4972980"/>
            <a:ext cx="2484276" cy="3642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Nasıl Yaptık?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max</a:t>
            </a:r>
            <a:r>
              <a:rPr lang="tr-TR" dirty="0"/>
              <a:t>_</a:t>
            </a:r>
            <a:r>
              <a:rPr lang="tr-TR" dirty="0" err="1"/>
              <a:t>tweet</a:t>
            </a:r>
            <a:r>
              <a:rPr lang="tr-TR" dirty="0"/>
              <a:t>_</a:t>
            </a:r>
            <a:r>
              <a:rPr lang="tr-TR" dirty="0" err="1"/>
              <a:t>gunu</a:t>
            </a:r>
            <a:r>
              <a:rPr lang="tr-TR" dirty="0"/>
              <a:t> isimli değişkene en çok </a:t>
            </a:r>
            <a:r>
              <a:rPr lang="tr-TR" dirty="0" err="1"/>
              <a:t>tweet</a:t>
            </a:r>
            <a:r>
              <a:rPr lang="tr-TR" dirty="0"/>
              <a:t> atılan günü koyuyoruz. </a:t>
            </a:r>
          </a:p>
          <a:p>
            <a:r>
              <a:rPr lang="tr-TR" dirty="0"/>
              <a:t>Oradaki ‘</a:t>
            </a:r>
            <a:r>
              <a:rPr lang="tr-TR" dirty="0" err="1"/>
              <a:t>max</a:t>
            </a:r>
            <a:r>
              <a:rPr lang="tr-TR" dirty="0"/>
              <a:t>()’ fonksiyonu sözlüğü aratıp en büyük değere sahip anahtarı geri döndürüyor. </a:t>
            </a:r>
            <a:endParaRPr lang="en-GB" dirty="0"/>
          </a:p>
          <a:p>
            <a:pPr algn="ctr"/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24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457200" y="3969060"/>
            <a:ext cx="83992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400" dirty="0"/>
              <a:t>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sz="2400" dirty="0"/>
              <a:t> tweet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sz="2400" dirty="0"/>
              <a:t> liste:</a:t>
            </a:r>
          </a:p>
          <a:p>
            <a:pPr>
              <a:buNone/>
            </a:pPr>
            <a:r>
              <a:rPr lang="tr-TR" sz="2400" dirty="0"/>
              <a:t>        satir = tweet.split()</a:t>
            </a:r>
          </a:p>
          <a:p>
            <a:pPr>
              <a:buNone/>
            </a:pPr>
            <a:r>
              <a:rPr lang="tr-TR" sz="2400" dirty="0"/>
              <a:t>        </a:t>
            </a:r>
            <a:r>
              <a:rPr lang="tr-TR" sz="2400" dirty="0" err="1"/>
              <a:t>gun</a:t>
            </a:r>
            <a:r>
              <a:rPr lang="tr-TR" sz="2400" dirty="0"/>
              <a:t> = satir[-7]</a:t>
            </a:r>
          </a:p>
          <a:p>
            <a:pPr>
              <a:buNone/>
            </a:pPr>
            <a:r>
              <a:rPr lang="tr-TR" sz="2400" dirty="0"/>
              <a:t>        </a:t>
            </a:r>
            <a:r>
              <a:rPr lang="tr-TR" sz="2400" dirty="0" err="1"/>
              <a:t>gun</a:t>
            </a:r>
            <a:r>
              <a:rPr lang="tr-TR" sz="2400" dirty="0"/>
              <a:t>_</a:t>
            </a:r>
            <a:r>
              <a:rPr lang="tr-TR" sz="2400" dirty="0" err="1"/>
              <a:t>sayaci</a:t>
            </a:r>
            <a:r>
              <a:rPr lang="tr-TR" sz="2400" dirty="0"/>
              <a:t>[</a:t>
            </a:r>
            <a:r>
              <a:rPr lang="tr-TR" sz="2400" dirty="0" err="1"/>
              <a:t>gun</a:t>
            </a:r>
            <a:r>
              <a:rPr lang="tr-TR" sz="2400" dirty="0"/>
              <a:t>] += 1</a:t>
            </a:r>
          </a:p>
          <a:p>
            <a:pPr>
              <a:buNone/>
            </a:pPr>
            <a:r>
              <a:rPr lang="tr-TR" sz="2400" dirty="0"/>
              <a:t>max_tweet_gunu = </a:t>
            </a:r>
            <a:r>
              <a:rPr lang="tr-TR" sz="2400" dirty="0">
                <a:solidFill>
                  <a:srgbClr val="7030A0"/>
                </a:solidFill>
              </a:rPr>
              <a:t>max</a:t>
            </a:r>
            <a:r>
              <a:rPr lang="tr-TR" sz="2400" dirty="0"/>
              <a:t>(gun_sayaci, key=gun_sayaci.get)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0" y="5517232"/>
            <a:ext cx="7175140" cy="39082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Nasıl Yaptık?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Sonunda da maksimum günü ve o günde kaç tane </a:t>
            </a:r>
            <a:r>
              <a:rPr lang="tr-TR" dirty="0" err="1"/>
              <a:t>tweet</a:t>
            </a:r>
            <a:r>
              <a:rPr lang="tr-TR" dirty="0"/>
              <a:t> atıldığını geri dönüyoruz. </a:t>
            </a:r>
          </a:p>
          <a:p>
            <a:r>
              <a:rPr lang="tr-TR" dirty="0"/>
              <a:t> Sayaç değerini </a:t>
            </a:r>
            <a:r>
              <a:rPr lang="tr-TR" dirty="0" err="1"/>
              <a:t>string</a:t>
            </a:r>
            <a:r>
              <a:rPr lang="tr-TR" dirty="0"/>
              <a:t> veri tipine dönüştürmemiz gerekiyor </a:t>
            </a:r>
          </a:p>
          <a:p>
            <a:pPr lvl="1"/>
            <a:r>
              <a:rPr lang="tr-TR" dirty="0" err="1"/>
              <a:t>Return</a:t>
            </a:r>
            <a:r>
              <a:rPr lang="tr-TR" dirty="0"/>
              <a:t> değerini </a:t>
            </a:r>
            <a:r>
              <a:rPr lang="tr-TR" dirty="0" err="1"/>
              <a:t>string</a:t>
            </a:r>
            <a:r>
              <a:rPr lang="tr-TR" dirty="0"/>
              <a:t> yapmak istiyoruz çünkü</a:t>
            </a:r>
            <a:endParaRPr lang="en-GB" dirty="0"/>
          </a:p>
          <a:p>
            <a:pPr algn="ctr"/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25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457200" y="3969060"/>
            <a:ext cx="85072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400" dirty="0"/>
              <a:t>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sz="2400" dirty="0"/>
              <a:t> tweet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sz="2400" dirty="0"/>
              <a:t> liste:</a:t>
            </a:r>
          </a:p>
          <a:p>
            <a:pPr>
              <a:buNone/>
            </a:pPr>
            <a:r>
              <a:rPr lang="tr-TR" sz="2400" dirty="0"/>
              <a:t>        satir = tweet.split()</a:t>
            </a:r>
          </a:p>
          <a:p>
            <a:pPr>
              <a:buNone/>
            </a:pPr>
            <a:r>
              <a:rPr lang="tr-TR" sz="2400" dirty="0"/>
              <a:t>        </a:t>
            </a:r>
            <a:r>
              <a:rPr lang="tr-TR" sz="2400" dirty="0" err="1"/>
              <a:t>gun</a:t>
            </a:r>
            <a:r>
              <a:rPr lang="tr-TR" sz="2400" dirty="0"/>
              <a:t> = satir[-7]</a:t>
            </a:r>
          </a:p>
          <a:p>
            <a:pPr>
              <a:buNone/>
            </a:pPr>
            <a:r>
              <a:rPr lang="tr-TR" sz="2400" dirty="0"/>
              <a:t>        </a:t>
            </a:r>
            <a:r>
              <a:rPr lang="tr-TR" sz="2400" dirty="0" err="1"/>
              <a:t>gun</a:t>
            </a:r>
            <a:r>
              <a:rPr lang="tr-TR" sz="2400" dirty="0"/>
              <a:t>_</a:t>
            </a:r>
            <a:r>
              <a:rPr lang="tr-TR" sz="2400" dirty="0" err="1"/>
              <a:t>sayaci</a:t>
            </a:r>
            <a:r>
              <a:rPr lang="tr-TR" sz="2400" dirty="0"/>
              <a:t>[</a:t>
            </a:r>
            <a:r>
              <a:rPr lang="tr-TR" sz="2400" dirty="0" err="1"/>
              <a:t>gun</a:t>
            </a:r>
            <a:r>
              <a:rPr lang="tr-TR" sz="2400" dirty="0"/>
              <a:t>] += 1</a:t>
            </a:r>
          </a:p>
          <a:p>
            <a:pPr>
              <a:buNone/>
            </a:pPr>
            <a:r>
              <a:rPr lang="tr-TR" sz="2400" dirty="0"/>
              <a:t>max_tweet_gunu = </a:t>
            </a:r>
            <a:r>
              <a:rPr lang="tr-TR" sz="2400" dirty="0">
                <a:solidFill>
                  <a:srgbClr val="7030A0"/>
                </a:solidFill>
              </a:rPr>
              <a:t>max</a:t>
            </a:r>
            <a:r>
              <a:rPr lang="tr-TR" sz="2400" dirty="0"/>
              <a:t>(gun_sayaci, key=gun_sayaci.get)</a:t>
            </a:r>
          </a:p>
          <a:p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return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2400" dirty="0" err="1"/>
              <a:t>max</a:t>
            </a:r>
            <a:r>
              <a:rPr lang="tr-TR" sz="2400" dirty="0"/>
              <a:t>_</a:t>
            </a:r>
            <a:r>
              <a:rPr lang="tr-TR" sz="2400" dirty="0" err="1"/>
              <a:t>tweet</a:t>
            </a:r>
            <a:r>
              <a:rPr lang="tr-TR" sz="2400" dirty="0"/>
              <a:t>_</a:t>
            </a:r>
            <a:r>
              <a:rPr lang="tr-TR" sz="2400" dirty="0" err="1"/>
              <a:t>gunu</a:t>
            </a:r>
            <a:r>
              <a:rPr lang="tr-TR" sz="2400" dirty="0"/>
              <a:t> + </a:t>
            </a:r>
            <a:r>
              <a:rPr lang="tr-TR" sz="2400" dirty="0">
                <a:solidFill>
                  <a:srgbClr val="00B050"/>
                </a:solidFill>
              </a:rPr>
              <a:t>" "</a:t>
            </a:r>
            <a:r>
              <a:rPr lang="tr-TR" sz="2400" dirty="0"/>
              <a:t>+ </a:t>
            </a:r>
            <a:r>
              <a:rPr lang="tr-TR" sz="2400" dirty="0" err="1">
                <a:solidFill>
                  <a:srgbClr val="7030A0"/>
                </a:solidFill>
              </a:rPr>
              <a:t>str</a:t>
            </a:r>
            <a:r>
              <a:rPr lang="tr-TR" sz="2400" dirty="0"/>
              <a:t>(</a:t>
            </a:r>
            <a:r>
              <a:rPr lang="tr-TR" sz="2400" dirty="0" err="1"/>
              <a:t>gun</a:t>
            </a:r>
            <a:r>
              <a:rPr lang="tr-TR" sz="2400" dirty="0"/>
              <a:t>_</a:t>
            </a:r>
            <a:r>
              <a:rPr lang="tr-TR" sz="2400" dirty="0" err="1"/>
              <a:t>sayaci</a:t>
            </a:r>
            <a:r>
              <a:rPr lang="tr-TR" sz="2400" dirty="0"/>
              <a:t>[</a:t>
            </a:r>
            <a:r>
              <a:rPr lang="tr-TR" sz="2400" dirty="0" err="1"/>
              <a:t>max</a:t>
            </a:r>
            <a:r>
              <a:rPr lang="tr-TR" sz="2400" dirty="0"/>
              <a:t>_</a:t>
            </a:r>
            <a:r>
              <a:rPr lang="tr-TR" sz="2400" dirty="0" err="1"/>
              <a:t>tweet</a:t>
            </a:r>
            <a:r>
              <a:rPr lang="tr-TR" sz="2400" dirty="0"/>
              <a:t>_</a:t>
            </a:r>
            <a:r>
              <a:rPr lang="tr-TR" sz="2400" dirty="0" err="1"/>
              <a:t>gunu</a:t>
            </a:r>
            <a:r>
              <a:rPr lang="tr-TR" sz="2400" dirty="0"/>
              <a:t>])</a:t>
            </a:r>
          </a:p>
          <a:p>
            <a:pPr>
              <a:buNone/>
            </a:pPr>
            <a:endParaRPr lang="tr-TR" sz="2400" dirty="0"/>
          </a:p>
        </p:txBody>
      </p:sp>
      <p:sp>
        <p:nvSpPr>
          <p:cNvPr id="9" name="Rectangle 8"/>
          <p:cNvSpPr/>
          <p:nvPr/>
        </p:nvSpPr>
        <p:spPr>
          <a:xfrm>
            <a:off x="4788024" y="5881464"/>
            <a:ext cx="3780420" cy="3642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En Çok </a:t>
            </a:r>
            <a:r>
              <a:rPr lang="tr-TR" dirty="0" err="1"/>
              <a:t>Tweet</a:t>
            </a:r>
            <a:r>
              <a:rPr lang="tr-TR" dirty="0"/>
              <a:t> Atılan Saat Aralığı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Öncelikle </a:t>
            </a:r>
            <a:r>
              <a:rPr lang="tr-TR" dirty="0" err="1"/>
              <a:t>tweet</a:t>
            </a:r>
            <a:r>
              <a:rPr lang="tr-TR" dirty="0"/>
              <a:t> dosyasını inceliyoruz</a:t>
            </a:r>
          </a:p>
          <a:p>
            <a:endParaRPr lang="tr-TR" dirty="0"/>
          </a:p>
          <a:p>
            <a:pPr>
              <a:spcAft>
                <a:spcPts val="1200"/>
              </a:spcAft>
              <a:buNone/>
            </a:pPr>
            <a:r>
              <a:rPr lang="en-GB" dirty="0" err="1"/>
              <a:t>d_cuneyt</a:t>
            </a:r>
            <a:r>
              <a:rPr lang="en-GB" dirty="0"/>
              <a:t>	</a:t>
            </a:r>
            <a:r>
              <a:rPr lang="en-GB" dirty="0" err="1"/>
              <a:t>Turkcell</a:t>
            </a:r>
            <a:r>
              <a:rPr lang="tr-TR" dirty="0"/>
              <a:t> </a:t>
            </a:r>
            <a:r>
              <a:rPr lang="en-GB" dirty="0"/>
              <a:t>Sun Jul 06 22:32:33 </a:t>
            </a:r>
            <a:r>
              <a:rPr lang="en-GB" dirty="0" err="1"/>
              <a:t>EET</a:t>
            </a:r>
            <a:r>
              <a:rPr lang="en-GB" dirty="0"/>
              <a:t> 2014 	1</a:t>
            </a:r>
            <a:endParaRPr lang="tr-TR" dirty="0"/>
          </a:p>
          <a:p>
            <a:pPr>
              <a:spcAft>
                <a:spcPts val="1200"/>
              </a:spcAft>
              <a:buNone/>
            </a:pPr>
            <a:r>
              <a:rPr lang="en-GB" dirty="0" err="1"/>
              <a:t>ozdemirmustafaa</a:t>
            </a:r>
            <a:r>
              <a:rPr lang="en-GB" dirty="0"/>
              <a:t>	@</a:t>
            </a:r>
            <a:r>
              <a:rPr lang="en-GB" dirty="0" err="1"/>
              <a:t>Turkcell</a:t>
            </a:r>
            <a:r>
              <a:rPr lang="en-GB" dirty="0"/>
              <a:t> </a:t>
            </a:r>
            <a:r>
              <a:rPr lang="en-GB" dirty="0" err="1"/>
              <a:t>Turkcell</a:t>
            </a:r>
            <a:r>
              <a:rPr lang="en-GB" dirty="0"/>
              <a:t> T50yi </a:t>
            </a:r>
            <a:r>
              <a:rPr lang="en-GB" dirty="0" err="1"/>
              <a:t>üretiyor</a:t>
            </a:r>
            <a:r>
              <a:rPr lang="en-GB" dirty="0"/>
              <a:t>...	Fri Jul 11 16:09:42 </a:t>
            </a:r>
            <a:r>
              <a:rPr lang="en-GB" dirty="0" err="1"/>
              <a:t>EET</a:t>
            </a:r>
            <a:r>
              <a:rPr lang="en-GB" dirty="0"/>
              <a:t> 2014 	55</a:t>
            </a:r>
            <a:endParaRPr lang="tr-TR" dirty="0"/>
          </a:p>
          <a:p>
            <a:pPr>
              <a:buNone/>
            </a:pPr>
            <a:r>
              <a:rPr lang="en-GB" dirty="0" err="1"/>
              <a:t>areuslnbthn</a:t>
            </a:r>
            <a:r>
              <a:rPr lang="en-GB" dirty="0"/>
              <a:t>	</a:t>
            </a:r>
            <a:r>
              <a:rPr lang="en-GB" dirty="0" err="1"/>
              <a:t>tesekkurler</a:t>
            </a:r>
            <a:r>
              <a:rPr lang="en-GB" dirty="0"/>
              <a:t> @</a:t>
            </a:r>
            <a:r>
              <a:rPr lang="en-GB" dirty="0" err="1"/>
              <a:t>Turkcell</a:t>
            </a:r>
            <a:r>
              <a:rPr lang="en-GB" dirty="0"/>
              <a:t>	Tue Jul 01 00:50:18 </a:t>
            </a:r>
            <a:r>
              <a:rPr lang="en-GB" dirty="0" err="1"/>
              <a:t>EET</a:t>
            </a:r>
            <a:r>
              <a:rPr lang="en-GB" dirty="0"/>
              <a:t> 2014 	260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26</a:t>
            </a:fld>
            <a:endParaRPr lang="tr-TR"/>
          </a:p>
        </p:txBody>
      </p:sp>
      <p:pic>
        <p:nvPicPr>
          <p:cNvPr id="7" name="Picture 2" descr="C:\Users\Erkay Savaş\Documents\classes\lise_yaz_okulu\python\module_4\chili_pepper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3434" y="1124744"/>
            <a:ext cx="1760566" cy="1417638"/>
          </a:xfrm>
          <a:prstGeom prst="rect">
            <a:avLst/>
          </a:prstGeom>
          <a:noFill/>
        </p:spPr>
      </p:pic>
      <p:pic>
        <p:nvPicPr>
          <p:cNvPr id="9" name="Picture 2" descr="C:\Users\Erkay Savaş\Documents\classes\lise_yaz_okulu\python\module_4\chili_pepper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3151" y="5417344"/>
            <a:ext cx="1760566" cy="1417638"/>
          </a:xfrm>
          <a:prstGeom prst="rect">
            <a:avLst/>
          </a:prstGeom>
          <a:noFill/>
        </p:spPr>
      </p:pic>
      <p:pic>
        <p:nvPicPr>
          <p:cNvPr id="10" name="Picture 2" descr="C:\Users\Erkay Savaş\Documents\classes\lise_yaz_okulu\python\module_4\chili_pepper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1660" y="5431742"/>
            <a:ext cx="1760566" cy="14176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Saat Bilgisi Nerede?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r>
              <a:rPr lang="tr-TR" dirty="0"/>
              <a:t>Görüldüğü gibi her </a:t>
            </a:r>
            <a:r>
              <a:rPr lang="tr-TR" dirty="0" err="1"/>
              <a:t>tweette</a:t>
            </a:r>
            <a:r>
              <a:rPr lang="tr-TR" dirty="0"/>
              <a:t> sondan 4. element o </a:t>
            </a:r>
            <a:r>
              <a:rPr lang="tr-TR" dirty="0" err="1"/>
              <a:t>tweet’in</a:t>
            </a:r>
            <a:r>
              <a:rPr lang="tr-TR" dirty="0"/>
              <a:t> atıldığı saattir. </a:t>
            </a:r>
          </a:p>
          <a:p>
            <a:r>
              <a:rPr lang="tr-TR" dirty="0"/>
              <a:t>Yine sözlük kullanılarak bu problem çözülebilir. </a:t>
            </a:r>
          </a:p>
          <a:p>
            <a:r>
              <a:rPr lang="tr-TR" dirty="0"/>
              <a:t>Günümüzü altı saatlik aralıklara bölelim (kolaylık olsun diye)</a:t>
            </a:r>
          </a:p>
          <a:p>
            <a:pPr lvl="1"/>
            <a:r>
              <a:rPr lang="tr-TR" dirty="0"/>
              <a:t>0 </a:t>
            </a:r>
            <a:r>
              <a:rPr lang="tr-TR" dirty="0">
                <a:sym typeface="Wingdings" pitchFamily="2" charset="2"/>
              </a:rPr>
              <a:t> 00:00-06:00</a:t>
            </a:r>
          </a:p>
          <a:p>
            <a:pPr lvl="1"/>
            <a:r>
              <a:rPr lang="tr-TR" dirty="0">
                <a:sym typeface="Wingdings" pitchFamily="2" charset="2"/>
              </a:rPr>
              <a:t>6  06:00-12:00</a:t>
            </a:r>
          </a:p>
          <a:p>
            <a:pPr lvl="1"/>
            <a:r>
              <a:rPr lang="tr-TR" dirty="0">
                <a:sym typeface="Wingdings" pitchFamily="2" charset="2"/>
              </a:rPr>
              <a:t>12  12:00-18:00</a:t>
            </a:r>
          </a:p>
          <a:p>
            <a:pPr lvl="1"/>
            <a:r>
              <a:rPr lang="tr-TR" dirty="0">
                <a:sym typeface="Wingdings" pitchFamily="2" charset="2"/>
              </a:rPr>
              <a:t>18  18:00-00:00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27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91580" y="5805264"/>
            <a:ext cx="45572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dirty="0"/>
              <a:t>saat_</a:t>
            </a:r>
            <a:r>
              <a:rPr lang="tr-TR" sz="2400" dirty="0" err="1"/>
              <a:t>sayaci</a:t>
            </a:r>
            <a:r>
              <a:rPr lang="tr-TR" sz="2400" dirty="0"/>
              <a:t> = {0:0, 6:0, 12:0, 18:0}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Zaman Aralığı Sayacı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def</a:t>
            </a:r>
            <a:r>
              <a:rPr lang="tr-TR" dirty="0"/>
              <a:t> </a:t>
            </a:r>
            <a:r>
              <a:rPr lang="tr-TR" dirty="0" err="1"/>
              <a:t>MaxTweetSaati</a:t>
            </a:r>
            <a:r>
              <a:rPr lang="tr-TR" dirty="0"/>
              <a:t>(liste):</a:t>
            </a:r>
          </a:p>
          <a:p>
            <a:pPr>
              <a:buNone/>
            </a:pPr>
            <a:r>
              <a:rPr lang="tr-TR" sz="2900" dirty="0"/>
              <a:t>    saat_</a:t>
            </a:r>
            <a:r>
              <a:rPr lang="tr-TR" sz="2900" dirty="0" err="1"/>
              <a:t>sayaci</a:t>
            </a:r>
            <a:r>
              <a:rPr lang="tr-TR" sz="2900" dirty="0"/>
              <a:t> = {0:0, 6:0, 12:0, 18:0}</a:t>
            </a:r>
          </a:p>
          <a:p>
            <a:pPr>
              <a:buNone/>
            </a:pPr>
            <a:endParaRPr lang="tr-TR" sz="2900" dirty="0"/>
          </a:p>
          <a:p>
            <a:pPr>
              <a:buNone/>
            </a:pPr>
            <a:r>
              <a:rPr lang="tr-TR" sz="2900" dirty="0"/>
              <a:t>    </a:t>
            </a:r>
            <a:r>
              <a:rPr lang="tr-TR" sz="2900" dirty="0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sz="2900" dirty="0"/>
              <a:t> tweet </a:t>
            </a:r>
            <a:r>
              <a:rPr lang="tr-TR" sz="2900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sz="2900" dirty="0"/>
              <a:t> liste:</a:t>
            </a:r>
          </a:p>
          <a:p>
            <a:pPr>
              <a:buNone/>
            </a:pPr>
            <a:r>
              <a:rPr lang="tr-TR" sz="2900" dirty="0"/>
              <a:t>        satir = tweet.split()</a:t>
            </a:r>
          </a:p>
          <a:p>
            <a:pPr>
              <a:buNone/>
            </a:pPr>
            <a:r>
              <a:rPr lang="tr-TR" sz="2900" dirty="0"/>
              <a:t>        saat = satir[-4]</a:t>
            </a:r>
          </a:p>
          <a:p>
            <a:pPr>
              <a:buNone/>
            </a:pPr>
            <a:r>
              <a:rPr lang="tr-TR" sz="2900" dirty="0"/>
              <a:t>        saat = </a:t>
            </a:r>
            <a:r>
              <a:rPr lang="tr-TR" sz="2900" dirty="0" err="1"/>
              <a:t>int</a:t>
            </a:r>
            <a:r>
              <a:rPr lang="tr-TR" sz="2900" dirty="0"/>
              <a:t>(saat[0:2])</a:t>
            </a:r>
          </a:p>
          <a:p>
            <a:pPr>
              <a:buNone/>
            </a:pPr>
            <a:r>
              <a:rPr lang="tr-TR" sz="2900" dirty="0">
                <a:solidFill>
                  <a:schemeClr val="accent6">
                    <a:lumMod val="75000"/>
                  </a:schemeClr>
                </a:solidFill>
              </a:rPr>
              <a:t>        </a:t>
            </a:r>
            <a:r>
              <a:rPr lang="tr-TR" sz="2900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sz="29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2900" dirty="0"/>
              <a:t>saat &gt;= 18:</a:t>
            </a:r>
          </a:p>
          <a:p>
            <a:pPr>
              <a:buNone/>
            </a:pPr>
            <a:r>
              <a:rPr lang="tr-TR" sz="2900" dirty="0"/>
              <a:t>            saat = 18</a:t>
            </a:r>
          </a:p>
          <a:p>
            <a:pPr>
              <a:buNone/>
            </a:pPr>
            <a:r>
              <a:rPr lang="tr-TR" sz="2900" dirty="0"/>
              <a:t>        </a:t>
            </a:r>
            <a:r>
              <a:rPr lang="tr-TR" sz="2900" dirty="0">
                <a:solidFill>
                  <a:schemeClr val="accent6">
                    <a:lumMod val="75000"/>
                  </a:schemeClr>
                </a:solidFill>
              </a:rPr>
              <a:t>elif</a:t>
            </a:r>
            <a:r>
              <a:rPr lang="tr-TR" sz="2900" dirty="0"/>
              <a:t> saat &gt;=12:</a:t>
            </a:r>
          </a:p>
          <a:p>
            <a:pPr>
              <a:buNone/>
            </a:pPr>
            <a:r>
              <a:rPr lang="tr-TR" sz="2900" dirty="0"/>
              <a:t>            saat = 12</a:t>
            </a:r>
          </a:p>
          <a:p>
            <a:pPr>
              <a:buNone/>
            </a:pPr>
            <a:r>
              <a:rPr lang="tr-TR" sz="2900" dirty="0"/>
              <a:t>        </a:t>
            </a:r>
            <a:r>
              <a:rPr lang="tr-TR" sz="2900" dirty="0">
                <a:solidFill>
                  <a:schemeClr val="accent6">
                    <a:lumMod val="75000"/>
                  </a:schemeClr>
                </a:solidFill>
              </a:rPr>
              <a:t>elif</a:t>
            </a:r>
            <a:r>
              <a:rPr lang="tr-TR" sz="2900" dirty="0"/>
              <a:t> saat &gt;= 6:</a:t>
            </a:r>
          </a:p>
          <a:p>
            <a:pPr>
              <a:buNone/>
            </a:pPr>
            <a:r>
              <a:rPr lang="tr-TR" sz="2900" dirty="0"/>
              <a:t>            saat = 6</a:t>
            </a:r>
          </a:p>
          <a:p>
            <a:pPr>
              <a:buNone/>
            </a:pPr>
            <a:r>
              <a:rPr lang="tr-TR" sz="2900" dirty="0"/>
              <a:t>        </a:t>
            </a:r>
            <a:r>
              <a:rPr lang="tr-TR" sz="2900" dirty="0">
                <a:solidFill>
                  <a:schemeClr val="accent6">
                    <a:lumMod val="75000"/>
                  </a:schemeClr>
                </a:solidFill>
              </a:rPr>
              <a:t>else</a:t>
            </a:r>
            <a:r>
              <a:rPr lang="tr-TR" sz="2900" dirty="0"/>
              <a:t>:</a:t>
            </a:r>
          </a:p>
          <a:p>
            <a:pPr>
              <a:buNone/>
            </a:pPr>
            <a:r>
              <a:rPr lang="tr-TR" sz="2900" dirty="0"/>
              <a:t>            saat = 0</a:t>
            </a:r>
          </a:p>
          <a:p>
            <a:pPr>
              <a:buNone/>
            </a:pPr>
            <a:r>
              <a:rPr lang="tr-TR" sz="2900" dirty="0"/>
              <a:t>        saat_</a:t>
            </a:r>
            <a:r>
              <a:rPr lang="tr-TR" sz="2900" dirty="0" err="1"/>
              <a:t>sayaci</a:t>
            </a:r>
            <a:r>
              <a:rPr lang="tr-TR" sz="2900" dirty="0"/>
              <a:t>[saat] += 1</a:t>
            </a:r>
          </a:p>
          <a:p>
            <a:pPr>
              <a:buNone/>
            </a:pPr>
            <a:r>
              <a:rPr lang="tr-TR" sz="2900" dirty="0"/>
              <a:t>    max_tweet_saati = </a:t>
            </a:r>
            <a:r>
              <a:rPr lang="tr-TR" sz="2900" dirty="0">
                <a:solidFill>
                  <a:srgbClr val="7030A0"/>
                </a:solidFill>
              </a:rPr>
              <a:t>max</a:t>
            </a:r>
            <a:r>
              <a:rPr lang="tr-TR" sz="2900" dirty="0"/>
              <a:t>(saat_sayaci, key=saat_sayaci.get)</a:t>
            </a:r>
          </a:p>
          <a:p>
            <a:pPr>
              <a:buNone/>
            </a:pPr>
            <a:endParaRPr lang="tr-TR" sz="2900" dirty="0"/>
          </a:p>
          <a:p>
            <a:pPr>
              <a:buNone/>
            </a:pPr>
            <a:r>
              <a:rPr lang="tr-TR" sz="2900" dirty="0"/>
              <a:t>    </a:t>
            </a:r>
            <a:r>
              <a:rPr lang="tr-TR" sz="2900" dirty="0" err="1">
                <a:solidFill>
                  <a:schemeClr val="accent6">
                    <a:lumMod val="75000"/>
                  </a:schemeClr>
                </a:solidFill>
              </a:rPr>
              <a:t>return</a:t>
            </a:r>
            <a:r>
              <a:rPr lang="tr-TR" sz="2900" dirty="0"/>
              <a:t> </a:t>
            </a:r>
            <a:r>
              <a:rPr lang="tr-TR" sz="2900" dirty="0" err="1">
                <a:solidFill>
                  <a:srgbClr val="7030A0"/>
                </a:solidFill>
              </a:rPr>
              <a:t>str</a:t>
            </a:r>
            <a:r>
              <a:rPr lang="tr-TR" sz="2900" dirty="0"/>
              <a:t>(</a:t>
            </a:r>
            <a:r>
              <a:rPr lang="tr-TR" sz="2900" dirty="0" err="1"/>
              <a:t>max</a:t>
            </a:r>
            <a:r>
              <a:rPr lang="tr-TR" sz="2900" dirty="0"/>
              <a:t>_</a:t>
            </a:r>
            <a:r>
              <a:rPr lang="tr-TR" sz="2900" dirty="0" err="1"/>
              <a:t>tweet</a:t>
            </a:r>
            <a:r>
              <a:rPr lang="tr-TR" sz="2900" dirty="0"/>
              <a:t>_saati) + " " + </a:t>
            </a:r>
            <a:r>
              <a:rPr lang="tr-TR" sz="2900" dirty="0" err="1">
                <a:solidFill>
                  <a:srgbClr val="7030A0"/>
                </a:solidFill>
              </a:rPr>
              <a:t>str</a:t>
            </a:r>
            <a:r>
              <a:rPr lang="tr-TR" sz="2900" dirty="0"/>
              <a:t>(saat_</a:t>
            </a:r>
            <a:r>
              <a:rPr lang="tr-TR" sz="2900" dirty="0" err="1"/>
              <a:t>sayaci</a:t>
            </a:r>
            <a:r>
              <a:rPr lang="tr-TR" sz="2900" dirty="0"/>
              <a:t>[</a:t>
            </a:r>
            <a:r>
              <a:rPr lang="tr-TR" sz="2900" dirty="0" err="1"/>
              <a:t>max</a:t>
            </a:r>
            <a:r>
              <a:rPr lang="tr-TR" sz="2900" dirty="0"/>
              <a:t>_</a:t>
            </a:r>
            <a:r>
              <a:rPr lang="tr-TR" sz="2900" dirty="0" err="1"/>
              <a:t>tweet</a:t>
            </a:r>
            <a:r>
              <a:rPr lang="tr-TR" sz="2900" dirty="0"/>
              <a:t>_saati])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Nasıl Yaptık?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Sondan 4. element </a:t>
            </a:r>
            <a:r>
              <a:rPr lang="tr-TR" dirty="0" err="1"/>
              <a:t>tweet’in</a:t>
            </a:r>
            <a:r>
              <a:rPr lang="tr-TR" dirty="0"/>
              <a:t> atıldığı zaman oluyor.</a:t>
            </a:r>
          </a:p>
          <a:p>
            <a:r>
              <a:rPr lang="tr-TR" dirty="0"/>
              <a:t>Dakikaları ve saniyeleri istemediğimizden 0. karakterden 2. karaktere kadar alıyoruz, yani sadece saati.</a:t>
            </a:r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29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838200" y="3753036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sz="2400" dirty="0"/>
              <a:t> tweet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sz="2400" dirty="0"/>
              <a:t> liste:</a:t>
            </a:r>
          </a:p>
          <a:p>
            <a:pPr>
              <a:buNone/>
            </a:pPr>
            <a:r>
              <a:rPr lang="tr-TR" sz="2400" dirty="0"/>
              <a:t>        satir = tweet.split()</a:t>
            </a:r>
          </a:p>
          <a:p>
            <a:pPr>
              <a:buNone/>
            </a:pPr>
            <a:r>
              <a:rPr lang="tr-TR" sz="2400" dirty="0"/>
              <a:t>        saat = satir[-4]</a:t>
            </a:r>
          </a:p>
          <a:p>
            <a:pPr>
              <a:buNone/>
            </a:pPr>
            <a:r>
              <a:rPr lang="tr-TR" sz="2400" dirty="0"/>
              <a:t>        saat = </a:t>
            </a:r>
            <a:r>
              <a:rPr lang="tr-TR" sz="2400" dirty="0" err="1"/>
              <a:t>int</a:t>
            </a:r>
            <a:r>
              <a:rPr lang="tr-TR" sz="2400" dirty="0"/>
              <a:t>(saat[0:2])</a:t>
            </a:r>
          </a:p>
          <a:p>
            <a:pPr>
              <a:buNone/>
            </a:pPr>
            <a:r>
              <a:rPr lang="tr-TR" sz="2400" dirty="0"/>
              <a:t>…</a:t>
            </a:r>
          </a:p>
        </p:txBody>
      </p:sp>
      <p:sp>
        <p:nvSpPr>
          <p:cNvPr id="8" name="Rectangle 7"/>
          <p:cNvSpPr/>
          <p:nvPr/>
        </p:nvSpPr>
        <p:spPr>
          <a:xfrm>
            <a:off x="1439652" y="4545124"/>
            <a:ext cx="2052228" cy="3642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1439652" y="4909356"/>
            <a:ext cx="2520280" cy="3642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  <p:bldP spid="8" grpId="1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Hatırlatma: Liste Değişkeni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4" y="1417638"/>
            <a:ext cx="8640960" cy="493871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tr-TR" dirty="0"/>
              <a:t>Birden fazla değeri tek bir değişkende tutabiliriz. </a:t>
            </a:r>
          </a:p>
          <a:p>
            <a:pPr>
              <a:lnSpc>
                <a:spcPct val="120000"/>
              </a:lnSpc>
            </a:pPr>
            <a:r>
              <a:rPr lang="tr-TR" dirty="0"/>
              <a:t>Bu değişken tipine </a:t>
            </a:r>
            <a:r>
              <a:rPr lang="tr-TR" b="1" dirty="0" err="1">
                <a:solidFill>
                  <a:srgbClr val="C00000"/>
                </a:solidFill>
              </a:rPr>
              <a:t>list</a:t>
            </a:r>
            <a:r>
              <a:rPr lang="tr-TR" dirty="0"/>
              <a:t> adı verilir.</a:t>
            </a:r>
          </a:p>
          <a:p>
            <a:pPr>
              <a:lnSpc>
                <a:spcPct val="120000"/>
              </a:lnSpc>
            </a:pPr>
            <a:r>
              <a:rPr lang="tr-TR" dirty="0"/>
              <a:t>Değerler arasında </a:t>
            </a:r>
            <a:r>
              <a:rPr lang="en-US" dirty="0"/>
              <a:t>"</a:t>
            </a:r>
            <a:r>
              <a:rPr lang="tr-TR" dirty="0"/>
              <a:t>,</a:t>
            </a:r>
            <a:r>
              <a:rPr lang="en-US" dirty="0"/>
              <a:t>"</a:t>
            </a:r>
            <a:r>
              <a:rPr lang="tr-TR" dirty="0"/>
              <a:t> karakteri vardır, bir de </a:t>
            </a:r>
            <a:r>
              <a:rPr lang="tr-TR" dirty="0">
                <a:solidFill>
                  <a:srgbClr val="C00000"/>
                </a:solidFill>
              </a:rPr>
              <a:t>[]</a:t>
            </a:r>
            <a:r>
              <a:rPr lang="tr-TR" dirty="0"/>
              <a:t> kullanırız</a:t>
            </a:r>
          </a:p>
          <a:p>
            <a:pPr>
              <a:lnSpc>
                <a:spcPct val="120000"/>
              </a:lnSpc>
            </a:pPr>
            <a:r>
              <a:rPr lang="tr-TR" dirty="0"/>
              <a:t>Örnek:</a:t>
            </a:r>
          </a:p>
          <a:p>
            <a:pPr lvl="1">
              <a:lnSpc>
                <a:spcPct val="120000"/>
              </a:lnSpc>
              <a:buNone/>
            </a:pPr>
            <a:r>
              <a:rPr lang="en-US" dirty="0"/>
              <a:t>liste1 = [0,2,3,4,5]</a:t>
            </a:r>
          </a:p>
          <a:p>
            <a:pPr lvl="1">
              <a:lnSpc>
                <a:spcPct val="120000"/>
              </a:lnSpc>
              <a:buNone/>
            </a:pPr>
            <a:r>
              <a:rPr lang="en-US" dirty="0"/>
              <a:t>liste2 = [</a:t>
            </a:r>
            <a:r>
              <a:rPr lang="en-US" dirty="0">
                <a:solidFill>
                  <a:srgbClr val="00B050"/>
                </a:solidFill>
              </a:rPr>
              <a:t>'a'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'b'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'c'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'd'</a:t>
            </a:r>
            <a:r>
              <a:rPr lang="en-US" dirty="0"/>
              <a:t>]</a:t>
            </a:r>
          </a:p>
          <a:p>
            <a:pPr lvl="1">
              <a:lnSpc>
                <a:spcPct val="120000"/>
              </a:lnSpc>
              <a:buNone/>
            </a:pPr>
            <a:r>
              <a:rPr lang="en-US" dirty="0"/>
              <a:t>liste3 = [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fizik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kimya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biyoloji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tarih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cografya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turkce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]</a:t>
            </a:r>
            <a:endParaRPr lang="tr-TR" dirty="0"/>
          </a:p>
          <a:p>
            <a:pPr>
              <a:lnSpc>
                <a:spcPct val="120000"/>
              </a:lnSpc>
            </a:pPr>
            <a:r>
              <a:rPr lang="tr-TR" dirty="0"/>
              <a:t>Listelerin elemanlarına sıra numaralarını kullanarak erişebiliriz</a:t>
            </a:r>
          </a:p>
          <a:p>
            <a:pPr>
              <a:lnSpc>
                <a:spcPct val="120000"/>
              </a:lnSpc>
            </a:pPr>
            <a:r>
              <a:rPr lang="tr-TR" dirty="0"/>
              <a:t>Örnek:</a:t>
            </a:r>
          </a:p>
          <a:p>
            <a:pPr lvl="1">
              <a:lnSpc>
                <a:spcPct val="120000"/>
              </a:lnSpc>
            </a:pPr>
            <a:r>
              <a:rPr lang="tr-TR" sz="2600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liste1[1], liste2[0], liste3[-4]</a:t>
            </a:r>
          </a:p>
          <a:p>
            <a:pPr lvl="1">
              <a:lnSpc>
                <a:spcPct val="120000"/>
              </a:lnSpc>
            </a:pPr>
            <a:r>
              <a:rPr lang="tr-TR" dirty="0">
                <a:solidFill>
                  <a:srgbClr val="3146DF"/>
                </a:solidFill>
              </a:rPr>
              <a:t>2 a biyoloji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Nasıl Yaptık?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-elif-else</a:t>
            </a:r>
            <a:r>
              <a:rPr lang="tr-TR" dirty="0"/>
              <a:t> ifadelerini kullanarak saat sayacını uygun bir şekilde arttırdık</a:t>
            </a:r>
            <a:endParaRPr lang="en-GB" dirty="0"/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30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838200" y="2600908"/>
            <a:ext cx="5930044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000" dirty="0" err="1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sz="2000" dirty="0"/>
              <a:t> satir </a:t>
            </a:r>
            <a:r>
              <a:rPr lang="tr-TR" sz="2000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sz="2000" dirty="0"/>
              <a:t> liste:</a:t>
            </a:r>
          </a:p>
          <a:p>
            <a:pPr>
              <a:buNone/>
            </a:pPr>
            <a:r>
              <a:rPr lang="tr-TR" sz="2000" dirty="0"/>
              <a:t>…</a:t>
            </a:r>
          </a:p>
          <a:p>
            <a:pPr>
              <a:buNone/>
            </a:pPr>
            <a:r>
              <a:rPr lang="tr-TR" sz="2000" dirty="0">
                <a:solidFill>
                  <a:schemeClr val="accent6">
                    <a:lumMod val="75000"/>
                  </a:schemeClr>
                </a:solidFill>
              </a:rPr>
              <a:t>        </a:t>
            </a:r>
            <a:r>
              <a:rPr lang="tr-TR" sz="2000" dirty="0" err="1">
                <a:solidFill>
                  <a:schemeClr val="accent6">
                    <a:lumMod val="75000"/>
                  </a:schemeClr>
                </a:solidFill>
              </a:rPr>
              <a:t>if</a:t>
            </a:r>
            <a:r>
              <a:rPr lang="tr-TR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tr-TR" sz="2000" dirty="0"/>
              <a:t>saat &gt;= 18:</a:t>
            </a:r>
          </a:p>
          <a:p>
            <a:pPr>
              <a:buNone/>
            </a:pPr>
            <a:r>
              <a:rPr lang="tr-TR" sz="2000" dirty="0"/>
              <a:t>            saat = 18</a:t>
            </a:r>
          </a:p>
          <a:p>
            <a:pPr>
              <a:buNone/>
            </a:pPr>
            <a:r>
              <a:rPr lang="tr-TR" sz="2000" dirty="0"/>
              <a:t>        </a:t>
            </a:r>
            <a:r>
              <a:rPr lang="tr-TR" sz="2000" dirty="0">
                <a:solidFill>
                  <a:schemeClr val="accent6">
                    <a:lumMod val="75000"/>
                  </a:schemeClr>
                </a:solidFill>
              </a:rPr>
              <a:t>elif</a:t>
            </a:r>
            <a:r>
              <a:rPr lang="tr-TR" sz="2000" dirty="0"/>
              <a:t> saat &gt;=12:</a:t>
            </a:r>
          </a:p>
          <a:p>
            <a:pPr>
              <a:buNone/>
            </a:pPr>
            <a:r>
              <a:rPr lang="tr-TR" sz="2000" dirty="0"/>
              <a:t>            saat = 12</a:t>
            </a:r>
          </a:p>
          <a:p>
            <a:pPr>
              <a:buNone/>
            </a:pPr>
            <a:r>
              <a:rPr lang="tr-TR" sz="2000" dirty="0"/>
              <a:t>        </a:t>
            </a:r>
            <a:r>
              <a:rPr lang="tr-TR" sz="2000" dirty="0">
                <a:solidFill>
                  <a:schemeClr val="accent6">
                    <a:lumMod val="75000"/>
                  </a:schemeClr>
                </a:solidFill>
              </a:rPr>
              <a:t>elif</a:t>
            </a:r>
            <a:r>
              <a:rPr lang="tr-TR" sz="2000" dirty="0"/>
              <a:t> saat &gt;= 6:</a:t>
            </a:r>
          </a:p>
          <a:p>
            <a:pPr>
              <a:buNone/>
            </a:pPr>
            <a:r>
              <a:rPr lang="tr-TR" sz="2000" dirty="0"/>
              <a:t>            saat = 6</a:t>
            </a:r>
          </a:p>
          <a:p>
            <a:pPr>
              <a:buNone/>
            </a:pPr>
            <a:r>
              <a:rPr lang="tr-TR" sz="2000" dirty="0"/>
              <a:t>        </a:t>
            </a:r>
            <a:r>
              <a:rPr lang="tr-TR" sz="2000" dirty="0">
                <a:solidFill>
                  <a:schemeClr val="accent6">
                    <a:lumMod val="75000"/>
                  </a:schemeClr>
                </a:solidFill>
              </a:rPr>
              <a:t>else</a:t>
            </a:r>
            <a:r>
              <a:rPr lang="tr-TR" sz="2000" dirty="0"/>
              <a:t>:</a:t>
            </a:r>
          </a:p>
          <a:p>
            <a:pPr>
              <a:buNone/>
            </a:pPr>
            <a:r>
              <a:rPr lang="tr-TR" sz="2000" dirty="0"/>
              <a:t>            saat = 0</a:t>
            </a:r>
          </a:p>
          <a:p>
            <a:pPr>
              <a:buNone/>
            </a:pPr>
            <a:r>
              <a:rPr lang="tr-TR" sz="2000" dirty="0"/>
              <a:t>        saat_</a:t>
            </a:r>
            <a:r>
              <a:rPr lang="tr-TR" sz="2000" dirty="0" err="1"/>
              <a:t>sayaci</a:t>
            </a:r>
            <a:r>
              <a:rPr lang="tr-TR" sz="2000" dirty="0"/>
              <a:t>[saat] += 1</a:t>
            </a:r>
          </a:p>
          <a:p>
            <a:pPr>
              <a:buNone/>
            </a:pPr>
            <a:r>
              <a:rPr lang="tr-TR" sz="2000" dirty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Nasıl Yaptık?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Saat sayaçlarındaki maksimum değeri bulduk</a:t>
            </a:r>
          </a:p>
          <a:p>
            <a:r>
              <a:rPr lang="tr-TR" dirty="0"/>
              <a:t>Maksimum </a:t>
            </a:r>
            <a:r>
              <a:rPr lang="tr-TR" dirty="0" err="1"/>
              <a:t>tweet’in</a:t>
            </a:r>
            <a:r>
              <a:rPr lang="tr-TR" dirty="0"/>
              <a:t> atıldığı aralığı ve o saat aralığında kaç </a:t>
            </a:r>
            <a:r>
              <a:rPr lang="tr-TR" dirty="0" err="1"/>
              <a:t>tweet</a:t>
            </a:r>
            <a:r>
              <a:rPr lang="tr-TR" dirty="0"/>
              <a:t> atıldığını bulup fonksiyondan geri döndürdük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31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457200" y="3971727"/>
            <a:ext cx="7848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000" dirty="0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sz="2000" dirty="0"/>
              <a:t> tweet </a:t>
            </a:r>
            <a:r>
              <a:rPr lang="tr-TR" sz="2000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sz="2000" dirty="0"/>
              <a:t> liste:</a:t>
            </a:r>
          </a:p>
          <a:p>
            <a:pPr>
              <a:buNone/>
            </a:pPr>
            <a:r>
              <a:rPr lang="tr-TR" sz="2000" dirty="0"/>
              <a:t>…</a:t>
            </a:r>
          </a:p>
          <a:p>
            <a:pPr>
              <a:buNone/>
            </a:pPr>
            <a:r>
              <a:rPr lang="tr-TR" sz="2000" dirty="0"/>
              <a:t>max_tweet_saati = </a:t>
            </a:r>
            <a:r>
              <a:rPr lang="tr-TR" sz="2000" dirty="0">
                <a:solidFill>
                  <a:srgbClr val="7030A0"/>
                </a:solidFill>
              </a:rPr>
              <a:t>max</a:t>
            </a:r>
            <a:r>
              <a:rPr lang="tr-TR" sz="2000" dirty="0"/>
              <a:t>(saat_sayaci, key=saat_sayaci.get)</a:t>
            </a:r>
          </a:p>
          <a:p>
            <a:pPr>
              <a:buNone/>
            </a:pPr>
            <a:endParaRPr lang="tr-TR" sz="2000" dirty="0"/>
          </a:p>
          <a:p>
            <a:pPr>
              <a:buNone/>
            </a:pPr>
            <a:r>
              <a:rPr lang="tr-TR" sz="2000" dirty="0"/>
              <a:t>    </a:t>
            </a:r>
            <a:r>
              <a:rPr lang="tr-TR" sz="2000" dirty="0" err="1">
                <a:solidFill>
                  <a:schemeClr val="accent6">
                    <a:lumMod val="75000"/>
                  </a:schemeClr>
                </a:solidFill>
              </a:rPr>
              <a:t>return</a:t>
            </a:r>
            <a:r>
              <a:rPr lang="tr-TR" sz="2000" dirty="0"/>
              <a:t> </a:t>
            </a:r>
            <a:r>
              <a:rPr lang="tr-TR" sz="2000" dirty="0" err="1">
                <a:solidFill>
                  <a:srgbClr val="7030A0"/>
                </a:solidFill>
              </a:rPr>
              <a:t>str</a:t>
            </a:r>
            <a:r>
              <a:rPr lang="tr-TR" sz="2000" dirty="0"/>
              <a:t>(</a:t>
            </a:r>
            <a:r>
              <a:rPr lang="tr-TR" sz="2000" dirty="0" err="1"/>
              <a:t>max</a:t>
            </a:r>
            <a:r>
              <a:rPr lang="tr-TR" sz="2000" dirty="0"/>
              <a:t>_</a:t>
            </a:r>
            <a:r>
              <a:rPr lang="tr-TR" sz="2000" dirty="0" err="1"/>
              <a:t>tweet</a:t>
            </a:r>
            <a:r>
              <a:rPr lang="tr-TR" sz="2000" dirty="0"/>
              <a:t>_saati) + " " + </a:t>
            </a:r>
            <a:r>
              <a:rPr lang="tr-TR" sz="2000" dirty="0" err="1">
                <a:solidFill>
                  <a:srgbClr val="7030A0"/>
                </a:solidFill>
              </a:rPr>
              <a:t>str</a:t>
            </a:r>
            <a:r>
              <a:rPr lang="tr-TR" sz="2000" dirty="0"/>
              <a:t>(saat_</a:t>
            </a:r>
            <a:r>
              <a:rPr lang="tr-TR" sz="2000" dirty="0" err="1"/>
              <a:t>sayaci</a:t>
            </a:r>
            <a:r>
              <a:rPr lang="tr-TR" sz="2000" dirty="0"/>
              <a:t>[</a:t>
            </a:r>
            <a:r>
              <a:rPr lang="tr-TR" sz="2000" dirty="0" err="1"/>
              <a:t>max</a:t>
            </a:r>
            <a:r>
              <a:rPr lang="tr-TR" sz="2000" dirty="0"/>
              <a:t>_</a:t>
            </a:r>
            <a:r>
              <a:rPr lang="tr-TR" sz="2000" dirty="0" err="1"/>
              <a:t>tweet</a:t>
            </a:r>
            <a:r>
              <a:rPr lang="tr-TR" sz="2000" dirty="0"/>
              <a:t>_saati])</a:t>
            </a:r>
          </a:p>
          <a:p>
            <a:pPr>
              <a:buNone/>
            </a:pPr>
            <a:endParaRPr lang="tr-TR" sz="2000" dirty="0"/>
          </a:p>
        </p:txBody>
      </p:sp>
      <p:sp>
        <p:nvSpPr>
          <p:cNvPr id="8" name="Rectangle 7"/>
          <p:cNvSpPr/>
          <p:nvPr/>
        </p:nvSpPr>
        <p:spPr>
          <a:xfrm>
            <a:off x="457200" y="4509120"/>
            <a:ext cx="6096000" cy="50405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Rectangle 8"/>
          <p:cNvSpPr/>
          <p:nvPr/>
        </p:nvSpPr>
        <p:spPr>
          <a:xfrm>
            <a:off x="609600" y="5165576"/>
            <a:ext cx="7490792" cy="50405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  <p:bldP spid="8" grpId="1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Hatırlatma: Liste Değişkeni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/>
          <a:lstStyle/>
          <a:p>
            <a:pPr>
              <a:buNone/>
            </a:pPr>
            <a:r>
              <a:rPr lang="tr-TR" dirty="0"/>
              <a:t>Örnek:</a:t>
            </a:r>
          </a:p>
          <a:p>
            <a:pPr marL="342900" lvl="1" indent="-342900">
              <a:lnSpc>
                <a:spcPct val="120000"/>
              </a:lnSpc>
              <a:buNone/>
            </a:pPr>
            <a:r>
              <a:rPr lang="tr-TR" dirty="0"/>
              <a:t>	</a:t>
            </a:r>
            <a:r>
              <a:rPr lang="en-US" dirty="0"/>
              <a:t>liste3 = [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fizik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kimya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biyoloji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tarih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cografya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turkce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/>
              <a:t>]</a:t>
            </a:r>
            <a:endParaRPr lang="tr-TR" dirty="0"/>
          </a:p>
          <a:p>
            <a:pPr>
              <a:buNone/>
            </a:pPr>
            <a:r>
              <a:rPr lang="tr-TR" dirty="0"/>
              <a:t>	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tr-TR" dirty="0"/>
              <a:t> ders 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in</a:t>
            </a:r>
            <a:r>
              <a:rPr lang="tr-TR" dirty="0"/>
              <a:t> liste3:</a:t>
            </a:r>
          </a:p>
          <a:p>
            <a:pPr>
              <a:buNone/>
            </a:pPr>
            <a:r>
              <a:rPr lang="tr-TR" dirty="0"/>
              <a:t>    		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ders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 dirty="0"/>
          </a:p>
        </p:txBody>
      </p:sp>
      <p:sp>
        <p:nvSpPr>
          <p:cNvPr id="7" name="Rectangle 6"/>
          <p:cNvSpPr/>
          <p:nvPr/>
        </p:nvSpPr>
        <p:spPr>
          <a:xfrm>
            <a:off x="3959932" y="2962216"/>
            <a:ext cx="4572000" cy="3394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tr-TR" dirty="0"/>
              <a:t>&gt;&gt;&gt;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fizik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kimya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biyoloji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tarih</a:t>
            </a:r>
          </a:p>
          <a:p>
            <a:pPr>
              <a:lnSpc>
                <a:spcPct val="120000"/>
              </a:lnSpc>
            </a:pPr>
            <a:r>
              <a:rPr lang="tr-TR" sz="2400" dirty="0" err="1">
                <a:solidFill>
                  <a:srgbClr val="3146DF"/>
                </a:solidFill>
              </a:rPr>
              <a:t>Cografya</a:t>
            </a:r>
            <a:endParaRPr lang="tr-TR" sz="2400" dirty="0">
              <a:solidFill>
                <a:srgbClr val="3146DF"/>
              </a:solidFill>
            </a:endParaRPr>
          </a:p>
          <a:p>
            <a:pPr>
              <a:lnSpc>
                <a:spcPct val="120000"/>
              </a:lnSpc>
            </a:pPr>
            <a:r>
              <a:rPr lang="tr-TR" sz="2400" dirty="0" err="1">
                <a:solidFill>
                  <a:srgbClr val="3146DF"/>
                </a:solidFill>
              </a:rPr>
              <a:t>turkce</a:t>
            </a:r>
            <a:endParaRPr lang="tr-TR" sz="2400" dirty="0">
              <a:solidFill>
                <a:srgbClr val="3146DF"/>
              </a:solidFill>
            </a:endParaRPr>
          </a:p>
          <a:p>
            <a:pPr>
              <a:lnSpc>
                <a:spcPct val="120000"/>
              </a:lnSpc>
            </a:pPr>
            <a:r>
              <a:rPr lang="tr-TR" dirty="0"/>
              <a:t>&gt;&gt;&gt;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08099"/>
          </a:xfrm>
        </p:spPr>
        <p:txBody>
          <a:bodyPr/>
          <a:lstStyle/>
          <a:p>
            <a:r>
              <a:rPr lang="tr-TR" dirty="0"/>
              <a:t>Hatırlatma: Liste Değişkeni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5286"/>
            <a:ext cx="8229600" cy="452596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GB" dirty="0">
                <a:solidFill>
                  <a:srgbClr val="7030A0"/>
                </a:solidFill>
              </a:rPr>
              <a:t>split</a:t>
            </a:r>
            <a:r>
              <a:rPr lang="en-GB" dirty="0"/>
              <a:t>() </a:t>
            </a:r>
            <a:r>
              <a:rPr lang="tr-TR" dirty="0"/>
              <a:t>fonksiyon</a:t>
            </a:r>
            <a:r>
              <a:rPr lang="en-US" dirty="0"/>
              <a:t>u</a:t>
            </a:r>
            <a:r>
              <a:rPr lang="tr-TR" dirty="0"/>
              <a:t> bir cümleyi bırakılan boşluklara göre parçalara ayırıp bir liste oluşturur.</a:t>
            </a:r>
          </a:p>
          <a:p>
            <a:pPr>
              <a:lnSpc>
                <a:spcPct val="120000"/>
              </a:lnSpc>
            </a:pPr>
            <a:r>
              <a:rPr lang="tr-TR" dirty="0"/>
              <a:t>Örnek</a:t>
            </a:r>
          </a:p>
          <a:p>
            <a:pPr lvl="1">
              <a:lnSpc>
                <a:spcPct val="120000"/>
              </a:lnSpc>
              <a:buNone/>
            </a:pPr>
            <a:r>
              <a:rPr lang="en-GB" dirty="0" err="1"/>
              <a:t>cumle</a:t>
            </a:r>
            <a:r>
              <a:rPr lang="en-GB" dirty="0"/>
              <a:t> = </a:t>
            </a:r>
            <a:r>
              <a:rPr lang="en-GB" dirty="0">
                <a:solidFill>
                  <a:srgbClr val="00B050"/>
                </a:solidFill>
              </a:rPr>
              <a:t>"</a:t>
            </a:r>
            <a:r>
              <a:rPr lang="en-GB" dirty="0" err="1">
                <a:solidFill>
                  <a:srgbClr val="00B050"/>
                </a:solidFill>
              </a:rPr>
              <a:t>Akilli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adam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aklini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kullanir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daha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akilli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adam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baskalarinin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da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aklini</a:t>
            </a:r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GB" dirty="0" err="1">
                <a:solidFill>
                  <a:srgbClr val="00B050"/>
                </a:solidFill>
              </a:rPr>
              <a:t>kullanir</a:t>
            </a:r>
            <a:r>
              <a:rPr lang="en-GB" dirty="0">
                <a:solidFill>
                  <a:srgbClr val="00B050"/>
                </a:solidFill>
              </a:rPr>
              <a:t> "</a:t>
            </a:r>
          </a:p>
          <a:p>
            <a:pPr lvl="1">
              <a:lnSpc>
                <a:spcPct val="120000"/>
              </a:lnSpc>
              <a:buNone/>
            </a:pPr>
            <a:r>
              <a:rPr lang="en-GB" dirty="0" err="1"/>
              <a:t>listem</a:t>
            </a:r>
            <a:r>
              <a:rPr lang="en-GB" dirty="0"/>
              <a:t> = </a:t>
            </a:r>
            <a:r>
              <a:rPr lang="en-GB" dirty="0" err="1"/>
              <a:t>cumle.</a:t>
            </a:r>
            <a:r>
              <a:rPr lang="en-GB" dirty="0" err="1">
                <a:solidFill>
                  <a:srgbClr val="7030A0"/>
                </a:solidFill>
              </a:rPr>
              <a:t>split</a:t>
            </a:r>
            <a:r>
              <a:rPr lang="en-GB" dirty="0"/>
              <a:t>()</a:t>
            </a:r>
          </a:p>
          <a:p>
            <a:pPr lvl="1">
              <a:lnSpc>
                <a:spcPct val="120000"/>
              </a:lnSpc>
              <a:buNone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en-GB" dirty="0"/>
              <a:t> </a:t>
            </a:r>
            <a:r>
              <a:rPr lang="en-GB" dirty="0" err="1"/>
              <a:t>listem</a:t>
            </a:r>
            <a:endParaRPr lang="en-GB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935596" y="4725144"/>
            <a:ext cx="7442212" cy="1835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&gt;&gt;&gt;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['Akilli', 'adam', 'aklini', '</a:t>
            </a:r>
            <a:r>
              <a:rPr lang="tr-TR" sz="2400" dirty="0" err="1">
                <a:solidFill>
                  <a:srgbClr val="3146DF"/>
                </a:solidFill>
              </a:rPr>
              <a:t>kullanir</a:t>
            </a:r>
            <a:r>
              <a:rPr lang="tr-TR" sz="2400" dirty="0">
                <a:solidFill>
                  <a:srgbClr val="3146DF"/>
                </a:solidFill>
              </a:rPr>
              <a:t>', 'daha', 'akilli', 'adam', '</a:t>
            </a:r>
            <a:r>
              <a:rPr lang="tr-TR" sz="2400" dirty="0" err="1">
                <a:solidFill>
                  <a:srgbClr val="3146DF"/>
                </a:solidFill>
              </a:rPr>
              <a:t>baskalarinin</a:t>
            </a:r>
            <a:r>
              <a:rPr lang="tr-TR" sz="2400" dirty="0">
                <a:solidFill>
                  <a:srgbClr val="3146DF"/>
                </a:solidFill>
              </a:rPr>
              <a:t>', 'da', 'aklini', '</a:t>
            </a:r>
            <a:r>
              <a:rPr lang="tr-TR" sz="2400" dirty="0" err="1">
                <a:solidFill>
                  <a:srgbClr val="3146DF"/>
                </a:solidFill>
              </a:rPr>
              <a:t>kullanir</a:t>
            </a:r>
            <a:r>
              <a:rPr lang="tr-TR" sz="2400" dirty="0">
                <a:solidFill>
                  <a:srgbClr val="3146DF"/>
                </a:solidFill>
              </a:rPr>
              <a:t>']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&gt;&gt;&gt;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20"/>
            <a:ext cx="8229600" cy="922114"/>
          </a:xfrm>
        </p:spPr>
        <p:txBody>
          <a:bodyPr/>
          <a:lstStyle/>
          <a:p>
            <a:r>
              <a:rPr lang="tr-TR" dirty="0"/>
              <a:t>Hatırlatma: Dictionary Veri Tipi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77"/>
            <a:ext cx="8229600" cy="5138031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tr-TR" dirty="0"/>
              <a:t>Listelere çok benzerler ama her değere belli bir ‘key’, yani anahtar atanır. Bu sözlüklerin içinde değer aramayı çok kolaylaştırır.</a:t>
            </a:r>
          </a:p>
          <a:p>
            <a:pPr>
              <a:lnSpc>
                <a:spcPct val="120000"/>
              </a:lnSpc>
            </a:pPr>
            <a:r>
              <a:rPr lang="tr-TR" dirty="0"/>
              <a:t>Örnek:</a:t>
            </a:r>
          </a:p>
          <a:p>
            <a:pPr lvl="1">
              <a:lnSpc>
                <a:spcPct val="120000"/>
              </a:lnSpc>
              <a:buNone/>
            </a:pPr>
            <a:r>
              <a:rPr lang="tr-TR" dirty="0"/>
              <a:t>gunler = {</a:t>
            </a:r>
            <a:r>
              <a:rPr lang="tr-TR" dirty="0">
                <a:solidFill>
                  <a:srgbClr val="00B050"/>
                </a:solidFill>
              </a:rPr>
              <a:t>'Pazartesi'</a:t>
            </a:r>
            <a:r>
              <a:rPr lang="tr-TR" dirty="0"/>
              <a:t>: 1, </a:t>
            </a:r>
            <a:r>
              <a:rPr lang="tr-TR" dirty="0">
                <a:solidFill>
                  <a:srgbClr val="00B050"/>
                </a:solidFill>
              </a:rPr>
              <a:t>'Sali'</a:t>
            </a:r>
            <a:r>
              <a:rPr lang="tr-TR" dirty="0"/>
              <a:t>:2, </a:t>
            </a:r>
            <a:r>
              <a:rPr lang="tr-TR" dirty="0">
                <a:solidFill>
                  <a:srgbClr val="00B050"/>
                </a:solidFill>
              </a:rPr>
              <a:t>'Carsamba'</a:t>
            </a:r>
            <a:r>
              <a:rPr lang="tr-TR" dirty="0"/>
              <a:t>:3, </a:t>
            </a:r>
            <a:r>
              <a:rPr lang="tr-TR" dirty="0">
                <a:solidFill>
                  <a:srgbClr val="00B050"/>
                </a:solidFill>
              </a:rPr>
              <a:t>'Persembe'</a:t>
            </a:r>
            <a:r>
              <a:rPr lang="tr-TR" dirty="0"/>
              <a:t>:4, </a:t>
            </a:r>
            <a:r>
              <a:rPr lang="tr-TR" dirty="0">
                <a:solidFill>
                  <a:srgbClr val="00B050"/>
                </a:solidFill>
              </a:rPr>
              <a:t>'Cuma'</a:t>
            </a:r>
            <a:r>
              <a:rPr lang="tr-TR" dirty="0"/>
              <a:t>:5, </a:t>
            </a:r>
            <a:r>
              <a:rPr lang="tr-TR" dirty="0">
                <a:solidFill>
                  <a:srgbClr val="00B050"/>
                </a:solidFill>
              </a:rPr>
              <a:t>'Cumartesi'</a:t>
            </a:r>
            <a:r>
              <a:rPr lang="tr-TR" dirty="0"/>
              <a:t>: 6, </a:t>
            </a:r>
            <a:r>
              <a:rPr lang="tr-TR" dirty="0">
                <a:solidFill>
                  <a:srgbClr val="00B050"/>
                </a:solidFill>
              </a:rPr>
              <a:t>'Pazar'</a:t>
            </a:r>
            <a:r>
              <a:rPr lang="tr-TR" dirty="0"/>
              <a:t>:7}</a:t>
            </a:r>
          </a:p>
          <a:p>
            <a:pPr lvl="1">
              <a:lnSpc>
                <a:spcPct val="120000"/>
              </a:lnSpc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gunler[</a:t>
            </a:r>
            <a:r>
              <a:rPr lang="tr-TR" dirty="0">
                <a:solidFill>
                  <a:srgbClr val="00B050"/>
                </a:solidFill>
              </a:rPr>
              <a:t>'Pazartesi'</a:t>
            </a:r>
            <a:r>
              <a:rPr lang="tr-TR" dirty="0"/>
              <a:t>]</a:t>
            </a:r>
          </a:p>
          <a:p>
            <a:pPr lvl="1">
              <a:lnSpc>
                <a:spcPct val="120000"/>
              </a:lnSpc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 </a:t>
            </a:r>
            <a:r>
              <a:rPr lang="tr-TR" dirty="0"/>
              <a:t>gunler[</a:t>
            </a:r>
            <a:r>
              <a:rPr lang="tr-TR" dirty="0">
                <a:solidFill>
                  <a:srgbClr val="00B050"/>
                </a:solidFill>
              </a:rPr>
              <a:t>'Cumartesi'</a:t>
            </a:r>
            <a:r>
              <a:rPr lang="tr-TR" dirty="0"/>
              <a:t>]</a:t>
            </a:r>
          </a:p>
          <a:p>
            <a:pPr lvl="1">
              <a:lnSpc>
                <a:spcPct val="120000"/>
              </a:lnSpc>
              <a:buNone/>
            </a:pPr>
            <a:r>
              <a:rPr lang="tr-TR" dirty="0"/>
              <a:t>maks = </a:t>
            </a:r>
            <a:r>
              <a:rPr lang="tr-TR" dirty="0">
                <a:solidFill>
                  <a:srgbClr val="7030A0"/>
                </a:solidFill>
              </a:rPr>
              <a:t>max</a:t>
            </a:r>
            <a:r>
              <a:rPr lang="tr-TR" dirty="0"/>
              <a:t>(gunler, key=gunler.get)</a:t>
            </a:r>
          </a:p>
          <a:p>
            <a:pPr lvl="1">
              <a:lnSpc>
                <a:spcPct val="120000"/>
              </a:lnSpc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maks gunler[maks]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6192180" y="4048026"/>
            <a:ext cx="31323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tr-TR" sz="2400" dirty="0"/>
              <a:t>&gt;&gt;&gt; 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0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5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Pazar 7</a:t>
            </a:r>
          </a:p>
          <a:p>
            <a:pPr>
              <a:lnSpc>
                <a:spcPct val="120000"/>
              </a:lnSpc>
            </a:pPr>
            <a:r>
              <a:rPr lang="tr-TR" sz="2400" dirty="0"/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926976"/>
          </a:xfrm>
        </p:spPr>
        <p:txBody>
          <a:bodyPr/>
          <a:lstStyle/>
          <a:p>
            <a:r>
              <a:rPr lang="tr-TR" dirty="0"/>
              <a:t>readlines() fonksiyonu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2296852"/>
          </a:xfrm>
        </p:spPr>
        <p:txBody>
          <a:bodyPr>
            <a:normAutofit lnSpcReduction="10000"/>
          </a:bodyPr>
          <a:lstStyle/>
          <a:p>
            <a:r>
              <a:rPr lang="tr-TR" dirty="0"/>
              <a:t>Açılan dosyaların satırlarını bir listeye ekler</a:t>
            </a:r>
          </a:p>
          <a:p>
            <a:r>
              <a:rPr lang="tr-TR" dirty="0"/>
              <a:t>Örnek:</a:t>
            </a:r>
          </a:p>
          <a:p>
            <a:pPr lvl="1">
              <a:buNone/>
            </a:pPr>
            <a:r>
              <a:rPr lang="nn-NO" dirty="0"/>
              <a:t>dosya1 = </a:t>
            </a:r>
            <a:r>
              <a:rPr lang="nn-NO" dirty="0">
                <a:solidFill>
                  <a:srgbClr val="7030A0"/>
                </a:solidFill>
              </a:rPr>
              <a:t>open</a:t>
            </a:r>
            <a:r>
              <a:rPr lang="nn-NO" dirty="0"/>
              <a:t>(</a:t>
            </a:r>
            <a:r>
              <a:rPr lang="nn-NO" dirty="0">
                <a:solidFill>
                  <a:srgbClr val="7030A0"/>
                </a:solidFill>
              </a:rPr>
              <a:t>"arkadaslar.txt", "r"</a:t>
            </a:r>
            <a:r>
              <a:rPr lang="nn-NO" dirty="0"/>
              <a:t>)</a:t>
            </a:r>
          </a:p>
          <a:p>
            <a:pPr lvl="1">
              <a:buNone/>
            </a:pPr>
            <a:r>
              <a:rPr lang="tr-TR" dirty="0"/>
              <a:t>listem = </a:t>
            </a:r>
            <a:r>
              <a:rPr lang="nn-NO" dirty="0"/>
              <a:t> dosya1.readlines()</a:t>
            </a:r>
            <a:endParaRPr lang="tr-TR" dirty="0"/>
          </a:p>
          <a:p>
            <a:pPr lvl="1"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listem</a:t>
            </a:r>
            <a:endParaRPr lang="nn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4355976" y="2824014"/>
            <a:ext cx="4716016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Erkay Savas 01.05.1891 Istanbul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Mazhar Alanson 05.06.1950 Trabzon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Barrack Obama 04.08.1960 Hawai</a:t>
            </a:r>
          </a:p>
          <a:p>
            <a:pPr>
              <a:lnSpc>
                <a:spcPct val="120000"/>
              </a:lnSpc>
            </a:pPr>
            <a:r>
              <a:rPr lang="tr-TR" sz="2400" dirty="0">
                <a:solidFill>
                  <a:srgbClr val="3146DF"/>
                </a:solidFill>
              </a:rPr>
              <a:t>Angela Merkel 01.02.1770 Almanya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318356" y="4478340"/>
            <a:ext cx="80032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&gt;&gt;&gt;</a:t>
            </a:r>
          </a:p>
          <a:p>
            <a:r>
              <a:rPr lang="tr-TR" sz="2400" dirty="0">
                <a:solidFill>
                  <a:srgbClr val="3146DF"/>
                </a:solidFill>
              </a:rPr>
              <a:t>['Erkay Savas 01.05.1891 Istanbul\n', 'Mazhar Alanson 05.06.1950 Trabzon\n', 'Barrack Obama 04.08.1960 Hawai\n', 'Angela Merkel 01.02.1770 Almanya']</a:t>
            </a:r>
          </a:p>
          <a:p>
            <a:r>
              <a:rPr lang="tr-TR" sz="2400" dirty="0"/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TWEET</a:t>
            </a:r>
            <a:r>
              <a:rPr lang="tr-TR" dirty="0"/>
              <a:t> Dosyası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72716"/>
          </a:xfrm>
        </p:spPr>
        <p:txBody>
          <a:bodyPr/>
          <a:lstStyle/>
          <a:p>
            <a:r>
              <a:rPr lang="tr-TR" dirty="0"/>
              <a:t>Biz bu dosyayı </a:t>
            </a:r>
            <a:r>
              <a:rPr lang="tr-TR" dirty="0" err="1"/>
              <a:t>turkcell</a:t>
            </a:r>
            <a:r>
              <a:rPr lang="tr-TR" dirty="0"/>
              <a:t>.</a:t>
            </a:r>
            <a:r>
              <a:rPr lang="tr-TR" dirty="0" err="1"/>
              <a:t>txt</a:t>
            </a:r>
            <a:r>
              <a:rPr lang="tr-TR" dirty="0"/>
              <a:t> adı altında saklıyoruz.</a:t>
            </a:r>
          </a:p>
          <a:p>
            <a:r>
              <a:rPr lang="tr-TR" dirty="0"/>
              <a:t>TWEET örnekleri: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45840" y="2780928"/>
            <a:ext cx="881063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/>
              <a:t>itscoollana	@SeaIsAnIdiot bu sarqi benden sana gelsin turkcell @Turkcell	Tue Jul 22 13:06:39 EET 2014 	1657</a:t>
            </a:r>
          </a:p>
          <a:p>
            <a:r>
              <a:rPr lang="tr-TR" sz="1400" dirty="0"/>
              <a:t>medceziirnet	Tesekkurler turkcell sen olmasan bana mesaj atanda yokk ^^ @Turkcell	Tue Jul 22 14:03:28 EET 2014 	974</a:t>
            </a:r>
          </a:p>
          <a:p>
            <a:r>
              <a:rPr lang="tr-TR" sz="1400" dirty="0" err="1"/>
              <a:t>AnnaLianaUyar</a:t>
            </a:r>
            <a:r>
              <a:rPr lang="tr-TR" sz="1400" dirty="0"/>
              <a:t>	@</a:t>
            </a:r>
            <a:r>
              <a:rPr lang="tr-TR" sz="1400" dirty="0" err="1"/>
              <a:t>Turkcell</a:t>
            </a:r>
            <a:r>
              <a:rPr lang="tr-TR" sz="1400" dirty="0"/>
              <a:t> #</a:t>
            </a:r>
            <a:r>
              <a:rPr lang="tr-TR" sz="1400" dirty="0" err="1"/>
              <a:t>turkcell</a:t>
            </a:r>
            <a:r>
              <a:rPr lang="tr-TR" sz="1400" dirty="0"/>
              <a:t> </a:t>
            </a:r>
            <a:r>
              <a:rPr lang="tr-TR" sz="1400" dirty="0" err="1"/>
              <a:t>Yolladiginiz</a:t>
            </a:r>
            <a:r>
              <a:rPr lang="tr-TR" sz="1400" dirty="0"/>
              <a:t> kol gibi faturaya sonsuz </a:t>
            </a:r>
            <a:r>
              <a:rPr lang="tr-TR" sz="1400" dirty="0" err="1"/>
              <a:t>tesekkurler</a:t>
            </a:r>
            <a:r>
              <a:rPr lang="tr-TR" sz="1400" dirty="0"/>
              <a:t> ?	</a:t>
            </a:r>
            <a:r>
              <a:rPr lang="tr-TR" sz="1400" dirty="0" err="1"/>
              <a:t>Tue</a:t>
            </a:r>
            <a:r>
              <a:rPr lang="tr-TR" sz="1400" dirty="0"/>
              <a:t> Jul 22 16:54:10 </a:t>
            </a:r>
            <a:r>
              <a:rPr lang="tr-TR" sz="1400" dirty="0" err="1"/>
              <a:t>EET</a:t>
            </a:r>
            <a:r>
              <a:rPr lang="tr-TR" sz="1400" dirty="0"/>
              <a:t> 2014 	273</a:t>
            </a:r>
          </a:p>
          <a:p>
            <a:r>
              <a:rPr lang="tr-TR" sz="1400" dirty="0" err="1"/>
              <a:t>TechnopatNet</a:t>
            </a:r>
            <a:r>
              <a:rPr lang="tr-TR" sz="1400" dirty="0"/>
              <a:t>	</a:t>
            </a:r>
            <a:r>
              <a:rPr lang="tr-TR" sz="1400" dirty="0" err="1"/>
              <a:t>Turkcell</a:t>
            </a:r>
            <a:r>
              <a:rPr lang="tr-TR" sz="1400" dirty="0"/>
              <a:t> Akilli Otomobil Platformu </a:t>
            </a:r>
            <a:r>
              <a:rPr lang="tr-TR" sz="1400" dirty="0" err="1"/>
              <a:t>tanitiliyor</a:t>
            </a:r>
            <a:r>
              <a:rPr lang="tr-TR" sz="1400" dirty="0"/>
              <a:t>  #</a:t>
            </a:r>
            <a:r>
              <a:rPr lang="tr-TR" sz="1400" dirty="0" err="1"/>
              <a:t>turkcell</a:t>
            </a:r>
            <a:r>
              <a:rPr lang="tr-TR" sz="1400" dirty="0"/>
              <a:t> #</a:t>
            </a:r>
            <a:r>
              <a:rPr lang="tr-TR" sz="1400" dirty="0" err="1"/>
              <a:t>akilliotomobil</a:t>
            </a:r>
            <a:r>
              <a:rPr lang="tr-TR" sz="1400" dirty="0"/>
              <a:t> http://t.</a:t>
            </a:r>
            <a:r>
              <a:rPr lang="tr-TR" sz="1400" dirty="0" err="1"/>
              <a:t>co</a:t>
            </a:r>
            <a:r>
              <a:rPr lang="tr-TR" sz="1400" dirty="0"/>
              <a:t>/X2WSBFxaXA	</a:t>
            </a:r>
            <a:r>
              <a:rPr lang="tr-TR" sz="1400" dirty="0" err="1"/>
              <a:t>Fri</a:t>
            </a:r>
            <a:r>
              <a:rPr lang="tr-TR" sz="1400" dirty="0"/>
              <a:t> Jul 11 10:43:26 </a:t>
            </a:r>
            <a:r>
              <a:rPr lang="tr-TR" sz="1400" dirty="0" err="1"/>
              <a:t>EET</a:t>
            </a:r>
            <a:r>
              <a:rPr lang="tr-TR" sz="1400" dirty="0"/>
              <a:t> 2014 	3362</a:t>
            </a:r>
          </a:p>
          <a:p>
            <a:r>
              <a:rPr lang="tr-TR" sz="1400" dirty="0"/>
              <a:t>Fehmi_Y_	</a:t>
            </a:r>
            <a:r>
              <a:rPr lang="tr-TR" sz="1400" dirty="0" err="1"/>
              <a:t>Iyiki</a:t>
            </a:r>
            <a:r>
              <a:rPr lang="tr-TR" sz="1400" dirty="0"/>
              <a:t> </a:t>
            </a:r>
            <a:r>
              <a:rPr lang="tr-TR" sz="1400" dirty="0" err="1"/>
              <a:t>Turkcell</a:t>
            </a:r>
            <a:r>
              <a:rPr lang="tr-TR" sz="1400" dirty="0"/>
              <a:t> </a:t>
            </a:r>
            <a:r>
              <a:rPr lang="tr-TR" sz="1400" dirty="0" err="1"/>
              <a:t>liyim</a:t>
            </a:r>
            <a:r>
              <a:rPr lang="tr-TR" sz="1400" dirty="0"/>
              <a:t> hepsi </a:t>
            </a:r>
            <a:r>
              <a:rPr lang="tr-TR" sz="1400" dirty="0" err="1"/>
              <a:t>ni</a:t>
            </a:r>
            <a:r>
              <a:rPr lang="tr-TR" sz="1400" dirty="0"/>
              <a:t> </a:t>
            </a:r>
            <a:r>
              <a:rPr lang="tr-TR" sz="1400" dirty="0" err="1"/>
              <a:t>kullandim</a:t>
            </a:r>
            <a:r>
              <a:rPr lang="tr-TR" sz="1400" dirty="0"/>
              <a:t> ama en güzel </a:t>
            </a:r>
            <a:r>
              <a:rPr lang="tr-TR" sz="1400" dirty="0" err="1"/>
              <a:t>Turkcell</a:t>
            </a:r>
            <a:r>
              <a:rPr lang="tr-TR" sz="1400" dirty="0"/>
              <a:t>	Sun Jul 13 13:43:49 </a:t>
            </a:r>
            <a:r>
              <a:rPr lang="tr-TR" sz="1400" dirty="0" err="1"/>
              <a:t>EET</a:t>
            </a:r>
            <a:r>
              <a:rPr lang="tr-TR" sz="1400" dirty="0"/>
              <a:t> 2014 	3378</a:t>
            </a:r>
          </a:p>
          <a:p>
            <a:r>
              <a:rPr lang="tr-TR" sz="1400" dirty="0" err="1"/>
              <a:t>GkcAyhan</a:t>
            </a:r>
            <a:r>
              <a:rPr lang="tr-TR" sz="1400" dirty="0"/>
              <a:t>	</a:t>
            </a:r>
            <a:r>
              <a:rPr lang="tr-TR" sz="1400" dirty="0" err="1"/>
              <a:t>Turkcell</a:t>
            </a:r>
            <a:r>
              <a:rPr lang="tr-TR" sz="1400" dirty="0"/>
              <a:t> beni sesimden </a:t>
            </a:r>
            <a:r>
              <a:rPr lang="tr-TR" sz="1400" dirty="0" err="1"/>
              <a:t>tanir</a:t>
            </a:r>
            <a:r>
              <a:rPr lang="tr-TR" sz="1400" dirty="0"/>
              <a:t> he he </a:t>
            </a:r>
            <a:r>
              <a:rPr lang="tr-TR" sz="1400" dirty="0" err="1"/>
              <a:t>tanir</a:t>
            </a:r>
            <a:r>
              <a:rPr lang="tr-TR" sz="1400" dirty="0"/>
              <a:t> emin ol ? @</a:t>
            </a:r>
            <a:r>
              <a:rPr lang="tr-TR" sz="1400" dirty="0" err="1"/>
              <a:t>Turkcell</a:t>
            </a:r>
            <a:r>
              <a:rPr lang="tr-TR" sz="1400" dirty="0"/>
              <a:t>	</a:t>
            </a:r>
            <a:r>
              <a:rPr lang="tr-TR" sz="1400" dirty="0" err="1"/>
              <a:t>Wed</a:t>
            </a:r>
            <a:r>
              <a:rPr lang="tr-TR" sz="1400" dirty="0"/>
              <a:t> Jul 09 13:53:02 </a:t>
            </a:r>
            <a:r>
              <a:rPr lang="tr-TR" sz="1400" dirty="0" err="1"/>
              <a:t>EET</a:t>
            </a:r>
            <a:r>
              <a:rPr lang="tr-TR" sz="1400" dirty="0"/>
              <a:t> 2014 	174</a:t>
            </a:r>
          </a:p>
          <a:p>
            <a:r>
              <a:rPr lang="tr-TR" sz="1400" dirty="0"/>
              <a:t>basakbasak78	</a:t>
            </a:r>
            <a:r>
              <a:rPr lang="tr-TR" sz="1400" dirty="0" err="1"/>
              <a:t>RT</a:t>
            </a:r>
            <a:r>
              <a:rPr lang="tr-TR" sz="1400" dirty="0"/>
              <a:t> @</a:t>
            </a:r>
            <a:r>
              <a:rPr lang="tr-TR" sz="1400" dirty="0" err="1"/>
              <a:t>emaybo</a:t>
            </a:r>
            <a:r>
              <a:rPr lang="tr-TR" sz="1400" dirty="0"/>
              <a:t>: @</a:t>
            </a:r>
            <a:r>
              <a:rPr lang="tr-TR" sz="1400" dirty="0" err="1"/>
              <a:t>Turkcell</a:t>
            </a:r>
            <a:r>
              <a:rPr lang="tr-TR" sz="1400" dirty="0"/>
              <a:t> çözüm bulmayan bir firmadan hizmet almak!!! #</a:t>
            </a:r>
            <a:r>
              <a:rPr lang="tr-TR" sz="1400" dirty="0" err="1"/>
              <a:t>turkcell</a:t>
            </a:r>
            <a:r>
              <a:rPr lang="tr-TR" sz="1400" dirty="0"/>
              <a:t>	</a:t>
            </a:r>
            <a:r>
              <a:rPr lang="tr-TR" sz="1400" dirty="0" err="1"/>
              <a:t>Thu</a:t>
            </a:r>
            <a:r>
              <a:rPr lang="tr-TR" sz="1400" dirty="0"/>
              <a:t> Jul 17 22:45:40 </a:t>
            </a:r>
            <a:r>
              <a:rPr lang="tr-TR" sz="1400" dirty="0" err="1"/>
              <a:t>EET</a:t>
            </a:r>
            <a:r>
              <a:rPr lang="tr-TR" sz="1400" dirty="0"/>
              <a:t> 2014 	73</a:t>
            </a:r>
          </a:p>
          <a:p>
            <a:r>
              <a:rPr lang="tr-TR" sz="1400" dirty="0"/>
              <a:t>son_er_ak	</a:t>
            </a:r>
            <a:r>
              <a:rPr lang="tr-TR" sz="1400" dirty="0" err="1"/>
              <a:t>RT</a:t>
            </a:r>
            <a:r>
              <a:rPr lang="tr-TR" sz="1400" dirty="0"/>
              <a:t> @</a:t>
            </a:r>
            <a:r>
              <a:rPr lang="tr-TR" sz="1400" dirty="0" err="1"/>
              <a:t>zuhalbalkas</a:t>
            </a:r>
            <a:r>
              <a:rPr lang="tr-TR" sz="1400" dirty="0"/>
              <a:t>_: @</a:t>
            </a:r>
            <a:r>
              <a:rPr lang="tr-TR" sz="1400" dirty="0" err="1"/>
              <a:t>TurkcellHizmet</a:t>
            </a:r>
            <a:r>
              <a:rPr lang="tr-TR" sz="1400" dirty="0"/>
              <a:t> </a:t>
            </a:r>
            <a:r>
              <a:rPr lang="tr-TR" sz="1400" dirty="0" err="1"/>
              <a:t>Turkcell</a:t>
            </a:r>
            <a:r>
              <a:rPr lang="tr-TR" sz="1400" dirty="0"/>
              <a:t> </a:t>
            </a:r>
            <a:r>
              <a:rPr lang="tr-TR" sz="1400" dirty="0" err="1"/>
              <a:t>müsteri</a:t>
            </a:r>
            <a:r>
              <a:rPr lang="tr-TR" sz="1400" dirty="0"/>
              <a:t> hizmetleri nerede ??? </a:t>
            </a:r>
            <a:r>
              <a:rPr lang="tr-TR" sz="1400" dirty="0" err="1"/>
              <a:t>Turkcell</a:t>
            </a:r>
            <a:r>
              <a:rPr lang="tr-TR" sz="1400" dirty="0"/>
              <a:t> e </a:t>
            </a:r>
            <a:r>
              <a:rPr lang="tr-TR" sz="1400" dirty="0" err="1"/>
              <a:t>yakismiyor</a:t>
            </a:r>
            <a:r>
              <a:rPr lang="tr-TR" sz="1400" dirty="0"/>
              <a:t>!!	</a:t>
            </a:r>
            <a:r>
              <a:rPr lang="tr-TR" sz="1400" dirty="0" err="1"/>
              <a:t>Tue</a:t>
            </a:r>
            <a:r>
              <a:rPr lang="tr-TR" sz="1400" dirty="0"/>
              <a:t> Jul 22 10:02:26 </a:t>
            </a:r>
            <a:r>
              <a:rPr lang="tr-TR" sz="1400" dirty="0" err="1"/>
              <a:t>EET</a:t>
            </a:r>
            <a:r>
              <a:rPr lang="tr-TR" sz="1400" dirty="0"/>
              <a:t> 2014 	758</a:t>
            </a:r>
          </a:p>
          <a:p>
            <a:r>
              <a:rPr lang="tr-TR" sz="1400" dirty="0"/>
              <a:t>anti_</a:t>
            </a:r>
            <a:r>
              <a:rPr lang="tr-TR" sz="1400" dirty="0" err="1"/>
              <a:t>hashasi</a:t>
            </a:r>
            <a:r>
              <a:rPr lang="tr-TR" sz="1400" dirty="0"/>
              <a:t>	</a:t>
            </a:r>
            <a:r>
              <a:rPr lang="tr-TR" sz="1400" dirty="0" err="1"/>
              <a:t>RT</a:t>
            </a:r>
            <a:r>
              <a:rPr lang="tr-TR" sz="1400" dirty="0"/>
              <a:t> @</a:t>
            </a:r>
            <a:r>
              <a:rPr lang="tr-TR" sz="1400" dirty="0" err="1"/>
              <a:t>zuhalbalkas</a:t>
            </a:r>
            <a:r>
              <a:rPr lang="tr-TR" sz="1400" dirty="0"/>
              <a:t>_: @</a:t>
            </a:r>
            <a:r>
              <a:rPr lang="tr-TR" sz="1400" dirty="0" err="1"/>
              <a:t>TurkcellHizmet</a:t>
            </a:r>
            <a:r>
              <a:rPr lang="tr-TR" sz="1400" dirty="0"/>
              <a:t> </a:t>
            </a:r>
            <a:r>
              <a:rPr lang="tr-TR" sz="1400" dirty="0" err="1"/>
              <a:t>Turkcell</a:t>
            </a:r>
            <a:r>
              <a:rPr lang="tr-TR" sz="1400" dirty="0"/>
              <a:t> </a:t>
            </a:r>
            <a:r>
              <a:rPr lang="tr-TR" sz="1400" dirty="0" err="1"/>
              <a:t>müsteri</a:t>
            </a:r>
            <a:r>
              <a:rPr lang="tr-TR" sz="1400" dirty="0"/>
              <a:t> hizmetleri nerede ??? </a:t>
            </a:r>
            <a:r>
              <a:rPr lang="tr-TR" sz="1400" dirty="0" err="1"/>
              <a:t>Turkcell</a:t>
            </a:r>
            <a:r>
              <a:rPr lang="tr-TR" sz="1400" dirty="0"/>
              <a:t> e </a:t>
            </a:r>
            <a:r>
              <a:rPr lang="tr-TR" sz="1400" dirty="0" err="1"/>
              <a:t>yakismiyor</a:t>
            </a:r>
            <a:r>
              <a:rPr lang="tr-TR" sz="1400" dirty="0"/>
              <a:t>!!	</a:t>
            </a:r>
            <a:r>
              <a:rPr lang="tr-TR" sz="1400" dirty="0" err="1"/>
              <a:t>Tue</a:t>
            </a:r>
            <a:r>
              <a:rPr lang="tr-TR" sz="1400" dirty="0"/>
              <a:t> Jul 22 10:02:27 </a:t>
            </a:r>
            <a:r>
              <a:rPr lang="tr-TR" sz="1400" dirty="0" err="1"/>
              <a:t>EET</a:t>
            </a:r>
            <a:r>
              <a:rPr lang="tr-TR" sz="1400" dirty="0"/>
              <a:t> 2014 	1105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20"/>
            <a:ext cx="8229600" cy="962980"/>
          </a:xfrm>
        </p:spPr>
        <p:txBody>
          <a:bodyPr/>
          <a:lstStyle/>
          <a:p>
            <a:r>
              <a:rPr lang="tr-TR" dirty="0"/>
              <a:t>Toplam </a:t>
            </a:r>
            <a:r>
              <a:rPr lang="tr-TR" dirty="0" err="1"/>
              <a:t>Tweet</a:t>
            </a:r>
            <a:r>
              <a:rPr lang="tr-TR" dirty="0"/>
              <a:t> Sayısı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6732"/>
            <a:ext cx="8229600" cy="18002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tr-TR" dirty="0"/>
              <a:t>Bize verilen data dosyasında satır başına bir tweet geldiği söyleniyor. </a:t>
            </a:r>
          </a:p>
          <a:p>
            <a:pPr>
              <a:lnSpc>
                <a:spcPct val="120000"/>
              </a:lnSpc>
            </a:pPr>
            <a:r>
              <a:rPr lang="tr-TR" dirty="0"/>
              <a:t>Toplam </a:t>
            </a:r>
            <a:r>
              <a:rPr lang="tr-TR" dirty="0" err="1"/>
              <a:t>tweet</a:t>
            </a:r>
            <a:r>
              <a:rPr lang="tr-TR" dirty="0"/>
              <a:t> sayısını bulan bir fonksiyon yazalım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2.08.2016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611560" y="2860008"/>
            <a:ext cx="8208912" cy="3496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def</a:t>
            </a:r>
            <a:r>
              <a:rPr lang="tr-TR" sz="2400" dirty="0"/>
              <a:t> </a:t>
            </a:r>
            <a:r>
              <a:rPr lang="tr-TR" sz="2400" dirty="0" err="1">
                <a:solidFill>
                  <a:srgbClr val="3146DF"/>
                </a:solidFill>
              </a:rPr>
              <a:t>toplamTweet</a:t>
            </a:r>
            <a:r>
              <a:rPr lang="tr-TR" sz="2400" dirty="0"/>
              <a:t>(liste):</a:t>
            </a:r>
          </a:p>
          <a:p>
            <a:pPr>
              <a:lnSpc>
                <a:spcPct val="110000"/>
              </a:lnSpc>
              <a:buNone/>
            </a:pPr>
            <a:r>
              <a:rPr lang="tr-TR" sz="2400" dirty="0"/>
              <a:t>    liste_eleman_</a:t>
            </a:r>
            <a:r>
              <a:rPr lang="tr-TR" sz="2400" dirty="0" err="1"/>
              <a:t>sayisi</a:t>
            </a:r>
            <a:r>
              <a:rPr lang="tr-TR" sz="2400" dirty="0"/>
              <a:t> = </a:t>
            </a:r>
            <a:r>
              <a:rPr lang="tr-TR" sz="2400" dirty="0" err="1">
                <a:solidFill>
                  <a:srgbClr val="7030A0"/>
                </a:solidFill>
              </a:rPr>
              <a:t>len</a:t>
            </a:r>
            <a:r>
              <a:rPr lang="tr-TR" sz="2400" dirty="0"/>
              <a:t>(liste)</a:t>
            </a:r>
          </a:p>
          <a:p>
            <a:pPr>
              <a:lnSpc>
                <a:spcPct val="110000"/>
              </a:lnSpc>
              <a:spcAft>
                <a:spcPts val="1200"/>
              </a:spcAft>
              <a:buNone/>
            </a:pPr>
            <a:r>
              <a:rPr lang="tr-TR" sz="2400" dirty="0"/>
              <a:t>    </a:t>
            </a: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return</a:t>
            </a:r>
            <a:r>
              <a:rPr lang="tr-TR" sz="2400" dirty="0"/>
              <a:t> liste_eleman_sayisi</a:t>
            </a:r>
          </a:p>
          <a:p>
            <a:pPr>
              <a:lnSpc>
                <a:spcPct val="110000"/>
              </a:lnSpc>
              <a:buNone/>
            </a:pPr>
            <a:r>
              <a:rPr lang="tr-TR" sz="2400" dirty="0" err="1"/>
              <a:t>turkcell</a:t>
            </a:r>
            <a:r>
              <a:rPr lang="tr-TR" sz="2400" dirty="0"/>
              <a:t>_</a:t>
            </a:r>
            <a:r>
              <a:rPr lang="tr-TR" sz="2400" dirty="0" err="1"/>
              <a:t>tweet</a:t>
            </a:r>
            <a:r>
              <a:rPr lang="tr-TR" sz="2400" dirty="0"/>
              <a:t> = </a:t>
            </a:r>
            <a:r>
              <a:rPr lang="tr-TR" sz="2400" dirty="0" err="1">
                <a:solidFill>
                  <a:srgbClr val="7030A0"/>
                </a:solidFill>
              </a:rPr>
              <a:t>open</a:t>
            </a:r>
            <a:r>
              <a:rPr lang="tr-TR" sz="2400" dirty="0"/>
              <a:t>("</a:t>
            </a:r>
            <a:r>
              <a:rPr lang="tr-TR" sz="2400" dirty="0" err="1"/>
              <a:t>turkcell</a:t>
            </a:r>
            <a:r>
              <a:rPr lang="tr-TR" sz="2400" dirty="0"/>
              <a:t>.</a:t>
            </a:r>
            <a:r>
              <a:rPr lang="tr-TR" sz="2400" dirty="0" err="1"/>
              <a:t>txt</a:t>
            </a:r>
            <a:r>
              <a:rPr lang="tr-TR" sz="2400" dirty="0"/>
              <a:t>", "r")</a:t>
            </a:r>
          </a:p>
          <a:p>
            <a:pPr>
              <a:lnSpc>
                <a:spcPct val="110000"/>
              </a:lnSpc>
              <a:buNone/>
            </a:pPr>
            <a:r>
              <a:rPr lang="tr-TR" sz="2400" dirty="0"/>
              <a:t>tweet_listesi = turkcell_tweet.readlines()</a:t>
            </a:r>
          </a:p>
          <a:p>
            <a:pPr>
              <a:lnSpc>
                <a:spcPct val="110000"/>
              </a:lnSpc>
              <a:buNone/>
            </a:pPr>
            <a:r>
              <a:rPr lang="tr-TR" sz="2400" dirty="0"/>
              <a:t>turkcell_tweet.close()</a:t>
            </a:r>
          </a:p>
          <a:p>
            <a:pPr>
              <a:lnSpc>
                <a:spcPct val="110000"/>
              </a:lnSpc>
              <a:buNone/>
            </a:pPr>
            <a:r>
              <a:rPr lang="tr-TR" sz="2400" dirty="0"/>
              <a:t>toplam_</a:t>
            </a:r>
            <a:r>
              <a:rPr lang="tr-TR" sz="2400" dirty="0" err="1"/>
              <a:t>tweet</a:t>
            </a:r>
            <a:r>
              <a:rPr lang="tr-TR" sz="2400" dirty="0"/>
              <a:t>_</a:t>
            </a:r>
            <a:r>
              <a:rPr lang="tr-TR" sz="2400" dirty="0" err="1"/>
              <a:t>sayisi</a:t>
            </a:r>
            <a:r>
              <a:rPr lang="tr-TR" sz="2400" dirty="0"/>
              <a:t> = </a:t>
            </a:r>
            <a:r>
              <a:rPr lang="tr-TR" sz="2400" dirty="0" err="1"/>
              <a:t>toplamTweet</a:t>
            </a:r>
            <a:r>
              <a:rPr lang="tr-TR" sz="2400" dirty="0"/>
              <a:t>(</a:t>
            </a:r>
            <a:r>
              <a:rPr lang="tr-TR" sz="2400" dirty="0" err="1"/>
              <a:t>tweet</a:t>
            </a:r>
            <a:r>
              <a:rPr lang="tr-TR" sz="2400" dirty="0"/>
              <a:t>_listesi)</a:t>
            </a:r>
          </a:p>
          <a:p>
            <a:pPr>
              <a:lnSpc>
                <a:spcPct val="110000"/>
              </a:lnSpc>
              <a:buNone/>
            </a:pP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toplam_</a:t>
            </a:r>
            <a:r>
              <a:rPr lang="tr-TR" sz="2400" dirty="0" err="1"/>
              <a:t>tweet</a:t>
            </a:r>
            <a:r>
              <a:rPr lang="tr-TR" sz="2400" dirty="0"/>
              <a:t>_</a:t>
            </a:r>
            <a:r>
              <a:rPr lang="tr-TR" sz="2400" dirty="0" err="1"/>
              <a:t>sayisi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uiExpand="1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2516</TotalTime>
  <Words>1842</Words>
  <Application>Microsoft Office PowerPoint</Application>
  <PresentationFormat>On-screen Show (4:3)</PresentationFormat>
  <Paragraphs>380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Wingdings</vt:lpstr>
      <vt:lpstr>Ofis Teması</vt:lpstr>
      <vt:lpstr>Bilgisayar Programlamasına ve Veri Analizine Giriş - VIII</vt:lpstr>
      <vt:lpstr>Modül 8 için Planımız </vt:lpstr>
      <vt:lpstr>Hatırlatma: Liste Değişkeni</vt:lpstr>
      <vt:lpstr>Hatırlatma: Liste Değişkeni</vt:lpstr>
      <vt:lpstr>Hatırlatma: Liste Değişkeni</vt:lpstr>
      <vt:lpstr>Hatırlatma: Dictionary Veri Tipi</vt:lpstr>
      <vt:lpstr>readlines() fonksiyonu</vt:lpstr>
      <vt:lpstr>TWEET Dosyası</vt:lpstr>
      <vt:lpstr>Toplam Tweet Sayısı</vt:lpstr>
      <vt:lpstr>Nasıl Yaptık?</vt:lpstr>
      <vt:lpstr>Toplam Retweet Sayısı</vt:lpstr>
      <vt:lpstr>Toplam Retweet Sayısı</vt:lpstr>
      <vt:lpstr>Ortak Notka</vt:lpstr>
      <vt:lpstr>O Zaman Kodumuzu Yazalım</vt:lpstr>
      <vt:lpstr>Nasıl Yaptık?</vt:lpstr>
      <vt:lpstr>Nasıl Yaptık?</vt:lpstr>
      <vt:lpstr>Nasıl Yaptık?</vt:lpstr>
      <vt:lpstr>En Çok Tweet Atılan Gün</vt:lpstr>
      <vt:lpstr>Gün Verisi Tweet’in Neresinde?</vt:lpstr>
      <vt:lpstr>O Zaman Başlayalım</vt:lpstr>
      <vt:lpstr>Kod</vt:lpstr>
      <vt:lpstr>Nasıl Yaptık?</vt:lpstr>
      <vt:lpstr>Nasıl Yaptık?</vt:lpstr>
      <vt:lpstr>Nasıl Yaptık?</vt:lpstr>
      <vt:lpstr>Nasıl Yaptık?</vt:lpstr>
      <vt:lpstr>En Çok Tweet Atılan Saat Aralığı</vt:lpstr>
      <vt:lpstr>Saat Bilgisi Nerede?</vt:lpstr>
      <vt:lpstr>Zaman Aralığı Sayacı</vt:lpstr>
      <vt:lpstr>Nasıl Yaptık?</vt:lpstr>
      <vt:lpstr>Nasıl Yaptık?</vt:lpstr>
      <vt:lpstr>Nasıl Yaptık?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Bilgisayar Programlamasına ve Veri Analizine Giriş</dc:title>
  <dc:creator>Erkay Savaş</dc:creator>
  <cp:lastModifiedBy>Hüsnü Yenigün</cp:lastModifiedBy>
  <cp:revision>521</cp:revision>
  <dcterms:created xsi:type="dcterms:W3CDTF">2015-06-17T11:57:35Z</dcterms:created>
  <dcterms:modified xsi:type="dcterms:W3CDTF">2016-08-02T19:33:09Z</dcterms:modified>
</cp:coreProperties>
</file>