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54"/>
  </p:notesMasterIdLst>
  <p:handoutMasterIdLst>
    <p:handoutMasterId r:id="rId55"/>
  </p:handoutMasterIdLst>
  <p:sldIdLst>
    <p:sldId id="308" r:id="rId2"/>
    <p:sldId id="373" r:id="rId3"/>
    <p:sldId id="437" r:id="rId4"/>
    <p:sldId id="438" r:id="rId5"/>
    <p:sldId id="439" r:id="rId6"/>
    <p:sldId id="412" r:id="rId7"/>
    <p:sldId id="440" r:id="rId8"/>
    <p:sldId id="409" r:id="rId9"/>
    <p:sldId id="264" r:id="rId10"/>
    <p:sldId id="395" r:id="rId11"/>
    <p:sldId id="396" r:id="rId12"/>
    <p:sldId id="397" r:id="rId13"/>
    <p:sldId id="441" r:id="rId14"/>
    <p:sldId id="342" r:id="rId15"/>
    <p:sldId id="376" r:id="rId16"/>
    <p:sldId id="344" r:id="rId17"/>
    <p:sldId id="442" r:id="rId18"/>
    <p:sldId id="351" r:id="rId19"/>
    <p:sldId id="383" r:id="rId20"/>
    <p:sldId id="369" r:id="rId21"/>
    <p:sldId id="431" r:id="rId22"/>
    <p:sldId id="432" r:id="rId23"/>
    <p:sldId id="444" r:id="rId24"/>
    <p:sldId id="416" r:id="rId25"/>
    <p:sldId id="414" r:id="rId26"/>
    <p:sldId id="415" r:id="rId27"/>
    <p:sldId id="417" r:id="rId28"/>
    <p:sldId id="418" r:id="rId29"/>
    <p:sldId id="419" r:id="rId30"/>
    <p:sldId id="394" r:id="rId31"/>
    <p:sldId id="371" r:id="rId32"/>
    <p:sldId id="446" r:id="rId33"/>
    <p:sldId id="428" r:id="rId34"/>
    <p:sldId id="421" r:id="rId35"/>
    <p:sldId id="422" r:id="rId36"/>
    <p:sldId id="423" r:id="rId37"/>
    <p:sldId id="424" r:id="rId38"/>
    <p:sldId id="425" r:id="rId39"/>
    <p:sldId id="426" r:id="rId40"/>
    <p:sldId id="445" r:id="rId41"/>
    <p:sldId id="447" r:id="rId42"/>
    <p:sldId id="448" r:id="rId43"/>
    <p:sldId id="458" r:id="rId44"/>
    <p:sldId id="449" r:id="rId45"/>
    <p:sldId id="459" r:id="rId46"/>
    <p:sldId id="450" r:id="rId47"/>
    <p:sldId id="451" r:id="rId48"/>
    <p:sldId id="452" r:id="rId49"/>
    <p:sldId id="453" r:id="rId50"/>
    <p:sldId id="454" r:id="rId51"/>
    <p:sldId id="455" r:id="rId52"/>
    <p:sldId id="434" r:id="rId53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C7"/>
    <a:srgbClr val="00BCB8"/>
    <a:srgbClr val="FFFF00"/>
    <a:srgbClr val="00D7D2"/>
    <a:srgbClr val="C1C1FF"/>
    <a:srgbClr val="006600"/>
    <a:srgbClr val="A50021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4676" autoAdjust="0"/>
  </p:normalViewPr>
  <p:slideViewPr>
    <p:cSldViewPr snapToGrid="0">
      <p:cViewPr varScale="1">
        <p:scale>
          <a:sx n="120" d="100"/>
          <a:sy n="120" d="100"/>
        </p:scale>
        <p:origin x="-9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FDF7BEC-4EBA-4CCE-97CC-2A34EC7F6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9E771CC-4EFC-4EF5-ACE1-5C8457686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5E10C-5A94-41AF-B8C5-C9DC0BCC72CB}" type="slidenum">
              <a:rPr lang="en-US"/>
              <a:pPr/>
              <a:t>1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36571-533F-443B-9BA2-793C01078E22}" type="slidenum">
              <a:rPr lang="en-US"/>
              <a:pPr/>
              <a:t>15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30700"/>
            <a:ext cx="5486400" cy="410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26973-50A3-438A-854A-24B2BC483322}" type="slidenum">
              <a:rPr lang="en-US"/>
              <a:pPr/>
              <a:t>16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3100"/>
            <a:ext cx="4591050" cy="3443288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40225"/>
            <a:ext cx="5083175" cy="4117975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DDF17-563B-429D-89F3-E80C72F49B42}" type="slidenum">
              <a:rPr lang="en-US"/>
              <a:pPr/>
              <a:t>18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0FD1-57FA-4946-B0CF-931D1FE96929}" type="slidenum">
              <a:rPr lang="en-US"/>
              <a:pPr/>
              <a:t>19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E5D14-42CA-40C7-A026-0ECD952BFB07}" type="slidenum">
              <a:rPr lang="en-US"/>
              <a:pPr/>
              <a:t>20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03A02-B7C3-4752-93EA-EFC2DBC6ADF5}" type="slidenum">
              <a:rPr lang="en-US"/>
              <a:pPr/>
              <a:t>24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43894-6A45-43EC-83BC-6CE1DDFA0E20}" type="slidenum">
              <a:rPr lang="en-US"/>
              <a:pPr/>
              <a:t>25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F580E-0B47-4D1C-A539-EFA198EF2310}" type="slidenum">
              <a:rPr lang="en-US"/>
              <a:pPr/>
              <a:t>26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7E9EA-78A3-42E2-B733-AA69AACBDEF5}" type="slidenum">
              <a:rPr lang="en-US"/>
              <a:pPr/>
              <a:t>27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0CF60-FA60-4BE1-9F02-3211BE1C738D}" type="slidenum">
              <a:rPr lang="en-US"/>
              <a:pPr/>
              <a:t>28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3B254-41FB-4279-A72B-13F056F0DADB}" type="slidenum">
              <a:rPr lang="en-US"/>
              <a:pPr/>
              <a:t>2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34DE1-5E81-46BF-B3BD-13846722DF68}" type="slidenum">
              <a:rPr lang="en-US"/>
              <a:pPr/>
              <a:t>29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1E14B-E38F-4E8A-B882-099878D972D9}" type="slidenum">
              <a:rPr lang="en-US"/>
              <a:pPr/>
              <a:t>30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35164-5A69-4E36-8277-C0A35A8B37E4}" type="slidenum">
              <a:rPr lang="en-US"/>
              <a:pPr/>
              <a:t>31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771CC-4EFC-4EF5-ACE1-5C84576869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E342E-F20F-4C43-8D60-CC1055A3EF13}" type="slidenum">
              <a:rPr lang="en-US"/>
              <a:pPr/>
              <a:t>34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CCF6F-CC1F-49DA-B9C7-690005978DFB}" type="slidenum">
              <a:rPr lang="en-US"/>
              <a:pPr/>
              <a:t>35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0FE90-C543-4C67-8069-CB7727462D01}" type="slidenum">
              <a:rPr lang="en-US"/>
              <a:pPr/>
              <a:t>36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EEFC4-81DB-4DB8-8075-2593B8405D9F}" type="slidenum">
              <a:rPr lang="en-US"/>
              <a:pPr/>
              <a:t>37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EF2BE-47A9-42D4-82B9-3161A1AB2D29}" type="slidenum">
              <a:rPr lang="en-US"/>
              <a:pPr/>
              <a:t>38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6CEDA-7B95-4C70-826B-B90619991A7C}" type="slidenum">
              <a:rPr lang="en-US"/>
              <a:pPr/>
              <a:t>39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CDB0C-AB16-4FCB-B005-18C5D9E283B3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001C98F0-5D07-B54E-B412-F7D06D447A81}" type="slidenum">
              <a:rPr lang="tr-TR" sz="1200">
                <a:latin typeface="굴림" charset="0"/>
              </a:rPr>
              <a:pPr/>
              <a:t>44</a:t>
            </a:fld>
            <a:endParaRPr lang="tr-TR" sz="1200">
              <a:latin typeface="굴림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8636BF51-04CB-F549-85F1-75B4B54FAF04}" type="slidenum">
              <a:rPr lang="tr-TR" sz="1200">
                <a:latin typeface="굴림" charset="0"/>
              </a:rPr>
              <a:pPr/>
              <a:t>46</a:t>
            </a:fld>
            <a:endParaRPr lang="tr-TR" sz="1200">
              <a:latin typeface="굴림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EE57CE8C-61E8-4C48-9B66-94FE8D1D96E1}" type="slidenum">
              <a:rPr lang="tr-TR" sz="1200">
                <a:latin typeface="굴림" charset="0"/>
              </a:rPr>
              <a:pPr/>
              <a:t>47</a:t>
            </a:fld>
            <a:endParaRPr lang="tr-TR" sz="1200">
              <a:latin typeface="굴림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7152B606-4E2E-004E-B24B-501F414DC464}" type="slidenum">
              <a:rPr lang="tr-TR" sz="1200">
                <a:latin typeface="굴림" charset="0"/>
              </a:rPr>
              <a:pPr/>
              <a:t>48</a:t>
            </a:fld>
            <a:endParaRPr lang="tr-TR" sz="1200">
              <a:latin typeface="굴림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BBE707F9-C76B-2746-8B17-7F262657EAAA}" type="slidenum">
              <a:rPr lang="tr-TR" sz="1200">
                <a:latin typeface="굴림" charset="0"/>
              </a:rPr>
              <a:pPr/>
              <a:t>49</a:t>
            </a:fld>
            <a:endParaRPr lang="tr-TR" sz="1200">
              <a:latin typeface="굴림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60"/>
            <a:ext cx="2972098" cy="4552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굴림" charset="0"/>
                <a:cs typeface="굴림" charset="0"/>
              </a:defRPr>
            </a:lvl9pPr>
          </a:lstStyle>
          <a:p>
            <a:fld id="{DECFB517-C10C-EE4A-B302-77DEB54A201E}" type="slidenum">
              <a:rPr lang="tr-TR" sz="1200">
                <a:latin typeface="굴림" charset="0"/>
              </a:rPr>
              <a:pPr/>
              <a:t>50</a:t>
            </a:fld>
            <a:endParaRPr lang="tr-TR" sz="1200">
              <a:latin typeface="굴림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pPr eaLnBrk="1" hangingPunct="1"/>
            <a:endParaRPr lang="en-US">
              <a:latin typeface="굴림" charset="0"/>
              <a:ea typeface="굴림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457EF-79FB-4A79-99F3-894FDA151EEC}" type="slidenum">
              <a:rPr lang="en-US"/>
              <a:pPr/>
              <a:t>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E7CC2-C8BB-4F43-A8A1-88D7522048CD}" type="slidenum">
              <a:rPr lang="en-US"/>
              <a:pPr/>
              <a:t>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4AFA7-9D63-4771-A299-1E8C81C19A7F}" type="slidenum">
              <a:rPr lang="en-US"/>
              <a:pPr/>
              <a:t>10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1CE31-3F29-483B-A493-7A9CC532ECC3}" type="slidenum">
              <a:rPr lang="en-US"/>
              <a:pPr/>
              <a:t>11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BA56D-3AD6-4C96-840D-A2CF67BF85E7}" type="slidenum">
              <a:rPr lang="en-US"/>
              <a:pPr/>
              <a:t>12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F9315-C23C-47B1-B431-E0580840CB8E}" type="slidenum">
              <a:rPr lang="en-US"/>
              <a:pPr/>
              <a:t>14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3100"/>
            <a:ext cx="4591050" cy="3443288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40225"/>
            <a:ext cx="5083175" cy="4117975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8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308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grpSp>
          <p:nvGrpSpPr>
            <p:cNvPr id="308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08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  <p:sp>
            <p:nvSpPr>
              <p:cNvPr id="308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08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08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08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C3AFD8-50AB-4E27-867E-AA530CD6EFC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308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308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tr-TR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564AF4-EE6A-48A7-AA96-E00FB6399FC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1CD6C-9D20-4826-9F72-8BC87E3FBDD6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400">
                <a:solidFill>
                  <a:srgbClr val="0000E5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/>
            </a:pPr>
            <a:endParaRPr sz="2000" dirty="0"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207779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400">
                <a:solidFill>
                  <a:srgbClr val="0000E5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/>
            </a:pPr>
            <a:endParaRPr sz="2000" dirty="0"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989516"/>
      </p:ext>
    </p:extLst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400">
                <a:solidFill>
                  <a:srgbClr val="0000E5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/>
            </a:pPr>
            <a:endParaRPr sz="2000" dirty="0"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847610"/>
      </p:ext>
    </p:extLst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2400">
                <a:solidFill>
                  <a:srgbClr val="0000E5"/>
                </a:solidFill>
              </a:defRPr>
            </a:lvl1pPr>
            <a:lvl2pPr marL="0" indent="457200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/>
            </a:pPr>
            <a:endParaRPr sz="2000" dirty="0"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29282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7C8D98-2BDE-4AC8-ABE5-9FE9970EB36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9F6713-346C-4FAA-8591-4A8C3A5E5A8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8425"/>
            <a:ext cx="403860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8425"/>
            <a:ext cx="403860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86EC9-A236-4007-8259-76079DE242F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A9C87-B0AC-43CC-987A-BB530A47816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28C5E1-E524-4213-93F5-67A3A06979A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9AB19-200F-4B16-91A1-2033E0F14ED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DC7F5-7564-4EDF-A003-897D2BF9230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3E991B-2AEB-4855-9727-7509AA256C7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tr-TR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F9DA970B-CD71-4846-8215-62EAE326DB25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307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307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307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307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307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307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hlink"/>
                </a:solidFill>
              </a:endParaRPr>
            </a:p>
          </p:txBody>
        </p:sp>
        <p:sp>
          <p:nvSpPr>
            <p:cNvPr id="307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 sz="2400">
                <a:latin typeface="Times New Roman" pitchFamily="18" charset="0"/>
              </a:endParaRPr>
            </a:p>
          </p:txBody>
        </p:sp>
        <p:sp>
          <p:nvSpPr>
            <p:cNvPr id="307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  <p:sp>
          <p:nvSpPr>
            <p:cNvPr id="307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>
                <a:solidFill>
                  <a:schemeClr val="accent2"/>
                </a:solidFill>
              </a:endParaRPr>
            </a:p>
          </p:txBody>
        </p:sp>
      </p:grpSp>
      <p:sp>
        <p:nvSpPr>
          <p:cNvPr id="307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307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8425"/>
            <a:ext cx="82296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eople.sabanciuniv.edu/berrin/cs51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B3E6704-2041-4ABC-8FAD-E3AAB918EBAA}" type="slidenum">
              <a:rPr lang="tr-TR"/>
              <a:pPr/>
              <a:t>1</a:t>
            </a:fld>
            <a:endParaRPr lang="tr-TR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CS 512 Machine Learning</a:t>
            </a:r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Berrin Yanikoglu</a:t>
            </a:r>
          </a:p>
          <a:p>
            <a:r>
              <a:rPr lang="tr-TR"/>
              <a:t>Slides are expanded from the </a:t>
            </a:r>
          </a:p>
          <a:p>
            <a:r>
              <a:rPr lang="tr-TR"/>
              <a:t>Machine Learning-Mitchell book slides</a:t>
            </a:r>
          </a:p>
          <a:p>
            <a:r>
              <a:rPr lang="tr-TR" sz="1600"/>
              <a:t>Some of the extra slides thanks to T. Jaakkola, MIT and others</a:t>
            </a:r>
          </a:p>
          <a:p>
            <a:endParaRPr lang="tr-TR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D2CF40-098A-40EE-AFF4-6518B857D3D7}" type="slidenum">
              <a:rPr lang="tr-TR"/>
              <a:pPr/>
              <a:t>10</a:t>
            </a:fld>
            <a:endParaRPr lang="tr-TR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Machine Learning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133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1950s</a:t>
            </a:r>
          </a:p>
          <a:p>
            <a:pPr lvl="1">
              <a:lnSpc>
                <a:spcPct val="90000"/>
              </a:lnSpc>
            </a:pPr>
            <a:r>
              <a:rPr lang="en-US" b="1"/>
              <a:t>Samuel’s checker player</a:t>
            </a:r>
          </a:p>
          <a:p>
            <a:pPr lvl="1">
              <a:lnSpc>
                <a:spcPct val="90000"/>
              </a:lnSpc>
            </a:pPr>
            <a:r>
              <a:rPr lang="en-US"/>
              <a:t>Selfridge’s Pandemonium</a:t>
            </a:r>
          </a:p>
          <a:p>
            <a:pPr>
              <a:lnSpc>
                <a:spcPct val="90000"/>
              </a:lnSpc>
            </a:pPr>
            <a:r>
              <a:rPr lang="en-US"/>
              <a:t>1960s: </a:t>
            </a:r>
          </a:p>
          <a:p>
            <a:pPr lvl="1">
              <a:lnSpc>
                <a:spcPct val="90000"/>
              </a:lnSpc>
            </a:pPr>
            <a:r>
              <a:rPr lang="en-US" b="1"/>
              <a:t>Neural networks: Perceptron</a:t>
            </a:r>
          </a:p>
          <a:p>
            <a:pPr lvl="1">
              <a:lnSpc>
                <a:spcPct val="90000"/>
              </a:lnSpc>
            </a:pPr>
            <a:r>
              <a:rPr lang="en-US" b="1"/>
              <a:t>Minsky and Papert prove limitations of Perceptron</a:t>
            </a:r>
          </a:p>
          <a:p>
            <a:pPr>
              <a:lnSpc>
                <a:spcPct val="90000"/>
              </a:lnSpc>
            </a:pPr>
            <a:r>
              <a:rPr lang="en-US"/>
              <a:t>1970s: </a:t>
            </a:r>
          </a:p>
          <a:p>
            <a:pPr lvl="1">
              <a:lnSpc>
                <a:spcPct val="90000"/>
              </a:lnSpc>
            </a:pPr>
            <a:r>
              <a:rPr lang="en-US"/>
              <a:t>Expert systems and the knowledge acquisition bottleneck</a:t>
            </a:r>
          </a:p>
          <a:p>
            <a:pPr lvl="1">
              <a:lnSpc>
                <a:spcPct val="90000"/>
              </a:lnSpc>
            </a:pPr>
            <a:r>
              <a:rPr lang="en-US"/>
              <a:t>Mathematical discovery with AM</a:t>
            </a:r>
          </a:p>
          <a:p>
            <a:pPr lvl="1">
              <a:lnSpc>
                <a:spcPct val="90000"/>
              </a:lnSpc>
            </a:pPr>
            <a:r>
              <a:rPr lang="en-US"/>
              <a:t>Symbolic concept induction</a:t>
            </a:r>
          </a:p>
          <a:p>
            <a:pPr lvl="1">
              <a:lnSpc>
                <a:spcPct val="90000"/>
              </a:lnSpc>
            </a:pPr>
            <a:r>
              <a:rPr lang="en-US"/>
              <a:t>Winston’s arch learner</a:t>
            </a:r>
          </a:p>
          <a:p>
            <a:pPr lvl="1">
              <a:lnSpc>
                <a:spcPct val="90000"/>
              </a:lnSpc>
            </a:pPr>
            <a:r>
              <a:rPr lang="en-US"/>
              <a:t>Quinlan’s ID3</a:t>
            </a:r>
          </a:p>
          <a:p>
            <a:pPr lvl="1">
              <a:lnSpc>
                <a:spcPct val="90000"/>
              </a:lnSpc>
            </a:pPr>
            <a:r>
              <a:rPr lang="en-US"/>
              <a:t>Michalski’s AQ and soybean diagnosis</a:t>
            </a:r>
          </a:p>
          <a:p>
            <a:pPr lvl="1">
              <a:lnSpc>
                <a:spcPct val="90000"/>
              </a:lnSpc>
            </a:pPr>
            <a:r>
              <a:rPr lang="en-US"/>
              <a:t>Scientific discovery with BACON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96EFF1-7682-4B2A-B7DE-58CDE6A9118D}" type="slidenum">
              <a:rPr lang="tr-TR"/>
              <a:pPr/>
              <a:t>11</a:t>
            </a:fld>
            <a:endParaRPr lang="tr-TR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Machine Learning (cont.)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48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1980s: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Resurgence of neural networks (connectionism, backpropagation)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Advanced decision tree and rule learning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Explanation-based Learning (EBL)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Learning</a:t>
            </a:r>
            <a:r>
              <a:rPr lang="tr-TR" sz="1800"/>
              <a:t>, </a:t>
            </a:r>
            <a:r>
              <a:rPr lang="en-US" sz="1800"/>
              <a:t>planning and problem solving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Utility </a:t>
            </a:r>
            <a:r>
              <a:rPr lang="tr-TR" sz="1800"/>
              <a:t>theory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en-US" sz="1800"/>
              <a:t>Analogy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Cognitive architectures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Valiant’s PAC Learning Theory</a:t>
            </a:r>
          </a:p>
          <a:p>
            <a:pPr>
              <a:lnSpc>
                <a:spcPct val="90000"/>
              </a:lnSpc>
            </a:pPr>
            <a:endParaRPr lang="tr-TR" sz="2000"/>
          </a:p>
          <a:p>
            <a:pPr>
              <a:lnSpc>
                <a:spcPct val="90000"/>
              </a:lnSpc>
            </a:pPr>
            <a:r>
              <a:rPr lang="en-US" sz="2000"/>
              <a:t>1990s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Data mining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Reinforcement learning (RL)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Inductive Logic Programming (ILP)</a:t>
            </a:r>
          </a:p>
          <a:p>
            <a:pPr lvl="1">
              <a:lnSpc>
                <a:spcPct val="90000"/>
              </a:lnSpc>
            </a:pPr>
            <a:r>
              <a:rPr lang="en-US" sz="1800" b="1"/>
              <a:t>Ensembles: Bagging, Boosting, and Stacking</a:t>
            </a:r>
          </a:p>
          <a:p>
            <a:pPr lvl="1">
              <a:lnSpc>
                <a:spcPct val="90000"/>
              </a:lnSpc>
            </a:pPr>
            <a:endParaRPr lang="en-US" sz="1800" b="1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A7761-DB17-4699-9CA5-4A53BEA58565}" type="slidenum">
              <a:rPr lang="tr-TR"/>
              <a:pPr/>
              <a:t>12</a:t>
            </a:fld>
            <a:endParaRPr lang="tr-TR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Machine Learning (cont.)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8425"/>
            <a:ext cx="8229600" cy="5057775"/>
          </a:xfrm>
        </p:spPr>
        <p:txBody>
          <a:bodyPr/>
          <a:lstStyle/>
          <a:p>
            <a:r>
              <a:rPr lang="en-US" dirty="0"/>
              <a:t>2000s</a:t>
            </a:r>
          </a:p>
          <a:p>
            <a:pPr lvl="1"/>
            <a:r>
              <a:rPr lang="en-US" b="1" dirty="0"/>
              <a:t>Kernel methods</a:t>
            </a:r>
            <a:endParaRPr lang="tr-TR" b="1" dirty="0"/>
          </a:p>
          <a:p>
            <a:pPr lvl="2"/>
            <a:r>
              <a:rPr lang="en-US" dirty="0"/>
              <a:t>Support vector machines</a:t>
            </a:r>
          </a:p>
          <a:p>
            <a:pPr lvl="1"/>
            <a:r>
              <a:rPr lang="en-US" b="1" dirty="0"/>
              <a:t>Graphical models</a:t>
            </a:r>
          </a:p>
          <a:p>
            <a:pPr lvl="1"/>
            <a:r>
              <a:rPr lang="en-US" dirty="0"/>
              <a:t>Statistical relational learning</a:t>
            </a:r>
          </a:p>
          <a:p>
            <a:pPr lvl="1"/>
            <a:r>
              <a:rPr lang="en-US" dirty="0"/>
              <a:t>Transfer </a:t>
            </a:r>
            <a:r>
              <a:rPr lang="en-US" dirty="0" smtClean="0"/>
              <a:t>learning</a:t>
            </a:r>
          </a:p>
          <a:p>
            <a:pPr lvl="1"/>
            <a:r>
              <a:rPr lang="en-US" b="1" dirty="0" smtClean="0"/>
              <a:t>Deep learning</a:t>
            </a:r>
          </a:p>
          <a:p>
            <a:pPr lvl="2"/>
            <a:r>
              <a:rPr lang="en-US" dirty="0" smtClean="0"/>
              <a:t>Deep Blue (chess-IBM), </a:t>
            </a:r>
            <a:r>
              <a:rPr lang="en-US" dirty="0" err="1" smtClean="0"/>
              <a:t>AlphaGO</a:t>
            </a:r>
            <a:r>
              <a:rPr lang="en-US" dirty="0" smtClean="0"/>
              <a:t> (Go-</a:t>
            </a:r>
            <a:r>
              <a:rPr lang="en-US" dirty="0" err="1" smtClean="0"/>
              <a:t>Deepmind</a:t>
            </a:r>
            <a:r>
              <a:rPr lang="en-US" dirty="0" smtClean="0"/>
              <a:t>),...</a:t>
            </a:r>
          </a:p>
          <a:p>
            <a:pPr lvl="1"/>
            <a:endParaRPr lang="tr-TR" b="1" dirty="0"/>
          </a:p>
          <a:p>
            <a:pPr lvl="1"/>
            <a:endParaRPr lang="tr-TR" dirty="0"/>
          </a:p>
          <a:p>
            <a:r>
              <a:rPr lang="tr-TR" dirty="0"/>
              <a:t>Applications</a:t>
            </a:r>
            <a:endParaRPr lang="en-US" dirty="0"/>
          </a:p>
          <a:p>
            <a:pPr lvl="1"/>
            <a:r>
              <a:rPr lang="en-US" dirty="0">
                <a:solidFill>
                  <a:srgbClr val="006600"/>
                </a:solidFill>
              </a:rPr>
              <a:t>Adaptive software agents and web applications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Learning in robotics and vision</a:t>
            </a:r>
            <a:endParaRPr lang="tr-TR" dirty="0">
              <a:solidFill>
                <a:srgbClr val="006600"/>
              </a:solidFill>
            </a:endParaRPr>
          </a:p>
          <a:p>
            <a:pPr lvl="1"/>
            <a:r>
              <a:rPr lang="en-US" dirty="0">
                <a:solidFill>
                  <a:srgbClr val="006600"/>
                </a:solidFill>
              </a:rPr>
              <a:t>E</a:t>
            </a:r>
            <a:r>
              <a:rPr lang="tr-TR" dirty="0">
                <a:solidFill>
                  <a:srgbClr val="006600"/>
                </a:solidFill>
              </a:rPr>
              <a:t>-</a:t>
            </a:r>
            <a:r>
              <a:rPr lang="en-US" dirty="0">
                <a:solidFill>
                  <a:srgbClr val="006600"/>
                </a:solidFill>
              </a:rPr>
              <a:t>mail management</a:t>
            </a:r>
            <a:r>
              <a:rPr lang="tr-TR" dirty="0">
                <a:solidFill>
                  <a:srgbClr val="006600"/>
                </a:solidFill>
              </a:rPr>
              <a:t> (</a:t>
            </a:r>
            <a:r>
              <a:rPr lang="tr-TR" dirty="0" err="1">
                <a:solidFill>
                  <a:srgbClr val="006600"/>
                </a:solidFill>
              </a:rPr>
              <a:t>spam</a:t>
            </a:r>
            <a:r>
              <a:rPr lang="tr-TR" dirty="0">
                <a:solidFill>
                  <a:srgbClr val="006600"/>
                </a:solidFill>
              </a:rPr>
              <a:t> </a:t>
            </a:r>
            <a:r>
              <a:rPr lang="tr-TR" dirty="0" err="1">
                <a:solidFill>
                  <a:srgbClr val="006600"/>
                </a:solidFill>
              </a:rPr>
              <a:t>detection</a:t>
            </a:r>
            <a:r>
              <a:rPr lang="tr-TR" dirty="0">
                <a:solidFill>
                  <a:srgbClr val="006600"/>
                </a:solidFill>
              </a:rPr>
              <a:t>)</a:t>
            </a:r>
            <a:endParaRPr lang="en-US" dirty="0">
              <a:solidFill>
                <a:srgbClr val="006600"/>
              </a:solidFill>
            </a:endParaRPr>
          </a:p>
          <a:p>
            <a:pPr lvl="1"/>
            <a:r>
              <a:rPr lang="tr-TR" dirty="0">
                <a:solidFill>
                  <a:srgbClr val="006600"/>
                </a:solidFill>
              </a:rPr>
              <a:t>…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Learning 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03323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ABFFEC-4334-480A-BA2D-56AE5C870A47}" type="slidenum">
              <a:rPr lang="tr-TR"/>
              <a:pPr/>
              <a:t>14</a:t>
            </a:fld>
            <a:endParaRPr lang="tr-TR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12713"/>
            <a:ext cx="7772400" cy="1060450"/>
          </a:xfrm>
          <a:noFill/>
          <a:ln/>
        </p:spPr>
        <p:txBody>
          <a:bodyPr/>
          <a:lstStyle/>
          <a:p>
            <a:r>
              <a:rPr lang="en-US"/>
              <a:t>Major paradigms of machine learning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6600"/>
                </a:solidFill>
              </a:rPr>
              <a:t>Rote learning</a:t>
            </a:r>
            <a:r>
              <a:rPr lang="en-US" sz="2000" dirty="0"/>
              <a:t> </a:t>
            </a:r>
            <a:r>
              <a:rPr lang="en-US" sz="2000" dirty="0">
                <a:cs typeface="Times New Roman" pitchFamily="18" charset="0"/>
              </a:rPr>
              <a:t> –</a:t>
            </a:r>
            <a:r>
              <a:rPr lang="en-US" sz="2000" dirty="0"/>
              <a:t> “Learning by memorization.”</a:t>
            </a:r>
            <a:endParaRPr lang="tr-TR" sz="20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Employed by first machine learning systems, in 1950s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Samuel’s Checkers program</a:t>
            </a:r>
            <a:endParaRPr lang="tr-TR" sz="16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tr-TR" sz="2000" b="1" dirty="0" err="1">
                <a:solidFill>
                  <a:srgbClr val="006600"/>
                </a:solidFill>
              </a:rPr>
              <a:t>Supervised</a:t>
            </a:r>
            <a:r>
              <a:rPr lang="tr-TR" sz="2000" b="1" dirty="0">
                <a:solidFill>
                  <a:srgbClr val="006600"/>
                </a:solidFill>
              </a:rPr>
              <a:t> </a:t>
            </a:r>
            <a:r>
              <a:rPr lang="tr-TR" sz="2000" b="1" dirty="0" err="1">
                <a:solidFill>
                  <a:srgbClr val="006600"/>
                </a:solidFill>
              </a:rPr>
              <a:t>learning</a:t>
            </a:r>
            <a:r>
              <a:rPr lang="tr-TR" sz="2000" b="1" dirty="0">
                <a:solidFill>
                  <a:srgbClr val="006600"/>
                </a:solidFill>
              </a:rPr>
              <a:t> </a:t>
            </a:r>
            <a:r>
              <a:rPr lang="en-US" sz="2000" dirty="0">
                <a:cs typeface="Times New Roman" pitchFamily="18" charset="0"/>
              </a:rPr>
              <a:t>–</a:t>
            </a:r>
            <a:r>
              <a:rPr lang="en-US" sz="2000" dirty="0"/>
              <a:t> Use specific examples to reach general conclusions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dirty="0" err="1"/>
              <a:t>extract</a:t>
            </a:r>
            <a:r>
              <a:rPr lang="tr-TR" sz="2000" dirty="0"/>
              <a:t> general </a:t>
            </a:r>
            <a:r>
              <a:rPr lang="tr-TR" sz="2000" dirty="0" err="1"/>
              <a:t>rules</a:t>
            </a:r>
            <a:endParaRPr lang="tr-TR" sz="2000" dirty="0"/>
          </a:p>
          <a:p>
            <a:pPr lvl="2">
              <a:lnSpc>
                <a:spcPct val="80000"/>
              </a:lnSpc>
            </a:pPr>
            <a:r>
              <a:rPr lang="tr-TR" sz="1600" dirty="0" err="1"/>
              <a:t>Classification</a:t>
            </a:r>
            <a:r>
              <a:rPr lang="tr-TR" sz="1600" dirty="0"/>
              <a:t> (</a:t>
            </a:r>
            <a:r>
              <a:rPr lang="tr-TR" sz="1600" dirty="0" err="1"/>
              <a:t>Concept</a:t>
            </a:r>
            <a:r>
              <a:rPr lang="tr-TR" sz="1600" dirty="0"/>
              <a:t> </a:t>
            </a:r>
            <a:r>
              <a:rPr lang="tr-TR" sz="1600" dirty="0" err="1"/>
              <a:t>learning</a:t>
            </a:r>
            <a:r>
              <a:rPr lang="tr-TR" sz="1600" dirty="0"/>
              <a:t>)</a:t>
            </a:r>
          </a:p>
          <a:p>
            <a:pPr lvl="2">
              <a:lnSpc>
                <a:spcPct val="80000"/>
              </a:lnSpc>
            </a:pPr>
            <a:r>
              <a:rPr lang="tr-TR" sz="1600" dirty="0" err="1"/>
              <a:t>Regression</a:t>
            </a:r>
            <a:endParaRPr lang="tr-TR" sz="1600" dirty="0"/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tr-TR" sz="2000" b="1" dirty="0" err="1">
                <a:solidFill>
                  <a:srgbClr val="006600"/>
                </a:solidFill>
              </a:rPr>
              <a:t>Unsupervised</a:t>
            </a:r>
            <a:r>
              <a:rPr lang="tr-TR" sz="2000" b="1" dirty="0">
                <a:solidFill>
                  <a:srgbClr val="006600"/>
                </a:solidFill>
              </a:rPr>
              <a:t> </a:t>
            </a:r>
            <a:r>
              <a:rPr lang="tr-TR" sz="2000" b="1" dirty="0" err="1">
                <a:solidFill>
                  <a:srgbClr val="006600"/>
                </a:solidFill>
              </a:rPr>
              <a:t>learning</a:t>
            </a:r>
            <a:r>
              <a:rPr lang="tr-TR" sz="2000" b="1" dirty="0">
                <a:solidFill>
                  <a:srgbClr val="006600"/>
                </a:solidFill>
              </a:rPr>
              <a:t> (</a:t>
            </a:r>
            <a:r>
              <a:rPr lang="en-US" sz="2000" b="1" dirty="0">
                <a:solidFill>
                  <a:srgbClr val="006600"/>
                </a:solidFill>
              </a:rPr>
              <a:t>Clustering</a:t>
            </a:r>
            <a:r>
              <a:rPr lang="tr-TR" sz="2000" b="1" dirty="0">
                <a:solidFill>
                  <a:srgbClr val="006600"/>
                </a:solidFill>
              </a:rPr>
              <a:t>)</a:t>
            </a:r>
            <a:r>
              <a:rPr lang="en-US" sz="2000" dirty="0"/>
              <a:t> </a:t>
            </a:r>
            <a:r>
              <a:rPr lang="en-US" sz="2000" dirty="0">
                <a:cs typeface="Times New Roman" pitchFamily="18" charset="0"/>
              </a:rPr>
              <a:t>– Unsupervised identification of natural groups in data</a:t>
            </a:r>
            <a:endParaRPr lang="tr-TR" sz="2000" dirty="0"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tr-TR" sz="18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6600"/>
                </a:solidFill>
              </a:rPr>
              <a:t>Reinforcement </a:t>
            </a:r>
            <a:r>
              <a:rPr lang="tr-TR" sz="2000" b="1" dirty="0" err="1">
                <a:solidFill>
                  <a:srgbClr val="006600"/>
                </a:solidFill>
              </a:rPr>
              <a:t>learning</a:t>
            </a:r>
            <a:r>
              <a:rPr lang="en-US" sz="2000" dirty="0">
                <a:cs typeface="Times New Roman" pitchFamily="18" charset="0"/>
              </a:rPr>
              <a:t>–</a:t>
            </a:r>
            <a:r>
              <a:rPr lang="en-US" sz="2000" b="1" dirty="0"/>
              <a:t> </a:t>
            </a:r>
            <a:r>
              <a:rPr lang="en-US" sz="2000" dirty="0"/>
              <a:t>Feedback (positive or negative reward) given at the end of a </a:t>
            </a:r>
            <a:r>
              <a:rPr lang="en-US" sz="2000" dirty="0">
                <a:solidFill>
                  <a:srgbClr val="A50021"/>
                </a:solidFill>
              </a:rPr>
              <a:t>sequence</a:t>
            </a:r>
            <a:r>
              <a:rPr lang="en-US" sz="2000" dirty="0"/>
              <a:t> of steps</a:t>
            </a:r>
            <a:endParaRPr lang="tr-TR" sz="2000" dirty="0"/>
          </a:p>
          <a:p>
            <a:pPr>
              <a:lnSpc>
                <a:spcPct val="80000"/>
              </a:lnSpc>
            </a:pPr>
            <a:endParaRPr lang="tr-TR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Analogy </a:t>
            </a:r>
            <a:r>
              <a:rPr lang="en-US" sz="2000" dirty="0">
                <a:cs typeface="Times New Roman" pitchFamily="18" charset="0"/>
              </a:rPr>
              <a:t>–</a:t>
            </a:r>
            <a:r>
              <a:rPr lang="en-US" sz="2000" b="1" dirty="0"/>
              <a:t> </a:t>
            </a:r>
            <a:r>
              <a:rPr lang="en-US" sz="2000" dirty="0"/>
              <a:t>Determine correspondence between two different representations </a:t>
            </a:r>
            <a:endParaRPr lang="tr-TR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Discovery</a:t>
            </a:r>
            <a:r>
              <a:rPr lang="en-US" sz="2000" dirty="0"/>
              <a:t> </a:t>
            </a:r>
            <a:r>
              <a:rPr lang="en-US" sz="2000" dirty="0">
                <a:cs typeface="Times New Roman" pitchFamily="18" charset="0"/>
              </a:rPr>
              <a:t>–</a:t>
            </a:r>
            <a:r>
              <a:rPr lang="en-US" sz="2000" dirty="0"/>
              <a:t> Unsupervised, specific goal not given</a:t>
            </a:r>
            <a:endParaRPr lang="tr-TR" sz="2000" dirty="0"/>
          </a:p>
          <a:p>
            <a:pPr>
              <a:lnSpc>
                <a:spcPct val="80000"/>
              </a:lnSpc>
            </a:pPr>
            <a:endParaRPr lang="tr-TR" sz="1600" dirty="0"/>
          </a:p>
          <a:p>
            <a:pPr marL="0" indent="0">
              <a:lnSpc>
                <a:spcPct val="80000"/>
              </a:lnSpc>
              <a:buNone/>
            </a:pPr>
            <a:endParaRPr lang="tr-TR" sz="1600" dirty="0"/>
          </a:p>
          <a:p>
            <a:pPr>
              <a:lnSpc>
                <a:spcPct val="80000"/>
              </a:lnSpc>
            </a:pPr>
            <a:endParaRPr lang="en-US" sz="1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E3F97-36BA-4838-A38F-A24F0E6ACDDD}" type="slidenum">
              <a:rPr lang="tr-TR"/>
              <a:pPr/>
              <a:t>15</a:t>
            </a:fld>
            <a:endParaRPr lang="tr-TR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Rote Learning is Limited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Memorize I/O pairs and perform exact matching with new inputs</a:t>
            </a:r>
            <a:endParaRPr lang="tr-TR"/>
          </a:p>
          <a:p>
            <a:endParaRPr lang="en-US"/>
          </a:p>
          <a:p>
            <a:r>
              <a:rPr lang="en-US"/>
              <a:t>If </a:t>
            </a:r>
            <a:r>
              <a:rPr lang="tr-TR"/>
              <a:t>a </a:t>
            </a:r>
            <a:r>
              <a:rPr lang="en-US"/>
              <a:t>computer has not seen </a:t>
            </a:r>
            <a:r>
              <a:rPr lang="tr-TR"/>
              <a:t>the </a:t>
            </a:r>
            <a:r>
              <a:rPr lang="en-US"/>
              <a:t>precise case before, it cannot apply its experience</a:t>
            </a:r>
            <a:endParaRPr lang="tr-TR"/>
          </a:p>
          <a:p>
            <a:endParaRPr lang="en-US"/>
          </a:p>
          <a:p>
            <a:r>
              <a:rPr lang="en-US"/>
              <a:t>W</a:t>
            </a:r>
            <a:r>
              <a:rPr lang="tr-TR"/>
              <a:t>e w</a:t>
            </a:r>
            <a:r>
              <a:rPr lang="en-US"/>
              <a:t>ant computer</a:t>
            </a:r>
            <a:r>
              <a:rPr lang="tr-TR"/>
              <a:t>s</a:t>
            </a:r>
            <a:r>
              <a:rPr lang="en-US"/>
              <a:t> to “</a:t>
            </a:r>
            <a:r>
              <a:rPr lang="en-US">
                <a:solidFill>
                  <a:srgbClr val="A50021"/>
                </a:solidFill>
              </a:rPr>
              <a:t>generalize</a:t>
            </a:r>
            <a:r>
              <a:rPr lang="en-US"/>
              <a:t>” from prior experience</a:t>
            </a:r>
            <a:endParaRPr lang="tr-TR"/>
          </a:p>
          <a:p>
            <a:pPr lvl="1"/>
            <a:r>
              <a:rPr lang="tr-TR"/>
              <a:t>Generalization is the most important factor in learning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21334-6C5D-4D8E-8E70-C35156CFBCC2}" type="slidenum">
              <a:rPr lang="tr-TR"/>
              <a:pPr/>
              <a:t>16</a:t>
            </a:fld>
            <a:endParaRPr lang="tr-TR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The inductive learning problem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r>
              <a:rPr lang="en-US" dirty="0">
                <a:solidFill>
                  <a:srgbClr val="A50021"/>
                </a:solidFill>
              </a:rPr>
              <a:t>Extrapolate from a given set of examples to make accurate predictions about future examples</a:t>
            </a:r>
            <a:endParaRPr lang="tr-TR" dirty="0">
              <a:solidFill>
                <a:srgbClr val="A50021"/>
              </a:solidFill>
            </a:endParaRPr>
          </a:p>
          <a:p>
            <a:endParaRPr lang="en-US" dirty="0">
              <a:solidFill>
                <a:srgbClr val="A50021"/>
              </a:solidFill>
            </a:endParaRPr>
          </a:p>
          <a:p>
            <a:r>
              <a:rPr lang="en-US" dirty="0"/>
              <a:t>Supervised versus unsupervised learning</a:t>
            </a:r>
          </a:p>
          <a:p>
            <a:pPr lvl="1"/>
            <a:r>
              <a:rPr lang="en-US" dirty="0"/>
              <a:t>Learn an unknown function f(X) = Y, where X is an input example and Y is the desired output. </a:t>
            </a:r>
          </a:p>
          <a:p>
            <a:pPr lvl="1"/>
            <a:r>
              <a:rPr lang="en-US" b="1" dirty="0"/>
              <a:t>Supervised learning</a:t>
            </a:r>
            <a:r>
              <a:rPr lang="en-US" dirty="0"/>
              <a:t> implies we are given a </a:t>
            </a:r>
            <a:r>
              <a:rPr lang="en-US" b="1" dirty="0"/>
              <a:t>training set</a:t>
            </a:r>
            <a:r>
              <a:rPr lang="en-US" dirty="0"/>
              <a:t> of (X, Y) pairs by a “teacher”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Unsupervised learning</a:t>
            </a:r>
            <a:r>
              <a:rPr lang="en-US" dirty="0">
                <a:solidFill>
                  <a:schemeClr val="tx2"/>
                </a:solidFill>
              </a:rPr>
              <a:t> means we are only given the Xs</a:t>
            </a:r>
            <a:r>
              <a:rPr lang="tr-TR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tr-TR" b="1" dirty="0">
                <a:solidFill>
                  <a:schemeClr val="tx2"/>
                </a:solidFill>
              </a:rPr>
              <a:t>Semi-supervised learning</a:t>
            </a:r>
            <a:r>
              <a:rPr lang="tr-TR" dirty="0">
                <a:solidFill>
                  <a:schemeClr val="tx2"/>
                </a:solidFill>
              </a:rPr>
              <a:t>: mostly unlabelled data</a:t>
            </a:r>
          </a:p>
          <a:p>
            <a:pPr lvl="1">
              <a:buFont typeface="Wingdings" pitchFamily="2" charset="2"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12" y="4406900"/>
            <a:ext cx="7772401" cy="136207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Classification, Regression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95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981171-CD77-43BD-BB99-790329278B93}" type="slidenum">
              <a:rPr lang="tr-TR"/>
              <a:pPr/>
              <a:t>18</a:t>
            </a:fld>
            <a:endParaRPr lang="tr-TR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Types of supervised learning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grpSp>
        <p:nvGrpSpPr>
          <p:cNvPr id="401412" name="Group 4"/>
          <p:cNvGrpSpPr>
            <a:grpSpLocks/>
          </p:cNvGrpSpPr>
          <p:nvPr/>
        </p:nvGrpSpPr>
        <p:grpSpPr bwMode="auto">
          <a:xfrm>
            <a:off x="1004888" y="2046288"/>
            <a:ext cx="1838325" cy="1657350"/>
            <a:chOff x="633" y="1289"/>
            <a:chExt cx="1158" cy="1044"/>
          </a:xfrm>
        </p:grpSpPr>
        <p:sp>
          <p:nvSpPr>
            <p:cNvPr id="401413" name="Line 5"/>
            <p:cNvSpPr>
              <a:spLocks noChangeShapeType="1"/>
            </p:cNvSpPr>
            <p:nvPr/>
          </p:nvSpPr>
          <p:spPr bwMode="auto">
            <a:xfrm>
              <a:off x="639" y="233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01414" name="Line 6"/>
            <p:cNvSpPr>
              <a:spLocks noChangeShapeType="1"/>
            </p:cNvSpPr>
            <p:nvPr/>
          </p:nvSpPr>
          <p:spPr bwMode="auto">
            <a:xfrm flipV="1">
              <a:off x="633" y="1289"/>
              <a:ext cx="0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1440" name="Group 32"/>
          <p:cNvGrpSpPr>
            <a:grpSpLocks/>
          </p:cNvGrpSpPr>
          <p:nvPr/>
        </p:nvGrpSpPr>
        <p:grpSpPr bwMode="auto">
          <a:xfrm>
            <a:off x="938213" y="4411663"/>
            <a:ext cx="1838325" cy="1657350"/>
            <a:chOff x="633" y="1289"/>
            <a:chExt cx="1158" cy="1044"/>
          </a:xfrm>
        </p:grpSpPr>
        <p:sp>
          <p:nvSpPr>
            <p:cNvPr id="401441" name="Line 33"/>
            <p:cNvSpPr>
              <a:spLocks noChangeShapeType="1"/>
            </p:cNvSpPr>
            <p:nvPr/>
          </p:nvSpPr>
          <p:spPr bwMode="auto">
            <a:xfrm>
              <a:off x="639" y="233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01442" name="Line 34"/>
            <p:cNvSpPr>
              <a:spLocks noChangeShapeType="1"/>
            </p:cNvSpPr>
            <p:nvPr/>
          </p:nvSpPr>
          <p:spPr bwMode="auto">
            <a:xfrm flipV="1">
              <a:off x="633" y="1289"/>
              <a:ext cx="0" cy="10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401476" name="Rectangle 68"/>
          <p:cNvSpPr>
            <a:spLocks noChangeArrowheads="1"/>
          </p:cNvSpPr>
          <p:nvPr/>
        </p:nvSpPr>
        <p:spPr bwMode="auto">
          <a:xfrm>
            <a:off x="1801813" y="317817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77" name="Rectangle 69"/>
          <p:cNvSpPr>
            <a:spLocks noChangeArrowheads="1"/>
          </p:cNvSpPr>
          <p:nvPr/>
        </p:nvSpPr>
        <p:spPr bwMode="auto">
          <a:xfrm>
            <a:off x="1981200" y="303212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78" name="Rectangle 70"/>
          <p:cNvSpPr>
            <a:spLocks noChangeArrowheads="1"/>
          </p:cNvSpPr>
          <p:nvPr/>
        </p:nvSpPr>
        <p:spPr bwMode="auto">
          <a:xfrm>
            <a:off x="2016125" y="3175000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79" name="Rectangle 71"/>
          <p:cNvSpPr>
            <a:spLocks noChangeArrowheads="1"/>
          </p:cNvSpPr>
          <p:nvPr/>
        </p:nvSpPr>
        <p:spPr bwMode="auto">
          <a:xfrm>
            <a:off x="1868488" y="340042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0" name="Rectangle 72"/>
          <p:cNvSpPr>
            <a:spLocks noChangeArrowheads="1"/>
          </p:cNvSpPr>
          <p:nvPr/>
        </p:nvSpPr>
        <p:spPr bwMode="auto">
          <a:xfrm>
            <a:off x="2230438" y="3173413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1" name="Rectangle 73"/>
          <p:cNvSpPr>
            <a:spLocks noChangeArrowheads="1"/>
          </p:cNvSpPr>
          <p:nvPr/>
        </p:nvSpPr>
        <p:spPr bwMode="auto">
          <a:xfrm>
            <a:off x="2125663" y="333057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2" name="Rectangle 74"/>
          <p:cNvSpPr>
            <a:spLocks noChangeArrowheads="1"/>
          </p:cNvSpPr>
          <p:nvPr/>
        </p:nvSpPr>
        <p:spPr bwMode="auto">
          <a:xfrm>
            <a:off x="2341563" y="2859088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3" name="Rectangle 75"/>
          <p:cNvSpPr>
            <a:spLocks noChangeArrowheads="1"/>
          </p:cNvSpPr>
          <p:nvPr/>
        </p:nvSpPr>
        <p:spPr bwMode="auto">
          <a:xfrm>
            <a:off x="1954213" y="333057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4" name="Rectangle 76"/>
          <p:cNvSpPr>
            <a:spLocks noChangeArrowheads="1"/>
          </p:cNvSpPr>
          <p:nvPr/>
        </p:nvSpPr>
        <p:spPr bwMode="auto">
          <a:xfrm>
            <a:off x="2079625" y="2776538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5" name="Rectangle 77"/>
          <p:cNvSpPr>
            <a:spLocks noChangeArrowheads="1"/>
          </p:cNvSpPr>
          <p:nvPr/>
        </p:nvSpPr>
        <p:spPr bwMode="auto">
          <a:xfrm>
            <a:off x="2106613" y="348297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6" name="Rectangle 78"/>
          <p:cNvSpPr>
            <a:spLocks noChangeArrowheads="1"/>
          </p:cNvSpPr>
          <p:nvPr/>
        </p:nvSpPr>
        <p:spPr bwMode="auto">
          <a:xfrm>
            <a:off x="2413000" y="3390900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7" name="Rectangle 79"/>
          <p:cNvSpPr>
            <a:spLocks noChangeArrowheads="1"/>
          </p:cNvSpPr>
          <p:nvPr/>
        </p:nvSpPr>
        <p:spPr bwMode="auto">
          <a:xfrm>
            <a:off x="2159000" y="3011488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488" name="Rectangle 80"/>
          <p:cNvSpPr>
            <a:spLocks noChangeArrowheads="1"/>
          </p:cNvSpPr>
          <p:nvPr/>
        </p:nvSpPr>
        <p:spPr bwMode="auto">
          <a:xfrm>
            <a:off x="1924050" y="2828925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01499" name="Group 91"/>
          <p:cNvGrpSpPr>
            <a:grpSpLocks/>
          </p:cNvGrpSpPr>
          <p:nvPr/>
        </p:nvGrpSpPr>
        <p:grpSpPr bwMode="auto">
          <a:xfrm>
            <a:off x="1325563" y="2468563"/>
            <a:ext cx="587375" cy="765175"/>
            <a:chOff x="835" y="1555"/>
            <a:chExt cx="370" cy="482"/>
          </a:xfrm>
        </p:grpSpPr>
        <p:sp>
          <p:nvSpPr>
            <p:cNvPr id="401468" name="Oval 60"/>
            <p:cNvSpPr>
              <a:spLocks noChangeArrowheads="1"/>
            </p:cNvSpPr>
            <p:nvPr/>
          </p:nvSpPr>
          <p:spPr bwMode="auto">
            <a:xfrm>
              <a:off x="958" y="1728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69" name="Oval 61"/>
            <p:cNvSpPr>
              <a:spLocks noChangeArrowheads="1"/>
            </p:cNvSpPr>
            <p:nvPr/>
          </p:nvSpPr>
          <p:spPr bwMode="auto">
            <a:xfrm>
              <a:off x="1124" y="1864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0" name="Oval 62"/>
            <p:cNvSpPr>
              <a:spLocks noChangeArrowheads="1"/>
            </p:cNvSpPr>
            <p:nvPr/>
          </p:nvSpPr>
          <p:spPr bwMode="auto">
            <a:xfrm>
              <a:off x="904" y="1589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1" name="Oval 63"/>
            <p:cNvSpPr>
              <a:spLocks noChangeArrowheads="1"/>
            </p:cNvSpPr>
            <p:nvPr/>
          </p:nvSpPr>
          <p:spPr bwMode="auto">
            <a:xfrm>
              <a:off x="887" y="1981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2" name="Oval 64"/>
            <p:cNvSpPr>
              <a:spLocks noChangeArrowheads="1"/>
            </p:cNvSpPr>
            <p:nvPr/>
          </p:nvSpPr>
          <p:spPr bwMode="auto">
            <a:xfrm>
              <a:off x="835" y="1833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3" name="Oval 65"/>
            <p:cNvSpPr>
              <a:spLocks noChangeArrowheads="1"/>
            </p:cNvSpPr>
            <p:nvPr/>
          </p:nvSpPr>
          <p:spPr bwMode="auto">
            <a:xfrm>
              <a:off x="1021" y="1586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4" name="Oval 66"/>
            <p:cNvSpPr>
              <a:spLocks noChangeArrowheads="1"/>
            </p:cNvSpPr>
            <p:nvPr/>
          </p:nvSpPr>
          <p:spPr bwMode="auto">
            <a:xfrm>
              <a:off x="978" y="1879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75" name="Oval 67"/>
            <p:cNvSpPr>
              <a:spLocks noChangeArrowheads="1"/>
            </p:cNvSpPr>
            <p:nvPr/>
          </p:nvSpPr>
          <p:spPr bwMode="auto">
            <a:xfrm>
              <a:off x="1148" y="1701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89" name="Oval 81"/>
            <p:cNvSpPr>
              <a:spLocks noChangeArrowheads="1"/>
            </p:cNvSpPr>
            <p:nvPr/>
          </p:nvSpPr>
          <p:spPr bwMode="auto">
            <a:xfrm>
              <a:off x="1000" y="1958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90" name="Oval 82"/>
            <p:cNvSpPr>
              <a:spLocks noChangeArrowheads="1"/>
            </p:cNvSpPr>
            <p:nvPr/>
          </p:nvSpPr>
          <p:spPr bwMode="auto">
            <a:xfrm>
              <a:off x="1054" y="1744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491" name="Oval 83"/>
            <p:cNvSpPr>
              <a:spLocks noChangeArrowheads="1"/>
            </p:cNvSpPr>
            <p:nvPr/>
          </p:nvSpPr>
          <p:spPr bwMode="auto">
            <a:xfrm>
              <a:off x="1132" y="1555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1492" name="Text Box 84"/>
          <p:cNvSpPr txBox="1">
            <a:spLocks noChangeArrowheads="1"/>
          </p:cNvSpPr>
          <p:nvPr/>
        </p:nvSpPr>
        <p:spPr bwMode="auto">
          <a:xfrm>
            <a:off x="2525713" y="3633788"/>
            <a:ext cx="7635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tr-TR"/>
              <a:t> </a:t>
            </a:r>
            <a:r>
              <a:rPr lang="tr-TR" sz="1200"/>
              <a:t>x1=size</a:t>
            </a:r>
          </a:p>
        </p:txBody>
      </p:sp>
      <p:sp>
        <p:nvSpPr>
          <p:cNvPr id="401493" name="Text Box 85"/>
          <p:cNvSpPr txBox="1">
            <a:spLocks noChangeArrowheads="1"/>
          </p:cNvSpPr>
          <p:nvPr/>
        </p:nvSpPr>
        <p:spPr bwMode="auto">
          <a:xfrm>
            <a:off x="609600" y="1973263"/>
            <a:ext cx="363538" cy="66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r>
              <a:rPr lang="tr-TR" sz="1200"/>
              <a:t>x2=color</a:t>
            </a:r>
          </a:p>
        </p:txBody>
      </p:sp>
      <p:sp>
        <p:nvSpPr>
          <p:cNvPr id="401494" name="Rectangle 86"/>
          <p:cNvSpPr>
            <a:spLocks noChangeArrowheads="1"/>
          </p:cNvSpPr>
          <p:nvPr/>
        </p:nvSpPr>
        <p:spPr bwMode="auto">
          <a:xfrm>
            <a:off x="1958975" y="2592388"/>
            <a:ext cx="88900" cy="889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01512" name="Group 104"/>
          <p:cNvGrpSpPr>
            <a:grpSpLocks/>
          </p:cNvGrpSpPr>
          <p:nvPr/>
        </p:nvGrpSpPr>
        <p:grpSpPr bwMode="auto">
          <a:xfrm>
            <a:off x="1476375" y="2030413"/>
            <a:ext cx="1576388" cy="722312"/>
            <a:chOff x="930" y="1279"/>
            <a:chExt cx="993" cy="455"/>
          </a:xfrm>
        </p:grpSpPr>
        <p:sp>
          <p:nvSpPr>
            <p:cNvPr id="401495" name="Text Box 87"/>
            <p:cNvSpPr txBox="1">
              <a:spLocks noChangeArrowheads="1"/>
            </p:cNvSpPr>
            <p:nvPr/>
          </p:nvSpPr>
          <p:spPr bwMode="auto">
            <a:xfrm>
              <a:off x="930" y="1279"/>
              <a:ext cx="993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tr-TR" sz="1000"/>
                <a:t>Tangerines        Oranges</a:t>
              </a:r>
            </a:p>
          </p:txBody>
        </p:sp>
        <p:sp>
          <p:nvSpPr>
            <p:cNvPr id="401496" name="Line 88"/>
            <p:cNvSpPr>
              <a:spLocks noChangeShapeType="1"/>
            </p:cNvSpPr>
            <p:nvPr/>
          </p:nvSpPr>
          <p:spPr bwMode="auto">
            <a:xfrm flipH="1">
              <a:off x="1049" y="1420"/>
              <a:ext cx="97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401497" name="Line 89"/>
            <p:cNvSpPr>
              <a:spLocks noChangeShapeType="1"/>
            </p:cNvSpPr>
            <p:nvPr/>
          </p:nvSpPr>
          <p:spPr bwMode="auto">
            <a:xfrm flipH="1">
              <a:off x="1534" y="1443"/>
              <a:ext cx="137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1500" name="Group 92"/>
          <p:cNvGrpSpPr>
            <a:grpSpLocks/>
          </p:cNvGrpSpPr>
          <p:nvPr/>
        </p:nvGrpSpPr>
        <p:grpSpPr bwMode="auto">
          <a:xfrm>
            <a:off x="1306513" y="4784725"/>
            <a:ext cx="587375" cy="765175"/>
            <a:chOff x="835" y="1555"/>
            <a:chExt cx="370" cy="482"/>
          </a:xfrm>
        </p:grpSpPr>
        <p:sp>
          <p:nvSpPr>
            <p:cNvPr id="401501" name="Oval 93"/>
            <p:cNvSpPr>
              <a:spLocks noChangeArrowheads="1"/>
            </p:cNvSpPr>
            <p:nvPr/>
          </p:nvSpPr>
          <p:spPr bwMode="auto">
            <a:xfrm>
              <a:off x="958" y="1728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2" name="Oval 94"/>
            <p:cNvSpPr>
              <a:spLocks noChangeArrowheads="1"/>
            </p:cNvSpPr>
            <p:nvPr/>
          </p:nvSpPr>
          <p:spPr bwMode="auto">
            <a:xfrm>
              <a:off x="1124" y="1864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3" name="Oval 95"/>
            <p:cNvSpPr>
              <a:spLocks noChangeArrowheads="1"/>
            </p:cNvSpPr>
            <p:nvPr/>
          </p:nvSpPr>
          <p:spPr bwMode="auto">
            <a:xfrm>
              <a:off x="904" y="1589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4" name="Oval 96"/>
            <p:cNvSpPr>
              <a:spLocks noChangeArrowheads="1"/>
            </p:cNvSpPr>
            <p:nvPr/>
          </p:nvSpPr>
          <p:spPr bwMode="auto">
            <a:xfrm>
              <a:off x="887" y="1981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5" name="Oval 97"/>
            <p:cNvSpPr>
              <a:spLocks noChangeArrowheads="1"/>
            </p:cNvSpPr>
            <p:nvPr/>
          </p:nvSpPr>
          <p:spPr bwMode="auto">
            <a:xfrm>
              <a:off x="835" y="1833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6" name="Oval 98"/>
            <p:cNvSpPr>
              <a:spLocks noChangeArrowheads="1"/>
            </p:cNvSpPr>
            <p:nvPr/>
          </p:nvSpPr>
          <p:spPr bwMode="auto">
            <a:xfrm>
              <a:off x="1021" y="1586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7" name="Oval 99"/>
            <p:cNvSpPr>
              <a:spLocks noChangeArrowheads="1"/>
            </p:cNvSpPr>
            <p:nvPr/>
          </p:nvSpPr>
          <p:spPr bwMode="auto">
            <a:xfrm>
              <a:off x="978" y="1879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8" name="Oval 100"/>
            <p:cNvSpPr>
              <a:spLocks noChangeArrowheads="1"/>
            </p:cNvSpPr>
            <p:nvPr/>
          </p:nvSpPr>
          <p:spPr bwMode="auto">
            <a:xfrm>
              <a:off x="1148" y="1701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09" name="Oval 101"/>
            <p:cNvSpPr>
              <a:spLocks noChangeArrowheads="1"/>
            </p:cNvSpPr>
            <p:nvPr/>
          </p:nvSpPr>
          <p:spPr bwMode="auto">
            <a:xfrm>
              <a:off x="1000" y="1958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10" name="Oval 102"/>
            <p:cNvSpPr>
              <a:spLocks noChangeArrowheads="1"/>
            </p:cNvSpPr>
            <p:nvPr/>
          </p:nvSpPr>
          <p:spPr bwMode="auto">
            <a:xfrm>
              <a:off x="1054" y="1744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1511" name="Oval 103"/>
            <p:cNvSpPr>
              <a:spLocks noChangeArrowheads="1"/>
            </p:cNvSpPr>
            <p:nvPr/>
          </p:nvSpPr>
          <p:spPr bwMode="auto">
            <a:xfrm>
              <a:off x="1132" y="1555"/>
              <a:ext cx="57" cy="56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1517" name="Oval 109"/>
          <p:cNvSpPr>
            <a:spLocks noChangeArrowheads="1"/>
          </p:cNvSpPr>
          <p:nvPr/>
        </p:nvSpPr>
        <p:spPr bwMode="auto">
          <a:xfrm>
            <a:off x="2254250" y="5160963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18" name="Oval 110"/>
          <p:cNvSpPr>
            <a:spLocks noChangeArrowheads="1"/>
          </p:cNvSpPr>
          <p:nvPr/>
        </p:nvSpPr>
        <p:spPr bwMode="auto">
          <a:xfrm>
            <a:off x="2543175" y="5014913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19" name="Oval 111"/>
          <p:cNvSpPr>
            <a:spLocks noChangeArrowheads="1"/>
          </p:cNvSpPr>
          <p:nvPr/>
        </p:nvSpPr>
        <p:spPr bwMode="auto">
          <a:xfrm>
            <a:off x="2295525" y="4832350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0" name="Oval 112"/>
          <p:cNvSpPr>
            <a:spLocks noChangeArrowheads="1"/>
          </p:cNvSpPr>
          <p:nvPr/>
        </p:nvSpPr>
        <p:spPr bwMode="auto">
          <a:xfrm>
            <a:off x="2466975" y="5183188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1" name="Oval 113"/>
          <p:cNvSpPr>
            <a:spLocks noChangeArrowheads="1"/>
          </p:cNvSpPr>
          <p:nvPr/>
        </p:nvSpPr>
        <p:spPr bwMode="auto">
          <a:xfrm>
            <a:off x="2076450" y="5118100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2" name="Oval 114"/>
          <p:cNvSpPr>
            <a:spLocks noChangeArrowheads="1"/>
          </p:cNvSpPr>
          <p:nvPr/>
        </p:nvSpPr>
        <p:spPr bwMode="auto">
          <a:xfrm>
            <a:off x="1962150" y="5351463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3" name="Oval 115"/>
          <p:cNvSpPr>
            <a:spLocks noChangeArrowheads="1"/>
          </p:cNvSpPr>
          <p:nvPr/>
        </p:nvSpPr>
        <p:spPr bwMode="auto">
          <a:xfrm>
            <a:off x="1563688" y="5729288"/>
            <a:ext cx="90487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4" name="Oval 116"/>
          <p:cNvSpPr>
            <a:spLocks noChangeArrowheads="1"/>
          </p:cNvSpPr>
          <p:nvPr/>
        </p:nvSpPr>
        <p:spPr bwMode="auto">
          <a:xfrm>
            <a:off x="2203450" y="5329238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5" name="Oval 117"/>
          <p:cNvSpPr>
            <a:spLocks noChangeArrowheads="1"/>
          </p:cNvSpPr>
          <p:nvPr/>
        </p:nvSpPr>
        <p:spPr bwMode="auto">
          <a:xfrm>
            <a:off x="1108075" y="4910138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6" name="Oval 118"/>
          <p:cNvSpPr>
            <a:spLocks noChangeArrowheads="1"/>
          </p:cNvSpPr>
          <p:nvPr/>
        </p:nvSpPr>
        <p:spPr bwMode="auto">
          <a:xfrm>
            <a:off x="1984375" y="5614988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7" name="Oval 119"/>
          <p:cNvSpPr>
            <a:spLocks noChangeArrowheads="1"/>
          </p:cNvSpPr>
          <p:nvPr/>
        </p:nvSpPr>
        <p:spPr bwMode="auto">
          <a:xfrm>
            <a:off x="962025" y="5262563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8" name="Oval 120"/>
          <p:cNvSpPr>
            <a:spLocks noChangeArrowheads="1"/>
          </p:cNvSpPr>
          <p:nvPr/>
        </p:nvSpPr>
        <p:spPr bwMode="auto">
          <a:xfrm>
            <a:off x="1177925" y="4673600"/>
            <a:ext cx="90488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29" name="Oval 121"/>
          <p:cNvSpPr>
            <a:spLocks noChangeArrowheads="1"/>
          </p:cNvSpPr>
          <p:nvPr/>
        </p:nvSpPr>
        <p:spPr bwMode="auto">
          <a:xfrm>
            <a:off x="1338263" y="5014913"/>
            <a:ext cx="90487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01530" name="Oval 122"/>
          <p:cNvSpPr>
            <a:spLocks noChangeArrowheads="1"/>
          </p:cNvSpPr>
          <p:nvPr/>
        </p:nvSpPr>
        <p:spPr bwMode="auto">
          <a:xfrm>
            <a:off x="1128713" y="5702300"/>
            <a:ext cx="90487" cy="88900"/>
          </a:xfrm>
          <a:prstGeom prst="ellipse">
            <a:avLst/>
          </a:prstGeom>
          <a:solidFill>
            <a:srgbClr val="808080"/>
          </a:solidFill>
          <a:ln w="127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" name="Connector 3"/>
          <p:cNvSpPr/>
          <p:nvPr/>
        </p:nvSpPr>
        <p:spPr bwMode="auto">
          <a:xfrm>
            <a:off x="1399625" y="4613760"/>
            <a:ext cx="527018" cy="1062720"/>
          </a:xfrm>
          <a:prstGeom prst="flowChartConnecto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641536" y="2341440"/>
            <a:ext cx="406064" cy="13478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Shape 135"/>
          <p:cNvSpPr/>
          <p:nvPr/>
        </p:nvSpPr>
        <p:spPr>
          <a:xfrm>
            <a:off x="3529012" y="1548765"/>
            <a:ext cx="5272088" cy="2464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marL="304800" lvl="0" indent="-304800">
              <a:buSzPct val="100000"/>
              <a:buAutoNum type="alphaLcParenR"/>
            </a:pPr>
            <a:r>
              <a:rPr sz="1600" b="1" dirty="0">
                <a:solidFill>
                  <a:srgbClr val="800000"/>
                </a:solidFill>
              </a:rPr>
              <a:t>Classification</a:t>
            </a:r>
            <a:r>
              <a:rPr sz="1600" dirty="0">
                <a:solidFill>
                  <a:srgbClr val="800000"/>
                </a:solidFill>
              </a:rPr>
              <a:t>: </a:t>
            </a:r>
          </a:p>
          <a:p>
            <a:pPr marL="762000" lvl="1" indent="-304800">
              <a:buSzPct val="100000"/>
              <a:buChar char="•"/>
            </a:pPr>
            <a:r>
              <a:rPr dirty="0">
                <a:solidFill>
                  <a:srgbClr val="00007D"/>
                </a:solidFill>
              </a:rPr>
              <a:t>We are given the label of the training objects: {(x1,x2,y=T/O)} </a:t>
            </a:r>
            <a:r>
              <a:rPr sz="1200" dirty="0"/>
              <a:t>	</a:t>
            </a:r>
            <a:endParaRPr lang="tr-TR" dirty="0">
              <a:solidFill>
                <a:srgbClr val="00007D"/>
              </a:solidFill>
            </a:endParaRPr>
          </a:p>
          <a:p>
            <a:pPr marL="762000" lvl="1" indent="-304800">
              <a:buSzPct val="100000"/>
              <a:buChar char="•"/>
            </a:pPr>
            <a:endParaRPr sz="1200" dirty="0"/>
          </a:p>
          <a:p>
            <a:pPr marL="762000" lvl="1" indent="-304800">
              <a:buSzPct val="100000"/>
              <a:buChar char="•"/>
            </a:pPr>
            <a:r>
              <a:rPr dirty="0">
                <a:solidFill>
                  <a:srgbClr val="00007D"/>
                </a:solidFill>
              </a:rPr>
              <a:t>We are interested in classifying </a:t>
            </a:r>
            <a:r>
              <a:rPr dirty="0">
                <a:solidFill>
                  <a:srgbClr val="800000"/>
                </a:solidFill>
              </a:rPr>
              <a:t>future</a:t>
            </a:r>
            <a:r>
              <a:rPr dirty="0">
                <a:solidFill>
                  <a:srgbClr val="00007D"/>
                </a:solidFill>
              </a:rPr>
              <a:t> objects: (x1’,x2’) with the correct label. </a:t>
            </a:r>
            <a:endParaRPr lang="tr-TR" dirty="0" smtClean="0">
              <a:solidFill>
                <a:srgbClr val="00007D"/>
              </a:solidFill>
            </a:endParaRPr>
          </a:p>
          <a:p>
            <a:pPr marL="457200" lvl="3" indent="0">
              <a:buSzPct val="100000"/>
            </a:pPr>
            <a:r>
              <a:rPr lang="tr-TR" dirty="0">
                <a:solidFill>
                  <a:srgbClr val="00007D"/>
                </a:solidFill>
              </a:rPr>
              <a:t> </a:t>
            </a:r>
            <a:r>
              <a:rPr lang="tr-TR" dirty="0" smtClean="0">
                <a:solidFill>
                  <a:srgbClr val="00007D"/>
                </a:solidFill>
              </a:rPr>
              <a:t>          </a:t>
            </a:r>
            <a:r>
              <a:rPr sz="1600" dirty="0"/>
              <a:t>I.e. Find y’ for given (x1’,x2’).</a:t>
            </a:r>
          </a:p>
          <a:p>
            <a:pPr marL="457200" lvl="2" indent="457200"/>
            <a:endParaRPr sz="1200" dirty="0"/>
          </a:p>
          <a:p>
            <a:pPr marL="457200" lvl="2" indent="457200"/>
            <a:endParaRPr sz="1200" dirty="0"/>
          </a:p>
          <a:p>
            <a:pPr marL="457200" lvl="0" indent="-457200"/>
            <a:r>
              <a:rPr sz="1200" dirty="0"/>
              <a:t> </a:t>
            </a:r>
          </a:p>
        </p:txBody>
      </p:sp>
      <p:sp>
        <p:nvSpPr>
          <p:cNvPr id="74" name="Shape 139"/>
          <p:cNvSpPr/>
          <p:nvPr/>
        </p:nvSpPr>
        <p:spPr>
          <a:xfrm>
            <a:off x="3563937" y="4042092"/>
            <a:ext cx="5162551" cy="2926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>
              <a:buSzPct val="100000"/>
            </a:pPr>
            <a:r>
              <a:rPr lang="tr-TR" sz="1600" b="1" dirty="0" smtClean="0">
                <a:solidFill>
                  <a:srgbClr val="800000"/>
                </a:solidFill>
              </a:rPr>
              <a:t>b) </a:t>
            </a:r>
            <a:r>
              <a:rPr sz="1600" b="1" dirty="0" smtClean="0">
                <a:solidFill>
                  <a:srgbClr val="800000"/>
                </a:solidFill>
              </a:rPr>
              <a:t>Concept </a:t>
            </a:r>
            <a:r>
              <a:rPr sz="1600" b="1" dirty="0">
                <a:solidFill>
                  <a:srgbClr val="800000"/>
                </a:solidFill>
              </a:rPr>
              <a:t>Learning: </a:t>
            </a:r>
          </a:p>
          <a:p>
            <a:pPr marL="457200" lvl="0" indent="-457200">
              <a:buSzPct val="100000"/>
              <a:buAutoNum type="alphaLcParenR"/>
            </a:pPr>
            <a:endParaRPr sz="1200" dirty="0"/>
          </a:p>
          <a:p>
            <a:pPr marL="762000" lvl="1" indent="-304800">
              <a:buSzPct val="100000"/>
              <a:buChar char="•"/>
            </a:pPr>
            <a:r>
              <a:rPr dirty="0">
                <a:solidFill>
                  <a:srgbClr val="00007D"/>
                </a:solidFill>
              </a:rPr>
              <a:t>We are given positive and negative samples for the concept we want to learn (e.g.Tangerine): {(x1,x2,y=+/-)}</a:t>
            </a:r>
          </a:p>
          <a:p>
            <a:pPr marL="457200" lvl="1" indent="0"/>
            <a:r>
              <a:rPr sz="1200" dirty="0"/>
              <a:t> </a:t>
            </a:r>
          </a:p>
          <a:p>
            <a:pPr marL="762000" lvl="1" indent="-304800">
              <a:buSzPct val="100000"/>
              <a:buChar char="•"/>
            </a:pPr>
            <a:r>
              <a:rPr dirty="0">
                <a:solidFill>
                  <a:srgbClr val="00007D"/>
                </a:solidFill>
              </a:rPr>
              <a:t>We are interested in classifying future objects as member of the class (or positive example for the concept) or not. </a:t>
            </a:r>
            <a:endParaRPr sz="1200" dirty="0"/>
          </a:p>
          <a:p>
            <a:pPr marL="457200" lvl="2" indent="457200"/>
            <a:r>
              <a:rPr lang="tr-TR" sz="1200" dirty="0"/>
              <a:t> </a:t>
            </a:r>
            <a:r>
              <a:rPr lang="tr-TR" sz="1200" dirty="0" smtClean="0"/>
              <a:t>     </a:t>
            </a:r>
            <a:r>
              <a:rPr sz="1600" dirty="0" smtClean="0"/>
              <a:t>I.e</a:t>
            </a:r>
            <a:r>
              <a:rPr sz="1600" dirty="0"/>
              <a:t>. Answer +/- for given (x1’,x2’)</a:t>
            </a:r>
            <a:r>
              <a:rPr sz="2400" dirty="0"/>
              <a:t>.</a:t>
            </a:r>
            <a:endParaRPr sz="1600" dirty="0"/>
          </a:p>
          <a:p>
            <a:pPr marL="457200" lvl="0" indent="-457200"/>
            <a:r>
              <a:rPr sz="12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E2905C-37D0-49B2-9B66-EE277709E163}" type="slidenum">
              <a:rPr lang="tr-TR"/>
              <a:pPr/>
              <a:t>19</a:t>
            </a:fld>
            <a:endParaRPr lang="tr-TR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Types of Supervised Learning	</a:t>
            </a:r>
            <a:endParaRPr lang="en-US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9045"/>
            <a:ext cx="4958179" cy="5203825"/>
          </a:xfrm>
        </p:spPr>
        <p:txBody>
          <a:bodyPr/>
          <a:lstStyle/>
          <a:p>
            <a:r>
              <a:rPr lang="tr-TR" dirty="0"/>
              <a:t>Regression</a:t>
            </a:r>
          </a:p>
          <a:p>
            <a:pPr lvl="1"/>
            <a:r>
              <a:rPr lang="tr-TR" dirty="0"/>
              <a:t>Target function is </a:t>
            </a:r>
            <a:r>
              <a:rPr lang="tr-TR" dirty="0">
                <a:solidFill>
                  <a:srgbClr val="A50021"/>
                </a:solidFill>
              </a:rPr>
              <a:t>continuous</a:t>
            </a:r>
            <a:r>
              <a:rPr lang="tr-TR" dirty="0"/>
              <a:t> rather than class </a:t>
            </a:r>
            <a:r>
              <a:rPr lang="tr-TR" dirty="0" smtClean="0"/>
              <a:t>membership</a:t>
            </a:r>
            <a:endParaRPr lang="tr-TR" dirty="0"/>
          </a:p>
          <a:p>
            <a:pPr lvl="1"/>
            <a:r>
              <a:rPr lang="tr-TR" sz="1800" dirty="0" smtClean="0"/>
              <a:t>For example, you have some the selling prices of houses as their sizes (sq-mt) changes in a particular location that may look like this. </a:t>
            </a:r>
            <a:r>
              <a:rPr lang="tr-TR" sz="1800" b="1" dirty="0" smtClean="0"/>
              <a:t>You may hypothesize that the prices are governed by a particular function f(x). </a:t>
            </a:r>
            <a:r>
              <a:rPr lang="tr-TR" sz="1800" dirty="0" smtClean="0"/>
              <a:t>Once you have this function that “explains” this relationship, you can guess a given house’s value, given its sq-mt. </a:t>
            </a:r>
            <a:r>
              <a:rPr lang="tr-TR" sz="1800" b="1" dirty="0" smtClean="0"/>
              <a:t>The learning here is the selection of this function f() . </a:t>
            </a:r>
          </a:p>
          <a:p>
            <a:pPr lvl="1"/>
            <a:r>
              <a:rPr lang="tr-TR" sz="1800" dirty="0" err="1" smtClean="0"/>
              <a:t>Note</a:t>
            </a:r>
            <a:r>
              <a:rPr lang="tr-TR" sz="1800" dirty="0" smtClean="0"/>
              <a:t> that the problem is more meaningful and challenging if you imagine several input parameters, resulting in a </a:t>
            </a:r>
            <a:r>
              <a:rPr lang="tr-TR" sz="1800" b="1" dirty="0" smtClean="0"/>
              <a:t>multi-dimensional input </a:t>
            </a:r>
            <a:r>
              <a:rPr lang="tr-TR" sz="1800" dirty="0" smtClean="0"/>
              <a:t>space.</a:t>
            </a:r>
            <a:endParaRPr lang="en-US" sz="1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16857" y="2913355"/>
            <a:ext cx="3229993" cy="2596737"/>
            <a:chOff x="880368" y="3552547"/>
            <a:chExt cx="3229993" cy="259673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510466" y="4816136"/>
              <a:ext cx="1837678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1429305" y="5752730"/>
              <a:ext cx="2308194" cy="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597981" y="5841507"/>
              <a:ext cx="2512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400" dirty="0" smtClean="0"/>
                <a:t> 60   70  90  120  150  x=size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0368" y="3552547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y=price</a:t>
              </a:r>
              <a:endParaRPr lang="en-US" sz="1400" dirty="0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766656" y="5255581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096610" y="4964098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080334" y="4823535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472431" y="4753993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482788" y="5057314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15088" y="4614909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124939" y="4572000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099785" y="4759912"/>
              <a:ext cx="62144" cy="53266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Freeform 30"/>
          <p:cNvSpPr/>
          <p:nvPr/>
        </p:nvSpPr>
        <p:spPr bwMode="auto">
          <a:xfrm>
            <a:off x="6285390" y="4003829"/>
            <a:ext cx="1766657" cy="745724"/>
          </a:xfrm>
          <a:custGeom>
            <a:avLst/>
            <a:gdLst>
              <a:gd name="connsiteX0" fmla="*/ 0 w 1766657"/>
              <a:gd name="connsiteY0" fmla="*/ 745724 h 745724"/>
              <a:gd name="connsiteX1" fmla="*/ 603682 w 1766657"/>
              <a:gd name="connsiteY1" fmla="*/ 266330 h 745724"/>
              <a:gd name="connsiteX2" fmla="*/ 665826 w 1766657"/>
              <a:gd name="connsiteY2" fmla="*/ 221942 h 745724"/>
              <a:gd name="connsiteX3" fmla="*/ 1065321 w 1766657"/>
              <a:gd name="connsiteY3" fmla="*/ 35511 h 745724"/>
              <a:gd name="connsiteX4" fmla="*/ 1766657 w 1766657"/>
              <a:gd name="connsiteY4" fmla="*/ 8878 h 74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657" h="745724">
                <a:moveTo>
                  <a:pt x="0" y="745724"/>
                </a:moveTo>
                <a:lnTo>
                  <a:pt x="603682" y="266330"/>
                </a:lnTo>
                <a:cubicBezTo>
                  <a:pt x="714653" y="179033"/>
                  <a:pt x="588886" y="260412"/>
                  <a:pt x="665826" y="221942"/>
                </a:cubicBezTo>
                <a:cubicBezTo>
                  <a:pt x="742766" y="183472"/>
                  <a:pt x="881849" y="71022"/>
                  <a:pt x="1065321" y="35511"/>
                </a:cubicBezTo>
                <a:cubicBezTo>
                  <a:pt x="1248793" y="0"/>
                  <a:pt x="1507725" y="4439"/>
                  <a:pt x="1766657" y="887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23068" y="37641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f(x)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DEBB40-EA1F-4E10-A503-79AA81B44753}" type="slidenum">
              <a:rPr lang="tr-TR"/>
              <a:pPr/>
              <a:t>2</a:t>
            </a:fld>
            <a:endParaRPr lang="tr-TR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CS512-Machine Learning</a:t>
            </a:r>
            <a:endParaRPr lang="en-US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3638"/>
            <a:ext cx="8505825" cy="5694362"/>
          </a:xfrm>
        </p:spPr>
        <p:txBody>
          <a:bodyPr/>
          <a:lstStyle/>
          <a:p>
            <a:r>
              <a:rPr lang="en-US"/>
              <a:t>Please refer to </a:t>
            </a:r>
            <a:r>
              <a:rPr lang="en-US">
                <a:hlinkClick r:id="rId3"/>
              </a:rPr>
              <a:t>http</a:t>
            </a:r>
            <a:r>
              <a:rPr lang="tr-TR">
                <a:hlinkClick r:id="rId3"/>
              </a:rPr>
              <a:t>://people.sabanciuniv.edu/berrin/cs512/</a:t>
            </a:r>
            <a:endParaRPr lang="tr-TR"/>
          </a:p>
          <a:p>
            <a:pPr>
              <a:buFont typeface="Wingdings" pitchFamily="2" charset="2"/>
              <a:buNone/>
            </a:pPr>
            <a:r>
              <a:rPr lang="tr-TR"/>
              <a:t>	for course information. This webpage is also linked from SuCourse.</a:t>
            </a:r>
          </a:p>
          <a:p>
            <a:r>
              <a:rPr lang="tr-TR"/>
              <a:t>We will use SuCourse mainly for assignments and announcements. You are responsible of checking SuCourse for announcements.</a:t>
            </a:r>
          </a:p>
          <a:p>
            <a:r>
              <a:rPr lang="tr-TR"/>
              <a:t>Undergraduates are </a:t>
            </a:r>
            <a:r>
              <a:rPr lang="tr-TR">
                <a:solidFill>
                  <a:srgbClr val="A50021"/>
                </a:solidFill>
              </a:rPr>
              <a:t>required</a:t>
            </a:r>
            <a:r>
              <a:rPr lang="tr-TR"/>
              <a:t> to attend the course; graduates are strongly encouraged to.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88BD5-6BEA-465E-A089-AFCEDD9C572F}" type="slidenum">
              <a:rPr lang="tr-TR"/>
              <a:pPr/>
              <a:t>20</a:t>
            </a:fld>
            <a:endParaRPr lang="tr-TR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Assign object/event to one of a given finite set of categories.</a:t>
            </a:r>
          </a:p>
          <a:p>
            <a:pPr lvl="1"/>
            <a:r>
              <a:rPr lang="en-US"/>
              <a:t>Medical diagnosis</a:t>
            </a:r>
          </a:p>
          <a:p>
            <a:pPr lvl="1"/>
            <a:r>
              <a:rPr lang="en-US"/>
              <a:t>Credit card applications or transactions</a:t>
            </a:r>
          </a:p>
          <a:p>
            <a:pPr lvl="1"/>
            <a:r>
              <a:rPr lang="en-US"/>
              <a:t>Fraud detection in e-commerce</a:t>
            </a:r>
          </a:p>
          <a:p>
            <a:pPr lvl="1"/>
            <a:r>
              <a:rPr lang="en-US"/>
              <a:t>Spam filtering in email</a:t>
            </a:r>
          </a:p>
          <a:p>
            <a:pPr lvl="1"/>
            <a:r>
              <a:rPr lang="en-US"/>
              <a:t>Recommended books, movies, music</a:t>
            </a:r>
          </a:p>
          <a:p>
            <a:pPr lvl="1"/>
            <a:r>
              <a:rPr lang="en-US"/>
              <a:t>Financial investments</a:t>
            </a:r>
          </a:p>
          <a:p>
            <a:pPr lvl="1"/>
            <a:r>
              <a:rPr lang="en-US"/>
              <a:t>Spoken words</a:t>
            </a:r>
          </a:p>
          <a:p>
            <a:pPr lvl="1"/>
            <a:r>
              <a:rPr lang="en-US"/>
              <a:t>Handwritten letters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Input             Classifier        Output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smtClean="0"/>
              <a:t>Features</a:t>
            </a:r>
            <a:r>
              <a:rPr lang="en-US" sz="1600" dirty="0"/>
              <a:t> </a:t>
            </a:r>
            <a:r>
              <a:rPr lang="en-US" sz="1600" dirty="0" smtClean="0"/>
              <a:t>or Feature Vector)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Rectangle 4"/>
          <p:cNvSpPr/>
          <p:nvPr/>
        </p:nvSpPr>
        <p:spPr bwMode="auto">
          <a:xfrm>
            <a:off x="2619186" y="2209376"/>
            <a:ext cx="1508015" cy="216968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1322821" y="2368135"/>
            <a:ext cx="357162" cy="1733104"/>
          </a:xfrm>
          <a:prstGeom prst="bracketPai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13973" y="2368135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134093" y="2599915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140985" y="2844925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127754" y="4154674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79634" y="2143227"/>
            <a:ext cx="3641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B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D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dirty="0"/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700100" y="2586684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713329" y="2864510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713329" y="3142336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713328" y="3989043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309594" y="2328439"/>
            <a:ext cx="3856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357101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Input             Classifier        Output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smtClean="0"/>
              <a:t>Features</a:t>
            </a:r>
            <a:r>
              <a:rPr lang="en-US" sz="1600" dirty="0"/>
              <a:t> </a:t>
            </a:r>
            <a:r>
              <a:rPr lang="en-US" sz="1600" dirty="0" smtClean="0"/>
              <a:t>or Feature Vector)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Rectangle 4"/>
          <p:cNvSpPr/>
          <p:nvPr/>
        </p:nvSpPr>
        <p:spPr bwMode="auto">
          <a:xfrm>
            <a:off x="2619186" y="2209376"/>
            <a:ext cx="1508015" cy="216968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ouble Bracket 5"/>
          <p:cNvSpPr/>
          <p:nvPr/>
        </p:nvSpPr>
        <p:spPr bwMode="auto">
          <a:xfrm>
            <a:off x="1322821" y="2368135"/>
            <a:ext cx="357162" cy="1733104"/>
          </a:xfrm>
          <a:prstGeom prst="bracketPair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113973" y="3360385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79634" y="3175151"/>
            <a:ext cx="191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 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9594" y="2328439"/>
            <a:ext cx="3856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dirty="0" smtClean="0"/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700100" y="2586684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1713329" y="2864510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713329" y="3142336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713328" y="3989043"/>
            <a:ext cx="88629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280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0562" y="1549400"/>
            <a:ext cx="7772401" cy="136207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Learning: Key steps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Now that we have learned the the main supervised learning paradigms and the beginning terminology, let us look at the learning problem in a bit more detail.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42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49FD23-E114-4E69-9DF2-646B293102F6}" type="slidenum">
              <a:rPr lang="tr-TR"/>
              <a:pPr/>
              <a:t>24</a:t>
            </a:fld>
            <a:endParaRPr lang="tr-TR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Learning: Key Steps</a:t>
            </a:r>
            <a:endParaRPr lang="en-US"/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1"/>
            <a:ext cx="8229600" cy="5353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A50021"/>
                </a:solidFill>
              </a:rPr>
              <a:t>• data and assumptions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what data is available for the learning task?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what can we assume about the problem?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A50021"/>
                </a:solidFill>
              </a:rPr>
              <a:t>• representation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how should we represent the examples to be classified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rgbClr val="A50021"/>
                </a:solidFill>
              </a:rPr>
              <a:t>• method and estimation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what are the possible hypotheses?</a:t>
            </a:r>
            <a:endParaRPr lang="tr-TR" sz="16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what</a:t>
            </a:r>
            <a:r>
              <a:rPr lang="tr-TR" sz="1600" dirty="0"/>
              <a:t> learning algorithm to use to infer the most likely hypothesis?</a:t>
            </a:r>
            <a:endParaRPr lang="en-US" sz="1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• </a:t>
            </a:r>
            <a:r>
              <a:rPr lang="en-US" sz="1800" dirty="0">
                <a:solidFill>
                  <a:srgbClr val="A50021"/>
                </a:solidFill>
              </a:rPr>
              <a:t>evaluation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– how well are we doing?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rgbClr val="A50021"/>
                </a:solidFill>
              </a:rPr>
              <a:t>…</a:t>
            </a:r>
            <a:endParaRPr lang="en-US" sz="2000" dirty="0">
              <a:solidFill>
                <a:srgbClr val="A5002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31000" t="47176" r="13696" b="23856"/>
          <a:stretch>
            <a:fillRect/>
          </a:stretch>
        </p:blipFill>
        <p:spPr bwMode="auto">
          <a:xfrm>
            <a:off x="0" y="4029075"/>
            <a:ext cx="9144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87122-DA17-4B1C-B999-E3BDD981E527}" type="slidenum">
              <a:rPr lang="tr-TR"/>
              <a:pPr/>
              <a:t>25</a:t>
            </a:fld>
            <a:endParaRPr lang="tr-TR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6035" name="Picture 3"/>
          <p:cNvPicPr>
            <a:picLocks noGrp="1" noChangeAspect="1" noChangeArrowheads="1"/>
          </p:cNvPicPr>
          <p:nvPr>
            <p:ph type="body" idx="1"/>
          </p:nvPr>
        </p:nvPicPr>
        <p:blipFill rotWithShape="1">
          <a:blip r:embed="rId3"/>
          <a:srcRect l="31660" t="19699" r="11628" b="39598"/>
          <a:stretch/>
        </p:blipFill>
        <p:spPr>
          <a:xfrm>
            <a:off x="-663384" y="119067"/>
            <a:ext cx="10289278" cy="466982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D99095-19BE-494A-B9C4-04346D4E3573}" type="slidenum">
              <a:rPr lang="tr-TR"/>
              <a:pPr/>
              <a:t>26</a:t>
            </a:fld>
            <a:endParaRPr lang="tr-TR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8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2176" t="12752" r="13330" b="20531"/>
          <a:stretch>
            <a:fillRect/>
          </a:stretch>
        </p:blipFill>
        <p:spPr>
          <a:xfrm>
            <a:off x="0" y="0"/>
            <a:ext cx="8872538" cy="68691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738D4-6B2B-4204-A1AC-7F1224D7E3D3}" type="slidenum">
              <a:rPr lang="tr-TR"/>
              <a:pPr/>
              <a:t>27</a:t>
            </a:fld>
            <a:endParaRPr lang="tr-TR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21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926" t="23489" r="12750" b="50276"/>
          <a:stretch>
            <a:fillRect/>
          </a:stretch>
        </p:blipFill>
        <p:spPr>
          <a:xfrm>
            <a:off x="0" y="0"/>
            <a:ext cx="8970963" cy="268993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960BD-AB16-4EAD-8027-ED24E4263FB4}" type="slidenum">
              <a:rPr lang="tr-TR"/>
              <a:pPr/>
              <a:t>28</a:t>
            </a:fld>
            <a:endParaRPr lang="tr-TR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422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114" t="22575" r="12520" b="11104"/>
          <a:stretch>
            <a:fillRect/>
          </a:stretch>
        </p:blipFill>
        <p:spPr>
          <a:xfrm>
            <a:off x="0" y="0"/>
            <a:ext cx="9144000" cy="68040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12E7-57C0-4FD9-BC79-49A87198DB37}" type="slidenum">
              <a:rPr lang="tr-TR"/>
              <a:pPr/>
              <a:t>29</a:t>
            </a:fld>
            <a:endParaRPr lang="tr-TR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62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116" t="19981" r="12866" b="13148"/>
          <a:stretch>
            <a:fillRect/>
          </a:stretch>
        </p:blipFill>
        <p:spPr>
          <a:xfrm>
            <a:off x="0" y="0"/>
            <a:ext cx="9144000" cy="69024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Grading:   </a:t>
            </a:r>
            <a:endParaRPr lang="en-US" sz="2000" b="1" dirty="0" smtClean="0"/>
          </a:p>
          <a:p>
            <a:pPr lvl="1"/>
            <a:r>
              <a:rPr lang="en-US" sz="1800" dirty="0" smtClean="0"/>
              <a:t>2 </a:t>
            </a:r>
            <a:r>
              <a:rPr lang="en-US" sz="1800" dirty="0"/>
              <a:t>midterms for a total of 50%; </a:t>
            </a:r>
            <a:endParaRPr lang="en-US" sz="1800" dirty="0" smtClean="0"/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n</a:t>
            </a:r>
            <a:r>
              <a:rPr lang="en-US" sz="1800" dirty="0"/>
              <a:t>-class final: 25%; </a:t>
            </a:r>
            <a:endParaRPr lang="en-US" sz="1800" dirty="0" smtClean="0"/>
          </a:p>
          <a:p>
            <a:pPr lvl="1"/>
            <a:r>
              <a:rPr lang="en-US" sz="1800" dirty="0" err="1" smtClean="0"/>
              <a:t>Homeworks</a:t>
            </a:r>
            <a:r>
              <a:rPr lang="en-US" sz="1800" dirty="0"/>
              <a:t>: 15%</a:t>
            </a:r>
            <a:endParaRPr lang="en-US" sz="1800" dirty="0" smtClean="0"/>
          </a:p>
          <a:p>
            <a:pPr lvl="1"/>
            <a:r>
              <a:rPr lang="en-US" sz="1800" dirty="0"/>
              <a:t>G</a:t>
            </a:r>
            <a:r>
              <a:rPr lang="en-US" sz="1800" dirty="0" smtClean="0"/>
              <a:t>roup </a:t>
            </a:r>
            <a:r>
              <a:rPr lang="en-US" sz="1800" dirty="0"/>
              <a:t>project: 10</a:t>
            </a:r>
            <a:r>
              <a:rPr lang="en-US" sz="1800" dirty="0" smtClean="0"/>
              <a:t>%;</a:t>
            </a:r>
          </a:p>
          <a:p>
            <a:pPr lvl="1"/>
            <a:endParaRPr lang="en-US" sz="1800" b="1" dirty="0"/>
          </a:p>
          <a:p>
            <a:r>
              <a:rPr lang="en-US" sz="1800" b="1" dirty="0" smtClean="0"/>
              <a:t>Missed Exams:</a:t>
            </a:r>
          </a:p>
          <a:p>
            <a:pPr lvl="1"/>
            <a:r>
              <a:rPr lang="en-US" sz="1600" dirty="0" smtClean="0"/>
              <a:t>You </a:t>
            </a:r>
            <a:r>
              <a:rPr lang="en-US" sz="1600" dirty="0"/>
              <a:t>can miss up to one midterm (no proof is required), in which case the weight of the final will increase (to 50%). If you miss two midterms, you get an F</a:t>
            </a:r>
            <a:r>
              <a:rPr lang="en-US" sz="1600" dirty="0" smtClean="0"/>
              <a:t>.</a:t>
            </a:r>
            <a:endParaRPr lang="en-US" sz="1800" dirty="0"/>
          </a:p>
          <a:p>
            <a:pPr lvl="1"/>
            <a:r>
              <a:rPr lang="en-US" sz="1600" dirty="0" smtClean="0"/>
              <a:t>To </a:t>
            </a:r>
            <a:r>
              <a:rPr lang="en-US" sz="1600" dirty="0"/>
              <a:t>encourage exam participation, some brownie points will be given to those who attend both midterm exams (otherwise those taking a good grade in Mt1 does not attend Mt2). I do consider Mt attendance if someone is at the border of a grade cluster</a:t>
            </a:r>
            <a:r>
              <a:rPr lang="en-US" sz="1600" dirty="0" smtClean="0"/>
              <a:t>.</a:t>
            </a:r>
            <a:endParaRPr lang="en-US" sz="2400" dirty="0"/>
          </a:p>
          <a:p>
            <a:pPr lvl="1"/>
            <a:r>
              <a:rPr lang="en-US" sz="1600" dirty="0" smtClean="0"/>
              <a:t>If </a:t>
            </a:r>
            <a:r>
              <a:rPr lang="en-US" sz="1600" dirty="0"/>
              <a:t>you miss the final exam, you MUST have a legitimate excuse/report</a:t>
            </a:r>
            <a:r>
              <a:rPr lang="en-US" sz="1600" dirty="0" smtClean="0"/>
              <a:t>.</a:t>
            </a:r>
          </a:p>
          <a:p>
            <a:pPr lvl="1"/>
            <a:endParaRPr lang="en-US" sz="1800" dirty="0"/>
          </a:p>
          <a:p>
            <a:r>
              <a:rPr lang="en-US" sz="1800" b="1" dirty="0" smtClean="0"/>
              <a:t>Passing Grade:</a:t>
            </a:r>
          </a:p>
          <a:p>
            <a:pPr lvl="1"/>
            <a:r>
              <a:rPr lang="en-US" sz="1600" dirty="0" smtClean="0"/>
              <a:t>To </a:t>
            </a:r>
            <a:r>
              <a:rPr lang="en-US" sz="1600" dirty="0"/>
              <a:t>pass the course you grade as calculated above must be at least </a:t>
            </a:r>
            <a:r>
              <a:rPr lang="en-US" sz="1600" dirty="0">
                <a:solidFill>
                  <a:srgbClr val="FF0000"/>
                </a:solidFill>
              </a:rPr>
              <a:t>35</a:t>
            </a:r>
            <a:r>
              <a:rPr lang="en-US" sz="1600" dirty="0"/>
              <a:t> (strict) and Final grade should be above </a:t>
            </a:r>
            <a:r>
              <a:rPr lang="en-US" sz="1600" dirty="0">
                <a:solidFill>
                  <a:srgbClr val="FF0000"/>
                </a:solidFill>
              </a:rPr>
              <a:t>30/100</a:t>
            </a:r>
            <a:r>
              <a:rPr lang="en-US" sz="16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1956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E728E-0EB0-412B-B774-B12EC66A8213}" type="slidenum">
              <a:rPr lang="tr-TR"/>
              <a:pPr/>
              <a:t>30</a:t>
            </a:fld>
            <a:endParaRPr lang="tr-TR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Learning Systems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Experimental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Conduct controlled </a:t>
            </a:r>
            <a:r>
              <a:rPr lang="en-US" dirty="0">
                <a:solidFill>
                  <a:srgbClr val="A50021"/>
                </a:solidFill>
              </a:rPr>
              <a:t>cross-validation</a:t>
            </a:r>
            <a:r>
              <a:rPr lang="en-US" dirty="0"/>
              <a:t> experiments to compare various methods on a variety of benchmark datasets.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Gather data on their performance, e.g. </a:t>
            </a:r>
            <a:r>
              <a:rPr lang="en-US" dirty="0">
                <a:solidFill>
                  <a:srgbClr val="A50021"/>
                </a:solidFill>
              </a:rPr>
              <a:t>test accuracy, </a:t>
            </a:r>
            <a:endParaRPr lang="tr-TR" dirty="0" smtClean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  <a:buNone/>
            </a:pPr>
            <a:r>
              <a:rPr lang="tr-TR" dirty="0" smtClean="0">
                <a:solidFill>
                  <a:srgbClr val="A50021"/>
                </a:solidFill>
              </a:rPr>
              <a:t>	</a:t>
            </a:r>
            <a:r>
              <a:rPr lang="en-US" dirty="0" smtClean="0">
                <a:solidFill>
                  <a:srgbClr val="A50021"/>
                </a:solidFill>
              </a:rPr>
              <a:t>training-time</a:t>
            </a:r>
            <a:r>
              <a:rPr lang="en-US" dirty="0">
                <a:solidFill>
                  <a:srgbClr val="A50021"/>
                </a:solidFill>
              </a:rPr>
              <a:t>, </a:t>
            </a:r>
            <a:r>
              <a:rPr lang="en-US" dirty="0" smtClean="0">
                <a:solidFill>
                  <a:srgbClr val="A50021"/>
                </a:solidFill>
              </a:rPr>
              <a:t>testing-time…</a:t>
            </a:r>
            <a:endParaRPr lang="en-US" dirty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</a:pPr>
            <a:r>
              <a:rPr lang="tr-TR" dirty="0" smtClean="0"/>
              <a:t>Maybe even a</a:t>
            </a:r>
            <a:r>
              <a:rPr lang="en-US" dirty="0" err="1" smtClean="0"/>
              <a:t>nalyze</a:t>
            </a:r>
            <a:r>
              <a:rPr lang="en-US" dirty="0" smtClean="0"/>
              <a:t> </a:t>
            </a:r>
            <a:r>
              <a:rPr lang="en-US" dirty="0"/>
              <a:t>differences for </a:t>
            </a:r>
            <a:r>
              <a:rPr lang="en-US" dirty="0">
                <a:solidFill>
                  <a:srgbClr val="A50021"/>
                </a:solidFill>
              </a:rPr>
              <a:t>statistical significance.</a:t>
            </a:r>
            <a:endParaRPr lang="tr-TR" dirty="0">
              <a:solidFill>
                <a:srgbClr val="A5002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Theoretical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Analyze algorithms mathematically and prove theorems about their: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Ability to fit training data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Computational </a:t>
            </a:r>
            <a:r>
              <a:rPr lang="en-US" dirty="0"/>
              <a:t>complexity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Sample </a:t>
            </a:r>
            <a:r>
              <a:rPr lang="en-US" dirty="0"/>
              <a:t>complexity (number of training examples needed to learn an accurate function)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10ECFF-7C27-4148-93E1-176A7AD8D64C}" type="slidenum">
              <a:rPr lang="tr-TR"/>
              <a:pPr/>
              <a:t>31</a:t>
            </a:fld>
            <a:endParaRPr lang="tr-TR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Performance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dirty="0"/>
              <a:t>Performance of the learner can be measured in one of the following ways, as suitable for the application:</a:t>
            </a:r>
          </a:p>
          <a:p>
            <a:pPr lvl="1"/>
            <a:r>
              <a:rPr lang="en-US" dirty="0" smtClean="0"/>
              <a:t>Accuracy</a:t>
            </a:r>
            <a:endParaRPr lang="tr-TR" dirty="0"/>
          </a:p>
          <a:p>
            <a:pPr lvl="2"/>
            <a:r>
              <a:rPr lang="tr-TR" dirty="0">
                <a:solidFill>
                  <a:schemeClr val="tx1"/>
                </a:solidFill>
              </a:rPr>
              <a:t>Number of </a:t>
            </a:r>
            <a:r>
              <a:rPr lang="tr-TR" dirty="0" smtClean="0">
                <a:solidFill>
                  <a:schemeClr val="tx1"/>
                </a:solidFill>
              </a:rPr>
              <a:t>mistakes (in classification problems)</a:t>
            </a:r>
          </a:p>
          <a:p>
            <a:pPr lvl="2"/>
            <a:endParaRPr lang="tr-TR" sz="900" dirty="0">
              <a:solidFill>
                <a:schemeClr val="tx1"/>
              </a:solidFill>
            </a:endParaRPr>
          </a:p>
          <a:p>
            <a:pPr lvl="2"/>
            <a:r>
              <a:rPr lang="tr-TR" dirty="0">
                <a:solidFill>
                  <a:schemeClr val="tx1"/>
                </a:solidFill>
              </a:rPr>
              <a:t>Mean Squared </a:t>
            </a:r>
            <a:r>
              <a:rPr lang="tr-TR" dirty="0" smtClean="0">
                <a:solidFill>
                  <a:schemeClr val="tx1"/>
                </a:solidFill>
              </a:rPr>
              <a:t>Error (in regression problems)</a:t>
            </a:r>
          </a:p>
          <a:p>
            <a:pPr lvl="2"/>
            <a:endParaRPr lang="tr-TR" dirty="0" smtClean="0">
              <a:solidFill>
                <a:schemeClr val="tx1"/>
              </a:solidFill>
            </a:endParaRPr>
          </a:p>
          <a:p>
            <a:pPr lvl="2"/>
            <a:endParaRPr lang="tr-TR" dirty="0">
              <a:solidFill>
                <a:schemeClr val="tx1"/>
              </a:solidFill>
            </a:endParaRPr>
          </a:p>
          <a:p>
            <a:pPr lvl="2"/>
            <a:r>
              <a:rPr lang="tr-TR" dirty="0">
                <a:solidFill>
                  <a:schemeClr val="tx1"/>
                </a:solidFill>
              </a:rPr>
              <a:t>Loss </a:t>
            </a:r>
            <a:r>
              <a:rPr lang="tr-TR" dirty="0" smtClean="0">
                <a:solidFill>
                  <a:schemeClr val="tx1"/>
                </a:solidFill>
              </a:rPr>
              <a:t>functions (more general, taking into account different costs for different mistakes)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Solution quality (length, efficiency)</a:t>
            </a:r>
          </a:p>
          <a:p>
            <a:pPr lvl="1"/>
            <a:r>
              <a:rPr lang="en-US" dirty="0"/>
              <a:t>Speed of performance</a:t>
            </a:r>
            <a:endParaRPr lang="tr-TR" dirty="0"/>
          </a:p>
          <a:p>
            <a:pPr lvl="1"/>
            <a:r>
              <a:rPr lang="tr-TR" dirty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325" y="3371850"/>
            <a:ext cx="2267516" cy="70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some data to learn from and you need some test data to test your learnt system. A standard approach to evaluation is to use </a:t>
            </a:r>
            <a:r>
              <a:rPr lang="en-US" dirty="0" smtClean="0">
                <a:solidFill>
                  <a:srgbClr val="FF0000"/>
                </a:solidFill>
              </a:rPr>
              <a:t>k-fold cross-validation</a:t>
            </a:r>
            <a:r>
              <a:rPr lang="en-US" dirty="0"/>
              <a:t> </a:t>
            </a:r>
            <a:r>
              <a:rPr lang="en-US" dirty="0" smtClean="0"/>
              <a:t>(we will see later).</a:t>
            </a:r>
          </a:p>
          <a:p>
            <a:endParaRPr lang="en-US" dirty="0"/>
          </a:p>
          <a:p>
            <a:r>
              <a:rPr lang="en-US" dirty="0" smtClean="0"/>
              <a:t>For now, lets assume we have a validation set, so that we can train on the train set and evaluate performance on the validation set.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08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next</a:t>
            </a:r>
            <a:r>
              <a:rPr lang="tr-TR" dirty="0"/>
              <a:t> </a:t>
            </a:r>
            <a:r>
              <a:rPr lang="tr-TR" dirty="0" err="1"/>
              <a:t>slides</a:t>
            </a:r>
            <a:r>
              <a:rPr lang="tr-TR" dirty="0"/>
              <a:t> </a:t>
            </a:r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 as a </a:t>
            </a:r>
            <a:r>
              <a:rPr lang="tr-TR" dirty="0" err="1"/>
              <a:t>whole</a:t>
            </a:r>
            <a:r>
              <a:rPr lang="tr-TR" dirty="0"/>
              <a:t> </a:t>
            </a:r>
            <a:r>
              <a:rPr lang="tr-TR" dirty="0" err="1" smtClean="0"/>
              <a:t>process</a:t>
            </a:r>
            <a:endParaRPr lang="tr-TR" dirty="0" smtClean="0"/>
          </a:p>
          <a:p>
            <a:r>
              <a:rPr lang="tr-TR" sz="1200" dirty="0" err="1" smtClean="0"/>
              <a:t>from</a:t>
            </a:r>
            <a:r>
              <a:rPr lang="tr-TR" sz="1200" dirty="0" smtClean="0"/>
              <a:t> </a:t>
            </a:r>
            <a:r>
              <a:rPr lang="tr-TR" sz="1200" dirty="0" err="1" smtClean="0"/>
              <a:t>Gutierrez</a:t>
            </a:r>
            <a:r>
              <a:rPr lang="tr-TR" sz="1200" dirty="0" smtClean="0"/>
              <a:t>-Osuna, Texas A&amp;M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ED736E-3074-45C6-85FD-FABF77E3B6FE}" type="slidenum">
              <a:rPr lang="tr-TR"/>
              <a:pPr/>
              <a:t>34</a:t>
            </a:fld>
            <a:endParaRPr lang="tr-TR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03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346" t="20348" r="12866" b="12386"/>
          <a:stretch>
            <a:fillRect/>
          </a:stretch>
        </p:blipFill>
        <p:spPr>
          <a:xfrm>
            <a:off x="0" y="0"/>
            <a:ext cx="8959850" cy="683101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2CD14A-16CA-460F-A7E3-6E23F069C4D1}" type="slidenum">
              <a:rPr lang="tr-TR"/>
              <a:pPr/>
              <a:t>35</a:t>
            </a:fld>
            <a:endParaRPr lang="tr-TR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462" t="18518" r="12288" b="13332"/>
          <a:stretch>
            <a:fillRect/>
          </a:stretch>
        </p:blipFill>
        <p:spPr>
          <a:xfrm>
            <a:off x="0" y="0"/>
            <a:ext cx="8964613" cy="68675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DFF112-C209-46A5-90EE-A5328282BBDB}" type="slidenum">
              <a:rPr lang="tr-TR"/>
              <a:pPr/>
              <a:t>36</a:t>
            </a:fld>
            <a:endParaRPr lang="tr-TR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44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0768" t="17023" r="12634" b="15161"/>
          <a:stretch>
            <a:fillRect/>
          </a:stretch>
        </p:blipFill>
        <p:spPr>
          <a:xfrm>
            <a:off x="0" y="0"/>
            <a:ext cx="9002713" cy="682148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76125-9219-400D-97C3-99482ED6603D}" type="slidenum">
              <a:rPr lang="tr-TR"/>
              <a:pPr/>
              <a:t>37</a:t>
            </a:fld>
            <a:endParaRPr lang="tr-TR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65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0884" t="16473" r="12750" b="16656"/>
          <a:stretch>
            <a:fillRect/>
          </a:stretch>
        </p:blipFill>
        <p:spPr>
          <a:xfrm>
            <a:off x="0" y="0"/>
            <a:ext cx="9144000" cy="68595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1A97AA-F55F-4A26-BA26-58550154AED7}" type="slidenum">
              <a:rPr lang="tr-TR"/>
              <a:pPr/>
              <a:t>38</a:t>
            </a:fld>
            <a:endParaRPr lang="tr-TR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8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230" t="14612" r="12866" b="18304"/>
          <a:stretch>
            <a:fillRect/>
          </a:stretch>
        </p:blipFill>
        <p:spPr>
          <a:xfrm>
            <a:off x="0" y="0"/>
            <a:ext cx="9028113" cy="68500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A369A-AAF1-4A90-9D09-EF28FA40B6DD}" type="slidenum">
              <a:rPr lang="tr-TR"/>
              <a:pPr/>
              <a:t>39</a:t>
            </a:fld>
            <a:endParaRPr lang="tr-TR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06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1116" t="22209" r="12750" b="10190"/>
          <a:stretch>
            <a:fillRect/>
          </a:stretch>
        </p:blipFill>
        <p:spPr>
          <a:xfrm>
            <a:off x="0" y="0"/>
            <a:ext cx="9018588" cy="6867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22312" y="4406900"/>
            <a:ext cx="7772401" cy="1362075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What is Learning...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914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Generalization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over-fitting </a:t>
            </a:r>
            <a:r>
              <a:rPr lang="en-US" dirty="0" smtClean="0"/>
              <a:t>are at the core of machine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9047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Overfitting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9433"/>
      </p:ext>
    </p:extLst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Model Complexity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Imagine that we have some training data (blue dots in the next slides), and we want to learn the underlying function between the independent variable x and the target values t. </a:t>
            </a:r>
          </a:p>
          <a:p>
            <a:endParaRPr lang="en-US" sz="800" dirty="0" smtClean="0"/>
          </a:p>
          <a:p>
            <a:endParaRPr lang="en-US" sz="800" dirty="0" smtClean="0"/>
          </a:p>
        </p:txBody>
      </p:sp>
      <p:pic>
        <p:nvPicPr>
          <p:cNvPr id="5" name="Content Placeholder 7" descr="Figure1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5595"/>
            <a:ext cx="4800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568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Model Complexity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/>
          </a:p>
          <a:p>
            <a:r>
              <a:rPr lang="en-US" sz="2000" dirty="0" smtClean="0"/>
              <a:t>We can fit polynomials in varying degrees: lines to higher degree polynomials. </a:t>
            </a:r>
          </a:p>
          <a:p>
            <a:endParaRPr lang="en-US" sz="800" dirty="0" smtClean="0"/>
          </a:p>
          <a:p>
            <a:r>
              <a:rPr lang="en-US" sz="2000" dirty="0" smtClean="0"/>
              <a:t>Higher degrees make the polynomial very capable to bend/flex to match the data as it has many parameters to change/adapt. </a:t>
            </a:r>
          </a:p>
          <a:p>
            <a:endParaRPr lang="en-US" sz="800" dirty="0" smtClean="0"/>
          </a:p>
        </p:txBody>
      </p:sp>
      <p:pic>
        <p:nvPicPr>
          <p:cNvPr id="5" name="Content Placeholder 7" descr="Figure1.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3129916"/>
            <a:ext cx="3566160" cy="264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30" y="5684520"/>
            <a:ext cx="60261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9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>
                <a:latin typeface="Arial" charset="0"/>
              </a:rPr>
              <a:t>Polynomial Curve Fitting	</a:t>
            </a:r>
          </a:p>
        </p:txBody>
      </p:sp>
      <p:pic>
        <p:nvPicPr>
          <p:cNvPr id="34818" name="Content Placeholder 7" descr="Figure1.2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4800600" cy="3565525"/>
          </a:xfrm>
        </p:spPr>
      </p:pic>
      <p:pic>
        <p:nvPicPr>
          <p:cNvPr id="34819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5105400"/>
            <a:ext cx="60261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 and Model Complexity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 smtClean="0"/>
          </a:p>
          <a:p>
            <a:r>
              <a:rPr lang="en-US" sz="2000" dirty="0" smtClean="0"/>
              <a:t>We can fit polynomials in varying degrees: lines to higher degree polynomials. </a:t>
            </a:r>
          </a:p>
          <a:p>
            <a:endParaRPr lang="en-US" sz="800" dirty="0" smtClean="0"/>
          </a:p>
          <a:p>
            <a:r>
              <a:rPr lang="en-US" sz="2000" dirty="0" smtClean="0"/>
              <a:t>Higher degrees make the polynomial very capable to bend/flex to match the data as it has many parameters to change/adapt. </a:t>
            </a:r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266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Arial" charset="0"/>
              </a:rPr>
              <a:t>Sum-of-Squares Error Function</a:t>
            </a:r>
          </a:p>
        </p:txBody>
      </p:sp>
      <p:pic>
        <p:nvPicPr>
          <p:cNvPr id="36866" name="Content Placeholder 3" descr="Figure1.3.jpg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813" y="1524000"/>
            <a:ext cx="4446587" cy="3352800"/>
          </a:xfrm>
        </p:spPr>
      </p:pic>
      <p:pic>
        <p:nvPicPr>
          <p:cNvPr id="36867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5105400"/>
            <a:ext cx="34448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>
                <a:latin typeface="Arial" charset="0"/>
              </a:rPr>
              <a:t>0</a:t>
            </a:r>
            <a:r>
              <a:rPr lang="en-GB" sz="2800" b="1" baseline="30000">
                <a:latin typeface="Arial" charset="0"/>
              </a:rPr>
              <a:t>th</a:t>
            </a:r>
            <a:r>
              <a:rPr lang="en-GB" sz="2800" b="1">
                <a:latin typeface="Arial" charset="0"/>
              </a:rPr>
              <a:t> Order Polynomial</a:t>
            </a:r>
          </a:p>
        </p:txBody>
      </p:sp>
      <p:pic>
        <p:nvPicPr>
          <p:cNvPr id="38914" name="Content Placeholder 3" descr="Figure1.4a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350963"/>
            <a:ext cx="5334000" cy="4137025"/>
          </a:xfrm>
        </p:spPr>
      </p:pic>
    </p:spTree>
    <p:extLst>
      <p:ext uri="{BB962C8B-B14F-4D97-AF65-F5344CB8AC3E}">
        <p14:creationId xmlns:p14="http://schemas.microsoft.com/office/powerpoint/2010/main" val="151649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>
                <a:latin typeface="Arial" charset="0"/>
              </a:rPr>
              <a:t>1</a:t>
            </a:r>
            <a:r>
              <a:rPr lang="en-GB" sz="2800" b="1" baseline="30000">
                <a:latin typeface="Arial" charset="0"/>
              </a:rPr>
              <a:t>st</a:t>
            </a:r>
            <a:r>
              <a:rPr lang="en-GB" sz="2800" b="1">
                <a:latin typeface="Arial" charset="0"/>
              </a:rPr>
              <a:t> Order Polynomial</a:t>
            </a:r>
          </a:p>
        </p:txBody>
      </p:sp>
      <p:pic>
        <p:nvPicPr>
          <p:cNvPr id="40962" name="Content Placeholder 3" descr="Figure1.4b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350963"/>
            <a:ext cx="5334000" cy="4137025"/>
          </a:xfrm>
        </p:spPr>
      </p:pic>
    </p:spTree>
    <p:extLst>
      <p:ext uri="{BB962C8B-B14F-4D97-AF65-F5344CB8AC3E}">
        <p14:creationId xmlns:p14="http://schemas.microsoft.com/office/powerpoint/2010/main" val="33492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>
                <a:latin typeface="Arial" charset="0"/>
              </a:rPr>
              <a:t>3</a:t>
            </a:r>
            <a:r>
              <a:rPr lang="en-GB" sz="2800" b="1" baseline="30000">
                <a:latin typeface="Arial" charset="0"/>
              </a:rPr>
              <a:t>rd</a:t>
            </a:r>
            <a:r>
              <a:rPr lang="en-GB" sz="2800" b="1">
                <a:latin typeface="Arial" charset="0"/>
              </a:rPr>
              <a:t> Order Polynomial</a:t>
            </a:r>
          </a:p>
        </p:txBody>
      </p:sp>
      <p:pic>
        <p:nvPicPr>
          <p:cNvPr id="43010" name="Content Placeholder 3" descr="Figure1.4c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350963"/>
            <a:ext cx="5334000" cy="4137025"/>
          </a:xfrm>
        </p:spPr>
      </p:pic>
    </p:spTree>
    <p:extLst>
      <p:ext uri="{BB962C8B-B14F-4D97-AF65-F5344CB8AC3E}">
        <p14:creationId xmlns:p14="http://schemas.microsoft.com/office/powerpoint/2010/main" val="30459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1060"/>
            <a:ext cx="2133600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200"/>
              <a:t>5</a:t>
            </a:fld>
            <a:endParaRPr sz="1200"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151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6600"/>
                </a:solidFill>
              </a:rPr>
              <a:t>What is learning?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7200" y="1368425"/>
            <a:ext cx="8229600" cy="52038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804672">
              <a:lnSpc>
                <a:spcPct val="90000"/>
              </a:lnSpc>
              <a:buClrTx/>
              <a:buSzTx/>
              <a:buFontTx/>
              <a:buNone/>
              <a:defRPr sz="1800"/>
            </a:pPr>
            <a:r>
              <a:rPr sz="2112"/>
              <a:t>It is very difficult to pin down what learning is. As our programs/agents/robots start doing more and more things, we do not find them intelligent anymore.</a:t>
            </a:r>
          </a:p>
          <a:p>
            <a:pPr marL="0" lvl="0" indent="0" defTabSz="804672">
              <a:lnSpc>
                <a:spcPct val="90000"/>
              </a:lnSpc>
              <a:buClrTx/>
              <a:buSzTx/>
              <a:buFontTx/>
              <a:buNone/>
              <a:defRPr sz="1800"/>
            </a:pPr>
            <a:endParaRPr sz="2112"/>
          </a:p>
          <a:p>
            <a:pPr marL="0" lvl="0" indent="0" defTabSz="804672">
              <a:lnSpc>
                <a:spcPct val="90000"/>
              </a:lnSpc>
              <a:buClrTx/>
              <a:buSzTx/>
              <a:buFontTx/>
              <a:buNone/>
              <a:defRPr sz="1800"/>
            </a:pPr>
            <a:r>
              <a:rPr sz="2112"/>
              <a:t>Some definitions from famous people in CS/AI history: </a:t>
            </a:r>
          </a:p>
          <a:p>
            <a:pPr marL="704087" lvl="1" indent="-301752" defTabSz="804672">
              <a:lnSpc>
                <a:spcPct val="90000"/>
              </a:lnSpc>
              <a:buSzPct val="75000"/>
              <a:buChar char="■"/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2D2568"/>
                </a:solidFill>
              </a:rPr>
              <a:t>“Learning denotes changes in a system that ... enable a system to do the same task more efficiently the next time.” –Herbert Simon</a:t>
            </a:r>
          </a:p>
          <a:p>
            <a:pPr marL="301752" lvl="0" indent="-301752" defTabSz="804672">
              <a:lnSpc>
                <a:spcPct val="90000"/>
              </a:lnSpc>
              <a:defRPr sz="1800"/>
            </a:pPr>
            <a:endParaRPr sz="704"/>
          </a:p>
          <a:p>
            <a:pPr marL="704087" lvl="1" indent="-301752" defTabSz="804672">
              <a:lnSpc>
                <a:spcPct val="90000"/>
              </a:lnSpc>
              <a:buSzPct val="75000"/>
              <a:buChar char="■"/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2D2568"/>
                </a:solidFill>
              </a:rPr>
              <a:t>“Learning is any process by which a system improves performance from experience.” –Herbert Simon</a:t>
            </a:r>
          </a:p>
          <a:p>
            <a:pPr marL="301751" lvl="0" indent="-301751" defTabSz="804672">
              <a:lnSpc>
                <a:spcPct val="90000"/>
              </a:lnSpc>
              <a:defRPr sz="1800"/>
            </a:pPr>
            <a:endParaRPr sz="704"/>
          </a:p>
          <a:p>
            <a:pPr marL="704087" lvl="1" indent="-301752" defTabSz="804672">
              <a:lnSpc>
                <a:spcPct val="90000"/>
              </a:lnSpc>
              <a:buSzPct val="75000"/>
              <a:buChar char="■"/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2D2568"/>
                </a:solidFill>
              </a:rPr>
              <a:t>“Learning is constructing or modifying representations of what is being experienced.” </a:t>
            </a:r>
            <a:br>
              <a:rPr sz="2112">
                <a:solidFill>
                  <a:srgbClr val="2D2568"/>
                </a:solidFill>
              </a:rPr>
            </a:br>
            <a:r>
              <a:rPr sz="2112">
                <a:solidFill>
                  <a:srgbClr val="2D2568"/>
                </a:solidFill>
              </a:rPr>
              <a:t>–Ryszard Michalski </a:t>
            </a:r>
          </a:p>
          <a:p>
            <a:pPr marL="301752" lvl="0" indent="-301752" defTabSz="804672">
              <a:lnSpc>
                <a:spcPct val="90000"/>
              </a:lnSpc>
              <a:defRPr sz="1800"/>
            </a:pPr>
            <a:endParaRPr sz="704"/>
          </a:p>
          <a:p>
            <a:pPr marL="704087" lvl="1" indent="-301752" defTabSz="804672">
              <a:lnSpc>
                <a:spcPct val="90000"/>
              </a:lnSpc>
              <a:buSzPct val="75000"/>
              <a:buChar char="■"/>
              <a:defRPr sz="1800">
                <a:solidFill>
                  <a:srgbClr val="000000"/>
                </a:solidFill>
              </a:defRPr>
            </a:pPr>
            <a:r>
              <a:rPr sz="2112">
                <a:solidFill>
                  <a:srgbClr val="2D2568"/>
                </a:solidFill>
              </a:rPr>
              <a:t>“Learning is making useful changes in our minds.” –Marvin Minsky </a:t>
            </a:r>
          </a:p>
        </p:txBody>
      </p:sp>
    </p:spTree>
    <p:extLst>
      <p:ext uri="{BB962C8B-B14F-4D97-AF65-F5344CB8AC3E}">
        <p14:creationId xmlns:p14="http://schemas.microsoft.com/office/powerpoint/2010/main" val="309056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2800" b="1">
                <a:latin typeface="Arial" charset="0"/>
              </a:rPr>
              <a:t>9</a:t>
            </a:r>
            <a:r>
              <a:rPr lang="en-GB" sz="2800" b="1" baseline="30000">
                <a:latin typeface="Arial" charset="0"/>
              </a:rPr>
              <a:t>th</a:t>
            </a:r>
            <a:r>
              <a:rPr lang="en-GB" sz="2800" b="1">
                <a:latin typeface="Arial" charset="0"/>
              </a:rPr>
              <a:t> Order Polynomial</a:t>
            </a:r>
          </a:p>
        </p:txBody>
      </p:sp>
      <p:pic>
        <p:nvPicPr>
          <p:cNvPr id="45058" name="Content Placeholder 3" descr="Figure1.4d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0225" y="1350963"/>
            <a:ext cx="5330825" cy="4132262"/>
          </a:xfrm>
        </p:spPr>
      </p:pic>
    </p:spTree>
    <p:extLst>
      <p:ext uri="{BB962C8B-B14F-4D97-AF65-F5344CB8AC3E}">
        <p14:creationId xmlns:p14="http://schemas.microsoft.com/office/powerpoint/2010/main" val="24015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know yet which is the best model, maybe the 9</a:t>
            </a:r>
            <a:r>
              <a:rPr lang="en-US" baseline="30000" dirty="0" smtClean="0"/>
              <a:t>th</a:t>
            </a:r>
            <a:r>
              <a:rPr lang="en-US" dirty="0" smtClean="0"/>
              <a:t> degree polynomial after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0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Summar</a:t>
            </a:r>
            <a:r>
              <a:rPr lang="en-US" dirty="0" smtClean="0">
                <a:solidFill>
                  <a:srgbClr val="FF0000"/>
                </a:solidFill>
              </a:rPr>
              <a:t> of Week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425"/>
            <a:ext cx="8423008" cy="5203825"/>
          </a:xfrm>
        </p:spPr>
        <p:txBody>
          <a:bodyPr/>
          <a:lstStyle/>
          <a:p>
            <a:r>
              <a:rPr lang="en-US" dirty="0"/>
              <a:t>This was an introduction of the concepts, we will cover each issue more in depth in the coming weeks. 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To Know from Lecture </a:t>
            </a:r>
            <a:r>
              <a:rPr lang="en-US" dirty="0" smtClean="0">
                <a:solidFill>
                  <a:srgbClr val="FF0000"/>
                </a:solidFill>
              </a:rPr>
              <a:t>1:</a:t>
            </a:r>
          </a:p>
          <a:p>
            <a:pPr lvl="1"/>
            <a:r>
              <a:rPr lang="en-US" dirty="0" smtClean="0"/>
              <a:t>Course information, expectations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What is learning, different types of learning</a:t>
            </a:r>
          </a:p>
          <a:p>
            <a:pPr lvl="2"/>
            <a:r>
              <a:rPr lang="en-US" dirty="0" smtClean="0"/>
              <a:t>supervised </a:t>
            </a:r>
            <a:r>
              <a:rPr lang="en-US" dirty="0"/>
              <a:t>learning, classification, </a:t>
            </a:r>
            <a:r>
              <a:rPr lang="en-US" dirty="0" smtClean="0"/>
              <a:t>regression...</a:t>
            </a:r>
          </a:p>
          <a:p>
            <a:pPr lvl="2"/>
            <a:r>
              <a:rPr lang="en-US" dirty="0" smtClean="0"/>
              <a:t>know a little about the history of learning and where ML is used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All terminology and concepts</a:t>
            </a:r>
          </a:p>
          <a:p>
            <a:pPr lvl="2"/>
            <a:r>
              <a:rPr lang="en-US" dirty="0" smtClean="0"/>
              <a:t>raw data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featuresfeature</a:t>
            </a:r>
            <a:r>
              <a:rPr lang="en-US" dirty="0" smtClean="0"/>
              <a:t> qualities</a:t>
            </a:r>
          </a:p>
          <a:p>
            <a:pPr lvl="2"/>
            <a:r>
              <a:rPr lang="en-US" dirty="0" smtClean="0"/>
              <a:t>training, testing, error measures</a:t>
            </a:r>
          </a:p>
          <a:p>
            <a:pPr lvl="2"/>
            <a:r>
              <a:rPr lang="en-US" dirty="0" smtClean="0"/>
              <a:t>classifier; decision boundaries/regions</a:t>
            </a:r>
          </a:p>
          <a:p>
            <a:pPr lvl="2"/>
            <a:r>
              <a:rPr lang="en-US" dirty="0" smtClean="0"/>
              <a:t>over-fitting</a:t>
            </a:r>
          </a:p>
          <a:p>
            <a:pPr lvl="2"/>
            <a:r>
              <a:rPr lang="en-US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C8D98-2BDE-4AC8-ABE5-9FE9970EB368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52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6D8538-0DC5-4F4C-9E63-6A85CF1E3215}" type="slidenum">
              <a:rPr lang="tr-TR"/>
              <a:pPr/>
              <a:t>6</a:t>
            </a:fld>
            <a:endParaRPr lang="tr-TR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1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0768" t="20897" r="12634" b="12386"/>
          <a:stretch>
            <a:fillRect/>
          </a:stretch>
        </p:blipFill>
        <p:spPr>
          <a:xfrm>
            <a:off x="0" y="104775"/>
            <a:ext cx="9144000" cy="68151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1060"/>
            <a:ext cx="2133600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200"/>
              <a:t>7</a:t>
            </a:fld>
            <a:endParaRPr sz="1200"/>
          </a:p>
        </p:txBody>
      </p:sp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6600"/>
                </a:solidFill>
              </a:rPr>
              <a:t>Why learn?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Build software </a:t>
            </a:r>
            <a:r>
              <a:rPr sz="2400" b="1" dirty="0"/>
              <a:t>agents that can adapt</a:t>
            </a:r>
            <a:r>
              <a:rPr sz="2400" dirty="0"/>
              <a:t> to their users or to other software agents or to changing environments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2D2568"/>
                </a:solidFill>
              </a:rPr>
              <a:t>Mars robot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endParaRPr sz="800" dirty="0">
              <a:solidFill>
                <a:srgbClr val="2D2568"/>
              </a:solidFill>
            </a:endParaRPr>
          </a:p>
          <a:p>
            <a:pPr lvl="0">
              <a:defRPr sz="1800"/>
            </a:pPr>
            <a:r>
              <a:rPr sz="2400" dirty="0"/>
              <a:t>Develop </a:t>
            </a:r>
            <a:r>
              <a:rPr sz="2400" b="1" dirty="0"/>
              <a:t>systems that are too difficult/expensive to construct manually</a:t>
            </a:r>
            <a:r>
              <a:rPr sz="2400" dirty="0"/>
              <a:t> because they require specific detailed skills or knowledge tuned to a specific task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2D2568"/>
                </a:solidFill>
              </a:rPr>
              <a:t>Large, complex AI systems cannot be completely derived by hand and require dynamic updating to incorporate new information. </a:t>
            </a:r>
          </a:p>
          <a:p>
            <a:pPr lvl="0">
              <a:defRPr sz="1800"/>
            </a:pPr>
            <a:endParaRPr sz="800" dirty="0"/>
          </a:p>
          <a:p>
            <a:pPr lvl="0">
              <a:defRPr sz="1800"/>
            </a:pPr>
            <a:r>
              <a:rPr sz="2400" b="1" dirty="0"/>
              <a:t>Discover new things</a:t>
            </a:r>
            <a:r>
              <a:rPr sz="2400" dirty="0"/>
              <a:t> that were previously unknown to humans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2D2568"/>
                </a:solidFill>
              </a:rPr>
              <a:t>Examples: data mining, scientific discovery</a:t>
            </a:r>
          </a:p>
        </p:txBody>
      </p:sp>
    </p:spTree>
    <p:extLst>
      <p:ext uri="{BB962C8B-B14F-4D97-AF65-F5344CB8AC3E}">
        <p14:creationId xmlns:p14="http://schemas.microsoft.com/office/powerpoint/2010/main" val="19536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2FA5DB-5EC4-400B-A96D-C50B5C363B67}" type="slidenum">
              <a:rPr lang="tr-TR"/>
              <a:pPr/>
              <a:t>8</a:t>
            </a:fld>
            <a:endParaRPr lang="tr-TR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5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32408" t="20287" r="15123" b="21202"/>
          <a:stretch>
            <a:fillRect/>
          </a:stretch>
        </p:blipFill>
        <p:spPr>
          <a:xfrm>
            <a:off x="438150" y="700088"/>
            <a:ext cx="7834313" cy="55245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B72621-D83B-46BB-A841-11B66713BD77}" type="slidenum">
              <a:rPr lang="tr-TR"/>
              <a:pPr/>
              <a:t>9</a:t>
            </a:fld>
            <a:endParaRPr lang="tr-T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Disciplines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/>
              <a:t>The following are close disciplines: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Artificial Intelligence</a:t>
            </a:r>
            <a:endParaRPr lang="tr-TR" sz="1800"/>
          </a:p>
          <a:p>
            <a:pPr lvl="2">
              <a:lnSpc>
                <a:spcPct val="90000"/>
              </a:lnSpc>
            </a:pPr>
            <a:r>
              <a:rPr lang="tr-TR" sz="1600"/>
              <a:t>Machine learning deals with the learning part of AI</a:t>
            </a:r>
            <a:endParaRPr lang="en-US" sz="1600"/>
          </a:p>
          <a:p>
            <a:pPr lvl="1">
              <a:lnSpc>
                <a:spcPct val="90000"/>
              </a:lnSpc>
            </a:pPr>
            <a:r>
              <a:rPr lang="tr-TR" sz="1800"/>
              <a:t>Pattern Recognition</a:t>
            </a:r>
          </a:p>
          <a:p>
            <a:pPr lvl="2">
              <a:lnSpc>
                <a:spcPct val="90000"/>
              </a:lnSpc>
            </a:pPr>
            <a:r>
              <a:rPr lang="tr-TR" sz="1600"/>
              <a:t>Concentrates more on “tools” rather than theory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Data Mining</a:t>
            </a:r>
            <a:endParaRPr lang="tr-TR" sz="1800"/>
          </a:p>
          <a:p>
            <a:pPr lvl="2">
              <a:lnSpc>
                <a:spcPct val="90000"/>
              </a:lnSpc>
            </a:pPr>
            <a:r>
              <a:rPr lang="tr-TR" sz="1600"/>
              <a:t>More specific about discovery</a:t>
            </a:r>
          </a:p>
          <a:p>
            <a:pPr>
              <a:lnSpc>
                <a:spcPct val="90000"/>
              </a:lnSpc>
            </a:pPr>
            <a:endParaRPr lang="tr-TR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/>
              <a:t>The following are useful in machine learning techniques or may give insights: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Probability and Statistics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Information theory</a:t>
            </a:r>
            <a:endParaRPr lang="tr-TR" sz="1800"/>
          </a:p>
          <a:p>
            <a:pPr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1800"/>
              <a:t>Psychology (developmental, cognitive)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Neurobiology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Linguistics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Philosophy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   y(x, \bfw) = w_0 + w_1 x + w_2 x^2 + \ldots + w_M x^M =&#10;    \sum_{j=0}^M w_j x^j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236"/>
  <p:tag name="PICTUREFILESIZE" val="7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book}&#10;\pagestyle{empty}&#10;\input{C:/Users/markussv/depots/CMBBOOK/latex/prml-utils}&#10;\begin{document}&#10;\[&#10; E(\bfw) = \frac{1}{2} \sum_{n=1}^N \left\{ y(x_n, \bfw) - t_n&#10;    \right\}^2&#10;\]&#10;\end{document}&#10;"/>
  <p:tag name="FILENAME" val="TP_tmp"/>
  <p:tag name="FORMAT" val="png256"/>
  <p:tag name="RES" val="600"/>
  <p:tag name="BLEND" val="0"/>
  <p:tag name="TRANSPARENT" val="0"/>
  <p:tag name="TBUG" val="0"/>
  <p:tag name="ALLOWFS" val="0"/>
  <p:tag name="ORIGWIDTH" val="135"/>
  <p:tag name="PICTUREFILESIZE" val="5475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11208</TotalTime>
  <Words>1896</Words>
  <Application>Microsoft Macintosh PowerPoint</Application>
  <PresentationFormat>On-screen Show (4:3)</PresentationFormat>
  <Paragraphs>377</Paragraphs>
  <Slides>52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Pixel</vt:lpstr>
      <vt:lpstr>CS 512 Machine Learning</vt:lpstr>
      <vt:lpstr>CS512-Machine Learning</vt:lpstr>
      <vt:lpstr>Important Info</vt:lpstr>
      <vt:lpstr>What is Learning...</vt:lpstr>
      <vt:lpstr>What is learning?</vt:lpstr>
      <vt:lpstr>PowerPoint Presentation</vt:lpstr>
      <vt:lpstr>Why learn?</vt:lpstr>
      <vt:lpstr>PowerPoint Presentation</vt:lpstr>
      <vt:lpstr>Related Disciplines</vt:lpstr>
      <vt:lpstr>History of Machine Learning</vt:lpstr>
      <vt:lpstr>History of Machine Learning (cont.)</vt:lpstr>
      <vt:lpstr>History of Machine Learning (cont.)</vt:lpstr>
      <vt:lpstr>PowerPoint Presentation</vt:lpstr>
      <vt:lpstr>Major paradigms of machine learning</vt:lpstr>
      <vt:lpstr>Rote Learning is Limited</vt:lpstr>
      <vt:lpstr>The inductive learning problem</vt:lpstr>
      <vt:lpstr>Classification, Regression</vt:lpstr>
      <vt:lpstr>Types of supervised learning</vt:lpstr>
      <vt:lpstr>Types of Supervised Learning </vt:lpstr>
      <vt:lpstr>Classification</vt:lpstr>
      <vt:lpstr>Classification System </vt:lpstr>
      <vt:lpstr>Regression System </vt:lpstr>
      <vt:lpstr>Learning: Key steps</vt:lpstr>
      <vt:lpstr>Learning: Key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of Learning Systems</vt:lpstr>
      <vt:lpstr>Measuring Performance</vt:lpstr>
      <vt:lpstr>Cross-Validation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Overfitting and Model Complexity</vt:lpstr>
      <vt:lpstr>Overfitting and Model Complexity</vt:lpstr>
      <vt:lpstr>Polynomial Curve Fitting </vt:lpstr>
      <vt:lpstr>Overfitting and Model Complexity</vt:lpstr>
      <vt:lpstr>Sum-of-Squares Error Function</vt:lpstr>
      <vt:lpstr>0th Order Polynomial</vt:lpstr>
      <vt:lpstr>1st Order Polynomial</vt:lpstr>
      <vt:lpstr>3rd Order Polynomial</vt:lpstr>
      <vt:lpstr>9th Order Polynomial</vt:lpstr>
      <vt:lpstr>PowerPoint Presentation</vt:lpstr>
      <vt:lpstr>Summar of Week 1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Berrin Yanikoglu</cp:lastModifiedBy>
  <cp:revision>328</cp:revision>
  <cp:lastPrinted>1601-01-01T00:00:00Z</cp:lastPrinted>
  <dcterms:created xsi:type="dcterms:W3CDTF">2001-05-20T22:11:52Z</dcterms:created>
  <dcterms:modified xsi:type="dcterms:W3CDTF">2017-09-21T10:57:37Z</dcterms:modified>
</cp:coreProperties>
</file>