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9" r:id="rId1"/>
  </p:sldMasterIdLst>
  <p:notesMasterIdLst>
    <p:notesMasterId r:id="rId7"/>
  </p:notesMasterIdLst>
  <p:handoutMasterIdLst>
    <p:handoutMasterId r:id="rId8"/>
  </p:handoutMasterIdLst>
  <p:sldIdLst>
    <p:sldId id="629" r:id="rId2"/>
    <p:sldId id="630" r:id="rId3"/>
    <p:sldId id="631" r:id="rId4"/>
    <p:sldId id="632" r:id="rId5"/>
    <p:sldId id="633" r:id="rId6"/>
  </p:sldIdLst>
  <p:sldSz cx="9144000" cy="6858000" type="screen4x3"/>
  <p:notesSz cx="9601200" cy="73152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B2B2B2"/>
    <a:srgbClr val="66FF33"/>
    <a:srgbClr val="3333FF"/>
    <a:srgbClr val="990033"/>
    <a:srgbClr val="FF6600"/>
    <a:srgbClr val="6699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648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304"/>
        <p:guide pos="30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75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690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75" y="694690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0C18C23-D91A-C345-B6F9-205D96CF5E3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8858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7688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Click to edit Master text styles</a:t>
            </a:r>
          </a:p>
          <a:p>
            <a:pPr lvl="1"/>
            <a:r>
              <a:rPr lang="tr-TR" noProof="0" smtClean="0"/>
              <a:t>Second level</a:t>
            </a:r>
          </a:p>
          <a:p>
            <a:pPr lvl="2"/>
            <a:r>
              <a:rPr lang="tr-TR" noProof="0" smtClean="0"/>
              <a:t>Third level</a:t>
            </a:r>
          </a:p>
          <a:p>
            <a:pPr lvl="3"/>
            <a:r>
              <a:rPr lang="tr-TR" noProof="0" smtClean="0"/>
              <a:t>Fourth level</a:t>
            </a:r>
          </a:p>
          <a:p>
            <a:pPr lvl="4"/>
            <a:r>
              <a:rPr lang="tr-TR" noProof="0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690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690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DDF189E-5D58-A44E-96BA-ED51F791ACC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3733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29247901-6A66-0743-B18A-442E5FDB19AD}" type="slidenum">
              <a:rPr lang="tr-TR" sz="1300">
                <a:latin typeface="Arial" charset="0"/>
              </a:rPr>
              <a:pPr eaLnBrk="1" hangingPunct="1"/>
              <a:t>1</a:t>
            </a:fld>
            <a:endParaRPr lang="tr-TR" sz="1300">
              <a:latin typeface="Arial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GB" sz="2400">
                <a:latin typeface="Times New Roman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2400">
                <a:latin typeface="Times New Roman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</p:grpSp>
      </p:grpSp>
      <p:sp>
        <p:nvSpPr>
          <p:cNvPr id="3688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3600">
                <a:solidFill>
                  <a:srgbClr val="FFFFFF"/>
                </a:solidFill>
                <a:latin typeface="Palatino Linotype" pitchFamily="18" charset="0"/>
              </a:defRPr>
            </a:lvl1pPr>
          </a:lstStyle>
          <a:p>
            <a:r>
              <a:rPr lang="tr-TR"/>
              <a:t>Click to edit Master title style</a:t>
            </a:r>
          </a:p>
        </p:txBody>
      </p:sp>
      <p:sp>
        <p:nvSpPr>
          <p:cNvPr id="3688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>
                <a:latin typeface="Palatino Linotype" pitchFamily="18" charset="0"/>
              </a:defRPr>
            </a:lvl1pPr>
          </a:lstStyle>
          <a:p>
            <a:r>
              <a:rPr lang="tr-TR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68313" y="537368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" name="Rectangle 21"/>
          <p:cNvSpPr>
            <a:spLocks noGrp="1" noChangeArrowheads="1"/>
          </p:cNvSpPr>
          <p:nvPr>
            <p:ph type="ftr" sz="quarter" idx="11"/>
          </p:nvPr>
        </p:nvSpPr>
        <p:spPr>
          <a:xfrm>
            <a:off x="468313" y="6453188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20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2EEBF-4718-6D4C-9D1F-ACF5DA0170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514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44F21-7448-D641-9D45-304BA9FC88F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127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-26988"/>
            <a:ext cx="2057400" cy="5894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-26988"/>
            <a:ext cx="6019800" cy="5894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AF769-6799-AC48-9C96-3200DDEA0A0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948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5048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806A1-12CA-814E-8B33-33CE69B0BE0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564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5048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65BAC-BE6D-E249-92D7-4665EBFA37F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516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5048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B2F6F-8255-EB46-B67E-DEFE5F117C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360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5A3A3-5FC8-104A-AC8D-EE409CF984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645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4F3C5-6737-7346-A062-8C93B805EA5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396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FA1DF-7ECD-3749-B04E-B84CE747356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782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5726E-A198-1C45-8A18-DF4585E945C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91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216DE-8A71-D84F-9B95-0E4769367DB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887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8775E-0B6D-9744-A437-655E9F86993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303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8A2DF-9023-464D-9199-E1ADCE8048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20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AB550-3442-1040-A806-4EAC3A7818C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3635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642100"/>
            <a:ext cx="60483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Lucida Bright" charset="0"/>
                <a:cs typeface="+mn-cs"/>
              </a:defRPr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23728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i="1">
                <a:cs typeface="+mn-cs"/>
              </a:defRPr>
            </a:lvl1pPr>
          </a:lstStyle>
          <a:p>
            <a:pPr>
              <a:defRPr/>
            </a:pPr>
            <a:fld id="{1AA64A5C-1A7A-934A-B1C9-8B1540C1088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GB" sz="2400">
                <a:latin typeface="Times New Roman" charset="0"/>
              </a:endParaRPr>
            </a:p>
          </p:txBody>
        </p:sp>
        <p:sp>
          <p:nvSpPr>
            <p:cNvPr id="103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2400">
                <a:latin typeface="Times New Roman" charset="0"/>
              </a:endParaRPr>
            </a:p>
          </p:txBody>
        </p:sp>
        <p:sp>
          <p:nvSpPr>
            <p:cNvPr id="103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03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2400">
                <a:latin typeface="Times New Roman" charset="0"/>
              </a:endParaRPr>
            </a:p>
          </p:txBody>
        </p:sp>
        <p:sp>
          <p:nvSpPr>
            <p:cNvPr id="103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03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26988"/>
            <a:ext cx="8229600" cy="504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620713"/>
            <a:ext cx="8229600" cy="597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Arial"/>
          <a:ea typeface="ＭＳ Ｐゴシック" charset="0"/>
          <a:cs typeface="Arial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Lucida Bright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Lucida Bright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Lucida Bright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Lucida Bright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0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6"/>
          <p:cNvSpPr>
            <a:spLocks noChangeArrowheads="1"/>
          </p:cNvSpPr>
          <p:nvPr/>
        </p:nvSpPr>
        <p:spPr bwMode="auto">
          <a:xfrm>
            <a:off x="3187700" y="2044700"/>
            <a:ext cx="601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tr-TR" sz="1400">
                <a:solidFill>
                  <a:srgbClr val="FFFFFF"/>
                </a:solidFill>
              </a:rPr>
              <a:t>CHAPTER 10:</a:t>
            </a:r>
            <a:br>
              <a:rPr lang="tr-TR" sz="1400">
                <a:solidFill>
                  <a:srgbClr val="FFFFFF"/>
                </a:solidFill>
              </a:rPr>
            </a:br>
            <a:r>
              <a:rPr lang="tr-TR" sz="3600" i="1">
                <a:solidFill>
                  <a:srgbClr val="FFFFFF"/>
                </a:solidFill>
              </a:rPr>
              <a:t>Logistic Regression</a:t>
            </a:r>
          </a:p>
        </p:txBody>
      </p:sp>
    </p:spTree>
    <p:extLst>
      <p:ext uri="{BB962C8B-B14F-4D97-AF65-F5344CB8AC3E}">
        <p14:creationId xmlns:p14="http://schemas.microsoft.com/office/powerpoint/2010/main" val="2652801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23850" y="1196975"/>
            <a:ext cx="8424863" cy="5184775"/>
          </a:xfrm>
        </p:spPr>
        <p:txBody>
          <a:bodyPr/>
          <a:lstStyle/>
          <a:p>
            <a:pPr marL="0" indent="0" algn="ctr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Binary classification </a:t>
            </a:r>
            <a:endParaRPr lang="en-US" dirty="0" smtClean="0">
              <a:solidFill>
                <a:srgbClr val="0000FF"/>
              </a:solidFill>
            </a:endParaRP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Two </a:t>
            </a:r>
            <a:r>
              <a:rPr lang="en-US" dirty="0"/>
              <a:t>classes Y = {0,1} </a:t>
            </a:r>
            <a:endParaRPr lang="en-US" dirty="0" smtClean="0"/>
          </a:p>
          <a:p>
            <a:pPr>
              <a:defRPr/>
            </a:pPr>
            <a:endParaRPr lang="en-US" sz="800" dirty="0"/>
          </a:p>
          <a:p>
            <a:pPr>
              <a:defRPr/>
            </a:pPr>
            <a:r>
              <a:rPr lang="en-US" dirty="0"/>
              <a:t>G</a:t>
            </a:r>
            <a:r>
              <a:rPr lang="en-US" dirty="0" smtClean="0"/>
              <a:t>oal </a:t>
            </a:r>
            <a:r>
              <a:rPr lang="en-US" dirty="0"/>
              <a:t>is to learn how to correctly classify </a:t>
            </a:r>
            <a:r>
              <a:rPr lang="en-US" dirty="0" smtClean="0"/>
              <a:t>the input into one of these two classes</a:t>
            </a:r>
          </a:p>
          <a:p>
            <a:pPr lvl="1">
              <a:defRPr/>
            </a:pPr>
            <a:r>
              <a:rPr lang="en-US" dirty="0" smtClean="0"/>
              <a:t>Class </a:t>
            </a:r>
            <a:r>
              <a:rPr lang="en-US" dirty="0"/>
              <a:t>0 – labeled as </a:t>
            </a:r>
            <a:r>
              <a:rPr lang="en-US" dirty="0" smtClean="0"/>
              <a:t>0</a:t>
            </a:r>
          </a:p>
          <a:p>
            <a:pPr lvl="1">
              <a:defRPr/>
            </a:pPr>
            <a:r>
              <a:rPr lang="en-US" dirty="0" smtClean="0"/>
              <a:t>Class </a:t>
            </a:r>
            <a:r>
              <a:rPr lang="en-US" dirty="0"/>
              <a:t>1 – labeled as 1 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We </a:t>
            </a:r>
            <a:r>
              <a:rPr lang="en-US" dirty="0"/>
              <a:t>would like to learn f : X → {0,1}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0D16FAA-EF61-0141-80E8-37E8E6AB702E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429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 smtClean="0"/>
              <a:t>Since the output must be 0 or 1, we cannot directly use a linear model to estimate f(x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).</a:t>
            </a:r>
          </a:p>
          <a:p>
            <a:pPr>
              <a:defRPr/>
            </a:pPr>
            <a:endParaRPr lang="en-US" sz="1400" dirty="0" smtClean="0"/>
          </a:p>
          <a:p>
            <a:pPr>
              <a:defRPr/>
            </a:pPr>
            <a:r>
              <a:rPr lang="en-US" sz="2000" dirty="0" smtClean="0"/>
              <a:t>Furthermore, we would like to estimate the probability </a:t>
            </a:r>
            <a:r>
              <a:rPr lang="en-US" sz="2000" dirty="0" err="1" smtClean="0"/>
              <a:t>Pr</a:t>
            </a:r>
            <a:r>
              <a:rPr lang="en-US" sz="2000" dirty="0" smtClean="0"/>
              <a:t>(</a:t>
            </a:r>
            <a:r>
              <a:rPr lang="en-US" sz="2000" dirty="0" err="1" smtClean="0"/>
              <a:t>y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=1|x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) as f(x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)</a:t>
            </a:r>
            <a:r>
              <a:rPr lang="en-US" sz="2000" dirty="0" smtClean="0"/>
              <a:t>.Lets call it p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>
              <a:defRPr/>
            </a:pPr>
            <a:endParaRPr lang="en-US" sz="1400" dirty="0" smtClean="0"/>
          </a:p>
          <a:p>
            <a:pPr>
              <a:defRPr/>
            </a:pPr>
            <a:r>
              <a:rPr lang="en-US" sz="2000" dirty="0"/>
              <a:t>W</a:t>
            </a:r>
            <a:r>
              <a:rPr lang="en-US" sz="2000" dirty="0" smtClean="0"/>
              <a:t>e model the </a:t>
            </a:r>
            <a:r>
              <a:rPr lang="en-US" sz="2000" dirty="0" smtClean="0">
                <a:solidFill>
                  <a:srgbClr val="800000"/>
                </a:solidFill>
              </a:rPr>
              <a:t>log odds of the probability p</a:t>
            </a:r>
            <a:r>
              <a:rPr lang="en-US" sz="2000" baseline="-25000" dirty="0" smtClean="0">
                <a:solidFill>
                  <a:srgbClr val="800000"/>
                </a:solidFill>
              </a:rPr>
              <a:t>i</a:t>
            </a:r>
            <a:r>
              <a:rPr lang="en-US" sz="2000" dirty="0" smtClean="0">
                <a:solidFill>
                  <a:srgbClr val="800000"/>
                </a:solidFill>
              </a:rPr>
              <a:t> </a:t>
            </a:r>
            <a:r>
              <a:rPr lang="en-US" sz="2000" dirty="0" smtClean="0"/>
              <a:t>as:</a:t>
            </a:r>
          </a:p>
          <a:p>
            <a:pPr>
              <a:defRPr/>
            </a:pPr>
            <a:endParaRPr lang="en-US" sz="800" dirty="0"/>
          </a:p>
          <a:p>
            <a:pPr marL="457200" lvl="1" indent="0">
              <a:spcBef>
                <a:spcPts val="0"/>
              </a:spcBef>
              <a:buFont typeface="Wingdings" charset="0"/>
              <a:buNone/>
              <a:defRPr/>
            </a:pPr>
            <a:r>
              <a:rPr lang="en-US" dirty="0" err="1" smtClean="0"/>
              <a:t>ln</a:t>
            </a:r>
            <a:r>
              <a:rPr lang="en-US" dirty="0" smtClean="0"/>
              <a:t> (p</a:t>
            </a:r>
            <a:r>
              <a:rPr lang="en-US" baseline="-25000" dirty="0" smtClean="0"/>
              <a:t>i</a:t>
            </a:r>
            <a:r>
              <a:rPr lang="en-US" dirty="0" smtClean="0"/>
              <a:t>/(1-p</a:t>
            </a:r>
            <a:r>
              <a:rPr lang="en-US" baseline="-25000" dirty="0" smtClean="0"/>
              <a:t>i</a:t>
            </a:r>
            <a:r>
              <a:rPr lang="en-US" dirty="0" smtClean="0"/>
              <a:t>)) = </a:t>
            </a:r>
            <a:r>
              <a:rPr lang="en-US" dirty="0" err="1" smtClean="0">
                <a:latin typeface="Symbol" charset="2"/>
                <a:cs typeface="Symbol" charset="2"/>
              </a:rPr>
              <a:t>b</a:t>
            </a:r>
            <a:r>
              <a:rPr lang="en-US" dirty="0" err="1" smtClean="0"/>
              <a:t>.x</a:t>
            </a:r>
            <a:r>
              <a:rPr lang="en-US" baseline="-25000" dirty="0" err="1" smtClean="0"/>
              <a:t>i</a:t>
            </a:r>
            <a:r>
              <a:rPr lang="en-US" dirty="0" smtClean="0"/>
              <a:t>  </a:t>
            </a:r>
            <a:r>
              <a:rPr lang="en-US" baseline="-25000" dirty="0" smtClean="0"/>
              <a:t> </a:t>
            </a:r>
            <a:r>
              <a:rPr lang="en-US" dirty="0" smtClean="0"/>
              <a:t>where </a:t>
            </a:r>
            <a:r>
              <a:rPr lang="en-US" dirty="0" err="1" smtClean="0">
                <a:solidFill>
                  <a:srgbClr val="0000FF"/>
                </a:solidFill>
              </a:rPr>
              <a:t>ln</a:t>
            </a:r>
            <a:r>
              <a:rPr lang="en-US" dirty="0" smtClean="0">
                <a:solidFill>
                  <a:srgbClr val="0000FF"/>
                </a:solidFill>
              </a:rPr>
              <a:t> (p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/(1-p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))</a:t>
            </a:r>
            <a:r>
              <a:rPr lang="en-US" dirty="0" smtClean="0"/>
              <a:t>=g(p</a:t>
            </a:r>
            <a:r>
              <a:rPr lang="en-US" baseline="-25000" dirty="0" smtClean="0"/>
              <a:t>i</a:t>
            </a:r>
            <a:r>
              <a:rPr lang="en-US" dirty="0" smtClean="0"/>
              <a:t>)  </a:t>
            </a:r>
            <a:r>
              <a:rPr lang="en-US" dirty="0" smtClean="0">
                <a:solidFill>
                  <a:srgbClr val="0000FF"/>
                </a:solidFill>
              </a:rPr>
              <a:t>is the </a:t>
            </a:r>
            <a:r>
              <a:rPr lang="en-US" dirty="0" err="1" smtClean="0">
                <a:solidFill>
                  <a:srgbClr val="0000FF"/>
                </a:solidFill>
              </a:rPr>
              <a:t>logit</a:t>
            </a:r>
            <a:r>
              <a:rPr lang="en-US" dirty="0" smtClean="0">
                <a:solidFill>
                  <a:srgbClr val="0000FF"/>
                </a:solidFill>
              </a:rPr>
              <a:t> function</a:t>
            </a:r>
          </a:p>
          <a:p>
            <a:pPr marL="457200" lvl="1" indent="0">
              <a:spcBef>
                <a:spcPts val="0"/>
              </a:spcBef>
              <a:buFont typeface="Wingdings" charset="0"/>
              <a:buNone/>
              <a:defRPr/>
            </a:pPr>
            <a:endParaRPr lang="en-US" baseline="-25000" dirty="0" smtClean="0">
              <a:solidFill>
                <a:srgbClr val="0000FF"/>
              </a:solidFill>
            </a:endParaRPr>
          </a:p>
          <a:p>
            <a:pPr>
              <a:defRPr/>
            </a:pPr>
            <a:endParaRPr lang="en-US" sz="1000" baseline="-25000" dirty="0"/>
          </a:p>
          <a:p>
            <a:pPr>
              <a:defRPr/>
            </a:pPr>
            <a:r>
              <a:rPr lang="en-US" sz="2000" dirty="0" smtClean="0"/>
              <a:t>By applying the </a:t>
            </a:r>
            <a:r>
              <a:rPr lang="en-US" sz="2000" i="1" dirty="0" smtClean="0"/>
              <a:t>inverse of g() </a:t>
            </a:r>
            <a:r>
              <a:rPr lang="en-US" sz="2000" dirty="0" smtClean="0"/>
              <a:t>– </a:t>
            </a:r>
            <a:r>
              <a:rPr lang="en-US" sz="2000" dirty="0" smtClean="0">
                <a:solidFill>
                  <a:srgbClr val="0000FF"/>
                </a:solidFill>
              </a:rPr>
              <a:t>the logistic function</a:t>
            </a:r>
            <a:r>
              <a:rPr lang="en-US" sz="2000" dirty="0" smtClean="0"/>
              <a:t>, we get back p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:</a:t>
            </a:r>
          </a:p>
          <a:p>
            <a:pPr marL="0" indent="0">
              <a:buFont typeface="Wingdings" charset="0"/>
              <a:buNone/>
              <a:defRPr/>
            </a:pPr>
            <a:endParaRPr lang="en-US" sz="800" dirty="0"/>
          </a:p>
          <a:p>
            <a:pPr marL="0" indent="0">
              <a:buFont typeface="Wingdings" charset="0"/>
              <a:buNone/>
              <a:defRPr/>
            </a:pPr>
            <a:r>
              <a:rPr lang="en-US" sz="2000" dirty="0" smtClean="0"/>
              <a:t>	logit</a:t>
            </a:r>
            <a:r>
              <a:rPr lang="en-US" sz="2000" baseline="30000" dirty="0" smtClean="0"/>
              <a:t>-1</a:t>
            </a:r>
            <a:r>
              <a:rPr lang="en-US" sz="2000" dirty="0" smtClean="0"/>
              <a:t> [ </a:t>
            </a:r>
            <a:r>
              <a:rPr lang="en-US" sz="2000" dirty="0" err="1" smtClean="0"/>
              <a:t>ln</a:t>
            </a:r>
            <a:r>
              <a:rPr lang="en-US" sz="2000" dirty="0" smtClean="0"/>
              <a:t> (p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/(1-p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)) ] = p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 </a:t>
            </a:r>
          </a:p>
          <a:p>
            <a:pPr marL="0" indent="0">
              <a:buFont typeface="Wingdings" charset="0"/>
              <a:buNone/>
              <a:defRPr/>
            </a:pPr>
            <a:endParaRPr lang="en-US" sz="1400" dirty="0" smtClean="0"/>
          </a:p>
          <a:p>
            <a:pPr>
              <a:defRPr/>
            </a:pPr>
            <a:r>
              <a:rPr lang="en-US" sz="2000" dirty="0" smtClean="0"/>
              <a:t>Applying it on the RHS as well, we get 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	</a:t>
            </a:r>
            <a:r>
              <a:rPr lang="en-US" sz="2000" dirty="0" smtClean="0"/>
              <a:t>p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 = logit</a:t>
            </a:r>
            <a:r>
              <a:rPr lang="en-US" sz="2000" baseline="30000" dirty="0" smtClean="0"/>
              <a:t>-1</a:t>
            </a:r>
            <a:r>
              <a:rPr lang="en-US" sz="2000" dirty="0" smtClean="0"/>
              <a:t> (</a:t>
            </a:r>
            <a:r>
              <a:rPr lang="en-US" sz="2000" dirty="0" err="1" smtClean="0">
                <a:latin typeface="Symbol" charset="2"/>
                <a:cs typeface="Symbol" charset="2"/>
              </a:rPr>
              <a:t>b</a:t>
            </a:r>
            <a:r>
              <a:rPr lang="en-US" sz="2000" dirty="0" err="1" smtClean="0"/>
              <a:t>.x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) =  1 / (1 + e</a:t>
            </a:r>
            <a:r>
              <a:rPr lang="en-US" sz="2000" baseline="30000" dirty="0" smtClean="0"/>
              <a:t>-</a:t>
            </a:r>
            <a:r>
              <a:rPr lang="en-US" sz="2000" baseline="30000" dirty="0" err="1" smtClean="0">
                <a:latin typeface="Symbol" charset="2"/>
                <a:cs typeface="Symbol" charset="2"/>
              </a:rPr>
              <a:t>b</a:t>
            </a:r>
            <a:r>
              <a:rPr lang="en-US" sz="2000" baseline="30000" dirty="0" err="1" smtClean="0"/>
              <a:t>.xi</a:t>
            </a:r>
            <a:r>
              <a:rPr lang="en-US" sz="2000" dirty="0" smtClean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C97439-E2E5-7745-8A3B-A08F51F3AB05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944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Summary</a:t>
            </a:r>
            <a:endParaRPr lang="en-US" dirty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A0A927-B37F-154F-A45C-479CA3510315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  <p:pic>
        <p:nvPicPr>
          <p:cNvPr id="3584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12875"/>
            <a:ext cx="7924800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Representation: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568301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515476-971C-6646-B5C1-E27388C9BF41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  <p:pic>
        <p:nvPicPr>
          <p:cNvPr id="36868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0"/>
            <a:ext cx="91122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9842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0">
      <a:dk1>
        <a:srgbClr val="000000"/>
      </a:dk1>
      <a:lt1>
        <a:srgbClr val="FFFFFF"/>
      </a:lt1>
      <a:dk2>
        <a:srgbClr val="000000"/>
      </a:dk2>
      <a:lt2>
        <a:srgbClr val="FF9900"/>
      </a:lt2>
      <a:accent1>
        <a:srgbClr val="FFCC99"/>
      </a:accent1>
      <a:accent2>
        <a:srgbClr val="FBA313"/>
      </a:accent2>
      <a:accent3>
        <a:srgbClr val="FFFFFF"/>
      </a:accent3>
      <a:accent4>
        <a:srgbClr val="000000"/>
      </a:accent4>
      <a:accent5>
        <a:srgbClr val="FFE2CA"/>
      </a:accent5>
      <a:accent6>
        <a:srgbClr val="E39310"/>
      </a:accent6>
      <a:hlink>
        <a:srgbClr val="CC3300"/>
      </a:hlink>
      <a:folHlink>
        <a:srgbClr val="FCC66E"/>
      </a:folHlink>
    </a:clrScheme>
    <a:fontScheme name="Pixel">
      <a:majorFont>
        <a:latin typeface="Lucida Bright"/>
        <a:ea typeface=""/>
        <a:cs typeface=""/>
      </a:majorFont>
      <a:minorFont>
        <a:latin typeface="Lucida Br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7142</TotalTime>
  <Words>240</Words>
  <Application>Microsoft Macintosh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Pixel</vt:lpstr>
      <vt:lpstr>PowerPoint Presentation</vt:lpstr>
      <vt:lpstr>PowerPoint Presentation</vt:lpstr>
      <vt:lpstr>PowerPoint Presentation</vt:lpstr>
      <vt:lpstr>Summary</vt:lpstr>
      <vt:lpstr>PowerPoint Presentation</vt:lpstr>
    </vt:vector>
  </TitlesOfParts>
  <Company>BOGAZICI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Berrin Yanikoglu</cp:lastModifiedBy>
  <cp:revision>335</cp:revision>
  <dcterms:created xsi:type="dcterms:W3CDTF">2005-01-24T14:46:28Z</dcterms:created>
  <dcterms:modified xsi:type="dcterms:W3CDTF">2016-03-21T07:38:02Z</dcterms:modified>
</cp:coreProperties>
</file>