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583" r:id="rId2"/>
    <p:sldId id="604" r:id="rId3"/>
    <p:sldId id="601" r:id="rId4"/>
    <p:sldId id="584" r:id="rId5"/>
    <p:sldId id="600" r:id="rId6"/>
    <p:sldId id="598" r:id="rId7"/>
    <p:sldId id="590" r:id="rId8"/>
    <p:sldId id="612" r:id="rId9"/>
    <p:sldId id="606" r:id="rId10"/>
    <p:sldId id="607" r:id="rId11"/>
    <p:sldId id="609" r:id="rId12"/>
    <p:sldId id="610" r:id="rId13"/>
  </p:sldIdLst>
  <p:sldSz cx="9144000" cy="6858000" type="screen4x3"/>
  <p:notesSz cx="9601200" cy="73152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800000"/>
    <a:srgbClr val="B2B2B2"/>
    <a:srgbClr val="66FF33"/>
    <a:srgbClr val="3333FF"/>
    <a:srgbClr val="990033"/>
    <a:srgbClr val="FF6600"/>
    <a:srgbClr val="66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65" autoAdjust="0"/>
  </p:normalViewPr>
  <p:slideViewPr>
    <p:cSldViewPr>
      <p:cViewPr varScale="1">
        <p:scale>
          <a:sx n="80" d="100"/>
          <a:sy n="80" d="100"/>
        </p:scale>
        <p:origin x="-10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54" y="-84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C18C23-D91A-C345-B6F9-205D96CF5E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858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DF189E-5D58-A44E-96BA-ED51F791AC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373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51C14B5-DE34-0648-BCEB-3DC150D7E1C6}" type="slidenum">
              <a:rPr lang="tr-TR" sz="1300">
                <a:latin typeface="Arial" charset="0"/>
              </a:rPr>
              <a:pPr eaLnBrk="1" hangingPunct="1"/>
              <a:t>1</a:t>
            </a:fld>
            <a:endParaRPr lang="tr-TR" sz="130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2400">
                  <a:latin typeface="Times New Roman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Palatino Linotype" pitchFamily="18" charset="0"/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Palatino Linotype" pitchFamily="18" charset="0"/>
              </a:defRPr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8313" y="537368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453188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20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EEBF-4718-6D4C-9D1F-ACF5DA0170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5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4F21-7448-D641-9D45-304BA9FC88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27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26988"/>
            <a:ext cx="20574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26988"/>
            <a:ext cx="60198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F769-6799-AC48-9C96-3200DDEA0A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48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504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06A1-12CA-814E-8B33-33CE69B0BE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56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504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5BAC-BE6D-E249-92D7-4665EBFA37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51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504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2F6F-8255-EB46-B67E-DEFE5F117C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3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5A3A3-5FC8-104A-AC8D-EE409CF984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4F3C5-6737-7346-A062-8C93B805EA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39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A1DF-7ECD-3749-B04E-B84CE74735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7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726E-A198-1C45-8A18-DF4585E945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9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16DE-8A71-D84F-9B95-0E4769367D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88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775E-0B6D-9744-A437-655E9F8699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03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8A2DF-9023-464D-9199-E1ADCE8048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20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AB550-3442-1040-A806-4EAC3A7818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63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4210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Lucida Bright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cs typeface="+mn-cs"/>
              </a:defRPr>
            </a:lvl1pPr>
          </a:lstStyle>
          <a:p>
            <a:pPr>
              <a:defRPr/>
            </a:pPr>
            <a:fld id="{1AA64A5C-1A7A-934A-B1C9-8B1540C108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400">
                <a:latin typeface="Times New Roman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400">
                <a:latin typeface="Times New Roman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GB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400">
                <a:latin typeface="Times New Roman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4367"/>
            <a:ext cx="82296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   </a:t>
            </a:r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tr-TR" dirty="0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713"/>
            <a:ext cx="82296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  <a:p>
            <a:pPr lvl="1"/>
            <a:r>
              <a:rPr lang="tr-TR" dirty="0"/>
              <a:t>Second </a:t>
            </a:r>
            <a:r>
              <a:rPr lang="tr-TR" dirty="0" err="1"/>
              <a:t>level</a:t>
            </a:r>
            <a:endParaRPr lang="tr-TR" dirty="0"/>
          </a:p>
          <a:p>
            <a:pPr lvl="2"/>
            <a:r>
              <a:rPr lang="tr-TR" dirty="0"/>
              <a:t>Third </a:t>
            </a:r>
            <a:r>
              <a:rPr lang="tr-TR" dirty="0" err="1"/>
              <a:t>level</a:t>
            </a:r>
            <a:endParaRPr lang="tr-TR" dirty="0"/>
          </a:p>
          <a:p>
            <a:pPr lvl="3"/>
            <a:r>
              <a:rPr lang="tr-TR" dirty="0" err="1"/>
              <a:t>Fourth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tr-TR" dirty="0"/>
          </a:p>
          <a:p>
            <a:pPr lvl="4"/>
            <a:r>
              <a:rPr lang="tr-TR" dirty="0" err="1"/>
              <a:t>Fifth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800000"/>
          </a:solidFill>
          <a:latin typeface="Lucida Brigh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800000"/>
          </a:solidFill>
          <a:latin typeface="Lucida Brigh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800000"/>
          </a:solidFill>
          <a:latin typeface="Lucida Brigh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800000"/>
          </a:solidFill>
          <a:latin typeface="Lucida Brigh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ChangeArrowheads="1"/>
          </p:cNvSpPr>
          <p:nvPr/>
        </p:nvSpPr>
        <p:spPr bwMode="auto">
          <a:xfrm>
            <a:off x="3187700" y="2044700"/>
            <a:ext cx="601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tr-TR" sz="3600" i="1" dirty="0" err="1" smtClean="0">
                <a:solidFill>
                  <a:srgbClr val="FFFFFF"/>
                </a:solidFill>
              </a:rPr>
              <a:t>Regression</a:t>
            </a:r>
            <a:endParaRPr lang="tr-TR" sz="3600" i="1" dirty="0">
              <a:solidFill>
                <a:srgbClr val="FFFFFF"/>
              </a:solidFill>
            </a:endParaRPr>
          </a:p>
          <a:p>
            <a:endParaRPr lang="tr-TR" sz="2000" dirty="0" smtClean="0"/>
          </a:p>
          <a:p>
            <a:endParaRPr lang="tr-TR" dirty="0"/>
          </a:p>
          <a:p>
            <a:r>
              <a:rPr lang="tr-TR" sz="1200" dirty="0" err="1" smtClean="0">
                <a:latin typeface="Arial"/>
                <a:cs typeface="Arial"/>
              </a:rPr>
              <a:t>Some</a:t>
            </a:r>
            <a:r>
              <a:rPr lang="tr-TR" sz="1200" dirty="0" smtClean="0">
                <a:latin typeface="Arial"/>
                <a:cs typeface="Arial"/>
              </a:rPr>
              <a:t> </a:t>
            </a:r>
            <a:r>
              <a:rPr lang="tr-TR" sz="1200" dirty="0" err="1" smtClean="0">
                <a:latin typeface="Arial"/>
                <a:cs typeface="Arial"/>
              </a:rPr>
              <a:t>slides</a:t>
            </a:r>
            <a:r>
              <a:rPr lang="tr-TR" sz="1200" dirty="0" smtClean="0">
                <a:latin typeface="Arial"/>
                <a:cs typeface="Arial"/>
              </a:rPr>
              <a:t> </a:t>
            </a:r>
            <a:r>
              <a:rPr lang="tr-TR" sz="1200" dirty="0" err="1" smtClean="0">
                <a:latin typeface="Arial"/>
                <a:cs typeface="Arial"/>
              </a:rPr>
              <a:t>from</a:t>
            </a:r>
            <a:r>
              <a:rPr lang="tr-TR" sz="1200" dirty="0" smtClean="0">
                <a:latin typeface="Arial"/>
                <a:cs typeface="Arial"/>
              </a:rPr>
              <a:t> </a:t>
            </a:r>
            <a:r>
              <a:rPr lang="tr-TR" sz="1200" dirty="0" smtClean="0">
                <a:latin typeface="Arial"/>
                <a:cs typeface="Arial"/>
              </a:rPr>
              <a:t>Prof. </a:t>
            </a:r>
            <a:r>
              <a:rPr lang="tr-TR" sz="1200" dirty="0" err="1" smtClean="0">
                <a:latin typeface="Arial"/>
                <a:cs typeface="Arial"/>
              </a:rPr>
              <a:t>Milos</a:t>
            </a:r>
            <a:r>
              <a:rPr lang="tr-TR" sz="1200" dirty="0" smtClean="0">
                <a:latin typeface="Arial"/>
                <a:cs typeface="Arial"/>
              </a:rPr>
              <a:t> </a:t>
            </a:r>
            <a:r>
              <a:rPr lang="tr-TR" sz="1200" dirty="0" err="1">
                <a:latin typeface="Arial"/>
                <a:cs typeface="Arial"/>
              </a:rPr>
              <a:t>Hauskrecht</a:t>
            </a:r>
            <a:r>
              <a:rPr lang="tr-TR" sz="1200" dirty="0">
                <a:latin typeface="Arial"/>
                <a:cs typeface="Arial"/>
              </a:rPr>
              <a:t> </a:t>
            </a:r>
          </a:p>
          <a:p>
            <a:endParaRPr lang="tr-TR" sz="36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1"/>
          <p:cNvGrpSpPr>
            <a:grpSpLocks/>
          </p:cNvGrpSpPr>
          <p:nvPr/>
        </p:nvGrpSpPr>
        <p:grpSpPr bwMode="auto">
          <a:xfrm>
            <a:off x="5210175" y="836613"/>
            <a:ext cx="3683000" cy="3024187"/>
            <a:chOff x="-36512" y="1411663"/>
            <a:chExt cx="3681535" cy="3000995"/>
          </a:xfrm>
        </p:grpSpPr>
        <p:pic>
          <p:nvPicPr>
            <p:cNvPr id="3585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3"/>
            <a:stretch>
              <a:fillRect/>
            </a:stretch>
          </p:blipFill>
          <p:spPr bwMode="auto">
            <a:xfrm>
              <a:off x="-36512" y="1411663"/>
              <a:ext cx="3681535" cy="300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 bwMode="auto">
            <a:xfrm flipV="1">
              <a:off x="620452" y="2197750"/>
              <a:ext cx="2304133" cy="1285466"/>
            </a:xfrm>
            <a:prstGeom prst="line">
              <a:avLst/>
            </a:prstGeom>
            <a:noFill/>
            <a:ln w="22225" cap="flat" cmpd="sng" algn="ctr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9906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2C8914-458D-D147-889E-D06CC53D5C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5844" name="Content Placeholder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3357563"/>
          <a:ext cx="48736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4" imgW="2120900" imgH="241300" progId="Equation.3">
                  <p:embed/>
                </p:oleObj>
              </mc:Choice>
              <mc:Fallback>
                <p:oleObj name="Equation" r:id="rId4" imgW="21209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57563"/>
                        <a:ext cx="48736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99063"/>
              </p:ext>
            </p:extLst>
          </p:nvPr>
        </p:nvGraphicFramePr>
        <p:xfrm>
          <a:off x="395288" y="4964782"/>
          <a:ext cx="46561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6" imgW="2032000" imgH="241300" progId="Equation.3">
                  <p:embed/>
                </p:oleObj>
              </mc:Choice>
              <mc:Fallback>
                <p:oleObj name="Equation" r:id="rId6" imgW="2032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64782"/>
                        <a:ext cx="46561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Content Placeholder 6"/>
          <p:cNvGraphicFramePr>
            <a:graphicFrameLocks noChangeAspect="1"/>
          </p:cNvGraphicFramePr>
          <p:nvPr/>
        </p:nvGraphicFramePr>
        <p:xfrm>
          <a:off x="395288" y="1700213"/>
          <a:ext cx="22399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8" imgW="977900" imgH="215900" progId="Equation.3">
                  <p:embed/>
                </p:oleObj>
              </mc:Choice>
              <mc:Fallback>
                <p:oleObj name="Equation" r:id="rId8" imgW="97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22399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1124744"/>
            <a:ext cx="5184576" cy="48628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 smtClean="0">
                <a:solidFill>
                  <a:srgbClr val="800000"/>
                </a:solidFill>
                <a:latin typeface="+mn-lt"/>
              </a:rPr>
              <a:t>Linear regression:</a:t>
            </a:r>
            <a:endParaRPr lang="en-US" sz="2400" dirty="0">
              <a:solidFill>
                <a:srgbClr val="800000"/>
              </a:solidFill>
              <a:latin typeface="+mn-lt"/>
            </a:endParaRPr>
          </a:p>
          <a:p>
            <a:pPr algn="l">
              <a:defRPr/>
            </a:pPr>
            <a:endParaRPr lang="en-US" sz="1800" dirty="0">
              <a:latin typeface="+mn-lt"/>
            </a:endParaRPr>
          </a:p>
          <a:p>
            <a:pPr algn="l">
              <a:defRPr/>
            </a:pPr>
            <a:endParaRPr lang="en-US" sz="1800" dirty="0">
              <a:latin typeface="+mn-lt"/>
            </a:endParaRPr>
          </a:p>
          <a:p>
            <a:pPr algn="l">
              <a:defRPr/>
            </a:pPr>
            <a:endParaRPr lang="en-US" sz="1800" dirty="0" smtClean="0">
              <a:latin typeface="+mn-lt"/>
            </a:endParaRPr>
          </a:p>
          <a:p>
            <a:pPr algn="l">
              <a:defRPr/>
            </a:pPr>
            <a:endParaRPr lang="en-US" sz="1800" dirty="0">
              <a:latin typeface="+mn-lt"/>
            </a:endParaRPr>
          </a:p>
          <a:p>
            <a:pPr algn="l">
              <a:defRPr/>
            </a:pPr>
            <a:endParaRPr lang="en-US" sz="1800" dirty="0">
              <a:latin typeface="+mn-lt"/>
            </a:endParaRPr>
          </a:p>
          <a:p>
            <a:pPr algn="l">
              <a:defRPr/>
            </a:pPr>
            <a:r>
              <a:rPr lang="en-US" sz="2400" dirty="0" err="1">
                <a:solidFill>
                  <a:srgbClr val="000090"/>
                </a:solidFill>
                <a:latin typeface="+mn-lt"/>
              </a:rPr>
              <a:t>Polinomial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regression </a:t>
            </a:r>
            <a:r>
              <a:rPr lang="en-US" sz="1600" dirty="0" smtClean="0">
                <a:latin typeface="+mn-lt"/>
              </a:rPr>
              <a:t>(of </a:t>
            </a:r>
            <a:r>
              <a:rPr lang="en-US" sz="1600" dirty="0" err="1" smtClean="0">
                <a:latin typeface="+mn-lt"/>
              </a:rPr>
              <a:t>Mth</a:t>
            </a:r>
            <a:r>
              <a:rPr lang="en-US" sz="1600" dirty="0" smtClean="0">
                <a:latin typeface="+mn-lt"/>
              </a:rPr>
              <a:t> degree):</a:t>
            </a:r>
            <a:endParaRPr lang="en-US" sz="2400" dirty="0">
              <a:latin typeface="+mn-lt"/>
            </a:endParaRPr>
          </a:p>
          <a:p>
            <a:pPr algn="l">
              <a:defRPr/>
            </a:pPr>
            <a:endParaRPr lang="en-US" sz="1800" dirty="0">
              <a:latin typeface="+mn-lt"/>
            </a:endParaRPr>
          </a:p>
          <a:p>
            <a:pPr algn="l">
              <a:defRPr/>
            </a:pPr>
            <a:endParaRPr lang="en-US" sz="1800" dirty="0">
              <a:latin typeface="+mn-lt"/>
            </a:endParaRPr>
          </a:p>
          <a:p>
            <a:pPr algn="l">
              <a:defRPr/>
            </a:pPr>
            <a:endParaRPr lang="en-US" sz="2400" dirty="0" smtClean="0">
              <a:latin typeface="+mn-lt"/>
            </a:endParaRPr>
          </a:p>
          <a:p>
            <a:pPr algn="l">
              <a:defRPr/>
            </a:pPr>
            <a:endParaRPr lang="en-US" sz="2400" dirty="0">
              <a:latin typeface="+mn-lt"/>
            </a:endParaRPr>
          </a:p>
          <a:p>
            <a:pPr algn="l">
              <a:defRPr/>
            </a:pPr>
            <a:r>
              <a:rPr lang="en-US" sz="2400" dirty="0" smtClean="0">
                <a:solidFill>
                  <a:srgbClr val="800000"/>
                </a:solidFill>
                <a:latin typeface="+mn-lt"/>
              </a:rPr>
              <a:t>Multiple linear regression:</a:t>
            </a:r>
            <a:endParaRPr lang="en-US" sz="2400" dirty="0">
              <a:latin typeface="+mn-lt"/>
            </a:endParaRPr>
          </a:p>
          <a:p>
            <a:pPr algn="l">
              <a:defRPr/>
            </a:pPr>
            <a:endParaRPr lang="en-US" dirty="0">
              <a:latin typeface="+mn-lt"/>
            </a:endParaRPr>
          </a:p>
          <a:p>
            <a:pPr algn="l">
              <a:defRPr/>
            </a:pPr>
            <a:endParaRPr lang="en-US" dirty="0">
              <a:latin typeface="+mn-lt"/>
            </a:endParaRPr>
          </a:p>
        </p:txBody>
      </p:sp>
      <p:graphicFrame>
        <p:nvGraphicFramePr>
          <p:cNvPr id="35849" name="Content Placeholder 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6093015"/>
              </p:ext>
            </p:extLst>
          </p:nvPr>
        </p:nvGraphicFramePr>
        <p:xfrm>
          <a:off x="7786688" y="4077072"/>
          <a:ext cx="1033462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0" imgW="508000" imgH="1155700" progId="Equation.3">
                  <p:embed/>
                </p:oleObj>
              </mc:Choice>
              <mc:Fallback>
                <p:oleObj name="Equation" r:id="rId10" imgW="508000" imgH="1155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4077072"/>
                        <a:ext cx="1033462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35600" y="3716338"/>
            <a:ext cx="3529013" cy="286232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Single independent variable</a:t>
            </a:r>
            <a:r>
              <a:rPr lang="en-US" sz="1800" dirty="0" smtClean="0">
                <a:solidFill>
                  <a:srgbClr val="000090"/>
                </a:solidFill>
                <a:latin typeface="Apple Chancery"/>
                <a:cs typeface="Apple Chancery"/>
              </a:rPr>
              <a:t>, </a:t>
            </a:r>
            <a:r>
              <a:rPr lang="en-US" sz="1800" i="1" dirty="0">
                <a:solidFill>
                  <a:srgbClr val="000090"/>
                </a:solidFill>
                <a:latin typeface="+mn-lt"/>
              </a:rPr>
              <a:t>x </a:t>
            </a:r>
          </a:p>
          <a:p>
            <a:pPr algn="l">
              <a:defRPr/>
            </a:pPr>
            <a:r>
              <a:rPr lang="en-US" sz="1800" i="1" dirty="0" smtClean="0">
                <a:latin typeface="+mn-lt"/>
              </a:rPr>
              <a:t>(ex. </a:t>
            </a:r>
            <a:r>
              <a:rPr lang="en-US" sz="1800" i="1" dirty="0">
                <a:latin typeface="+mn-lt"/>
              </a:rPr>
              <a:t>m2)</a:t>
            </a:r>
          </a:p>
          <a:p>
            <a:pPr algn="l">
              <a:defRPr/>
            </a:pPr>
            <a:endParaRPr lang="en-US" sz="1800" dirty="0">
              <a:latin typeface="+mn-lt"/>
            </a:endParaRPr>
          </a:p>
          <a:p>
            <a:pPr algn="l">
              <a:defRPr/>
            </a:pP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Multiple independent variables (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features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)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, </a:t>
            </a:r>
          </a:p>
          <a:p>
            <a:pPr algn="l">
              <a:defRPr/>
            </a:pPr>
            <a:r>
              <a:rPr lang="en-US" sz="1800" b="1" dirty="0">
                <a:solidFill>
                  <a:srgbClr val="000090"/>
                </a:solidFill>
                <a:latin typeface="+mn-lt"/>
              </a:rPr>
              <a:t>x</a:t>
            </a:r>
          </a:p>
          <a:p>
            <a:pPr algn="l">
              <a:defRPr/>
            </a:pPr>
            <a:r>
              <a:rPr lang="en-US" sz="1800" dirty="0" smtClean="0">
                <a:latin typeface="+mn-lt"/>
              </a:rPr>
              <a:t>(ex. m2, floor, loc.</a:t>
            </a:r>
            <a:r>
              <a:rPr lang="en-US" sz="1800" dirty="0">
                <a:latin typeface="+mn-lt"/>
              </a:rPr>
              <a:t>)</a:t>
            </a:r>
          </a:p>
          <a:p>
            <a:pPr algn="l">
              <a:defRPr/>
            </a:pPr>
            <a:endParaRPr lang="en-US" sz="1800" b="1" dirty="0">
              <a:latin typeface="+mn-lt"/>
            </a:endParaRPr>
          </a:p>
          <a:p>
            <a:pPr algn="l">
              <a:defRPr/>
            </a:pPr>
            <a:endParaRPr lang="en-US" sz="1800" b="1" dirty="0">
              <a:latin typeface="+mn-lt"/>
            </a:endParaRPr>
          </a:p>
          <a:p>
            <a:pPr algn="l">
              <a:defRPr/>
            </a:pPr>
            <a:endParaRPr lang="en-US" sz="1800" b="1" dirty="0">
              <a:latin typeface="+mn-lt"/>
            </a:endParaRPr>
          </a:p>
        </p:txBody>
      </p:sp>
      <p:sp>
        <p:nvSpPr>
          <p:cNvPr id="35851" name="TextBox 22"/>
          <p:cNvSpPr txBox="1">
            <a:spLocks noChangeArrowheads="1"/>
          </p:cNvSpPr>
          <p:nvPr/>
        </p:nvSpPr>
        <p:spPr bwMode="auto">
          <a:xfrm>
            <a:off x="3314700" y="58388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0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Multiple Linear Regression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54DD-59A9-6D41-A462-48BDC28B9C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473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278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 independent variables – 2</a:t>
            </a:r>
            <a:r>
              <a:rPr lang="en-US" baseline="30000" dirty="0" smtClean="0"/>
              <a:t>nd</a:t>
            </a:r>
            <a:r>
              <a:rPr lang="en-US" dirty="0" smtClean="0"/>
              <a:t> degree polynomial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8CDD8-5DF1-AA46-ACEE-11B5DB37F4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89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79513"/>
            <a:ext cx="6121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625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6120655"/>
          </a:xfrm>
        </p:spPr>
        <p:txBody>
          <a:bodyPr/>
          <a:lstStyle/>
          <a:p>
            <a:pPr>
              <a:tabLst>
                <a:tab pos="1430338" algn="l"/>
              </a:tabLst>
            </a:pPr>
            <a:r>
              <a:rPr lang="en-US" dirty="0" smtClean="0"/>
              <a:t>We are given some data, indicating the mapping between an </a:t>
            </a:r>
            <a:r>
              <a:rPr lang="en-US" dirty="0" smtClean="0">
                <a:solidFill>
                  <a:srgbClr val="1C84BE"/>
                </a:solidFill>
              </a:rPr>
              <a:t>independent variable x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dependent </a:t>
            </a:r>
            <a:r>
              <a:rPr lang="en-US" dirty="0" smtClean="0">
                <a:solidFill>
                  <a:srgbClr val="1C84BE"/>
                </a:solidFill>
              </a:rPr>
              <a:t>variable y</a:t>
            </a:r>
            <a:r>
              <a:rPr lang="en-US" dirty="0" smtClean="0"/>
              <a:t>, where </a:t>
            </a:r>
            <a:r>
              <a:rPr lang="en-US" sz="2400" b="1" dirty="0" err="1" smtClean="0"/>
              <a:t>y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/>
              <a:t>= f(x</a:t>
            </a:r>
            <a:r>
              <a:rPr lang="en-US" sz="2400" b="1" baseline="-25000" dirty="0"/>
              <a:t>i</a:t>
            </a:r>
            <a:r>
              <a:rPr lang="en-US" sz="2400" b="1" dirty="0"/>
              <a:t>) + </a:t>
            </a:r>
            <a:r>
              <a:rPr lang="en-US" sz="2400" b="1" dirty="0" err="1" smtClean="0">
                <a:latin typeface="Symbol"/>
              </a:rPr>
              <a:t>e</a:t>
            </a:r>
            <a:r>
              <a:rPr lang="en-US" sz="2400" b="1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=1,..n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lvl="1" indent="0">
              <a:buClr>
                <a:schemeClr val="bg2"/>
              </a:buClr>
              <a:buSzPct val="75000"/>
              <a:buNone/>
            </a:pPr>
            <a:endParaRPr lang="en-US" sz="2400" dirty="0" smtClean="0"/>
          </a:p>
          <a:p>
            <a:pPr marL="0" lvl="1" indent="0">
              <a:buClr>
                <a:schemeClr val="bg2"/>
              </a:buClr>
              <a:buSzPct val="75000"/>
              <a:buNone/>
            </a:pPr>
            <a:endParaRPr lang="en-US" sz="1600" dirty="0" smtClean="0"/>
          </a:p>
          <a:p>
            <a:pPr marL="400050" lvl="2" indent="0">
              <a:buSzPct val="75000"/>
              <a:buNone/>
            </a:pPr>
            <a:endParaRPr lang="en-US" sz="700" dirty="0" smtClean="0"/>
          </a:p>
          <a:p>
            <a:pPr marL="742950" lvl="2" indent="-342900">
              <a:buSzPct val="75000"/>
            </a:pPr>
            <a:endParaRPr lang="en-US" sz="1800" dirty="0" smtClean="0"/>
          </a:p>
          <a:p>
            <a:pPr marL="742950" lvl="2" indent="-342900">
              <a:buSzPct val="75000"/>
            </a:pPr>
            <a:endParaRPr lang="en-US" sz="1800" dirty="0"/>
          </a:p>
          <a:p>
            <a:pPr marL="685800" lvl="2" indent="-285750">
              <a:buSzPct val="75000"/>
            </a:pPr>
            <a:r>
              <a:rPr lang="en-US" sz="1800" dirty="0" smtClean="0"/>
              <a:t>The independent variable maybe one or more dimensional </a:t>
            </a:r>
          </a:p>
          <a:p>
            <a:pPr marL="400050" lvl="2" indent="0">
              <a:buSzPct val="75000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(denoted as x or </a:t>
            </a:r>
            <a:r>
              <a:rPr lang="en-US" sz="1800" b="1" dirty="0" smtClean="0"/>
              <a:t>x</a:t>
            </a:r>
            <a:r>
              <a:rPr lang="en-US" sz="1800" dirty="0" smtClean="0"/>
              <a:t>, respectively)</a:t>
            </a:r>
          </a:p>
          <a:p>
            <a:pPr marL="742950" lvl="2" indent="-342900">
              <a:buSzPct val="75000"/>
            </a:pPr>
            <a:endParaRPr lang="en-US" sz="800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charset="0"/>
              <a:buChar char="n"/>
            </a:pPr>
            <a:endParaRPr lang="en-US" sz="1600" dirty="0" smtClean="0">
              <a:solidFill>
                <a:srgbClr val="800000"/>
              </a:solidFill>
            </a:endParaRPr>
          </a:p>
          <a:p>
            <a:pPr marL="342900" lvl="1" indent="-342900"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solidFill>
                  <a:srgbClr val="800000"/>
                </a:solidFill>
              </a:rPr>
              <a:t>We </a:t>
            </a:r>
            <a:r>
              <a:rPr lang="en-US" sz="2400" dirty="0">
                <a:solidFill>
                  <a:srgbClr val="800000"/>
                </a:solidFill>
              </a:rPr>
              <a:t>would like to learn f() such that 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charset="0"/>
              <a:buChar char="n"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95A3A3-5FC8-104A-AC8D-EE409CF984E0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6" r="52501" b="67983"/>
          <a:stretch/>
        </p:blipFill>
        <p:spPr bwMode="auto">
          <a:xfrm>
            <a:off x="755576" y="2924944"/>
            <a:ext cx="3287957" cy="8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4" t="32411" b="55931"/>
          <a:stretch/>
        </p:blipFill>
        <p:spPr bwMode="auto">
          <a:xfrm>
            <a:off x="1259631" y="6192688"/>
            <a:ext cx="4379437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r="3642"/>
          <a:stretch>
            <a:fillRect/>
          </a:stretch>
        </p:blipFill>
        <p:spPr bwMode="auto">
          <a:xfrm>
            <a:off x="4860032" y="1988840"/>
            <a:ext cx="347015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67765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Find the </a:t>
            </a:r>
            <a:r>
              <a:rPr lang="en-US" dirty="0" smtClean="0">
                <a:solidFill>
                  <a:srgbClr val="000000"/>
                </a:solidFill>
              </a:rPr>
              <a:t>function </a:t>
            </a:r>
            <a:r>
              <a:rPr lang="en-US" dirty="0" smtClean="0">
                <a:solidFill>
                  <a:srgbClr val="000090"/>
                </a:solidFill>
              </a:rPr>
              <a:t>f()</a:t>
            </a:r>
            <a:r>
              <a:rPr lang="en-US" dirty="0" smtClean="0">
                <a:solidFill>
                  <a:srgbClr val="000000"/>
                </a:solidFill>
              </a:rPr>
              <a:t> that </a:t>
            </a:r>
            <a:r>
              <a:rPr lang="en-US" dirty="0">
                <a:solidFill>
                  <a:srgbClr val="000000"/>
                </a:solidFill>
              </a:rPr>
              <a:t>minimizes the </a:t>
            </a:r>
            <a:r>
              <a:rPr lang="en-US" dirty="0" smtClean="0">
                <a:solidFill>
                  <a:srgbClr val="800000"/>
                </a:solidFill>
              </a:rPr>
              <a:t>mean </a:t>
            </a:r>
            <a:r>
              <a:rPr lang="en-US" dirty="0">
                <a:solidFill>
                  <a:srgbClr val="800000"/>
                </a:solidFill>
              </a:rPr>
              <a:t>squared error </a:t>
            </a:r>
            <a:r>
              <a:rPr lang="en-US" dirty="0">
                <a:solidFill>
                  <a:srgbClr val="000000"/>
                </a:solidFill>
              </a:rPr>
              <a:t>between the </a:t>
            </a:r>
            <a:r>
              <a:rPr lang="en-US" dirty="0" smtClean="0">
                <a:solidFill>
                  <a:srgbClr val="000000"/>
                </a:solidFill>
              </a:rPr>
              <a:t>estimates and the data: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6" t="64004" r="7678" b="16916"/>
          <a:stretch/>
        </p:blipFill>
        <p:spPr bwMode="auto">
          <a:xfrm>
            <a:off x="1979712" y="1412776"/>
            <a:ext cx="418160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43217"/>
            <a:ext cx="5112568" cy="407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Linear Regression</a:t>
            </a:r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CF7A6-EB44-6F4E-BA02-DA5FE2460824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pic>
        <p:nvPicPr>
          <p:cNvPr id="22532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8"/>
          <a:stretch/>
        </p:blipFill>
        <p:spPr bwMode="auto">
          <a:xfrm>
            <a:off x="0" y="1831776"/>
            <a:ext cx="90297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6" y="5204172"/>
            <a:ext cx="6769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179388" y="4623221"/>
            <a:ext cx="69557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In vector notation with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extended</a:t>
            </a:r>
            <a:r>
              <a:rPr lang="en-US" sz="2400" dirty="0">
                <a:latin typeface="Arial" charset="0"/>
                <a:cs typeface="Arial" charset="0"/>
              </a:rPr>
              <a:t> input vector 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                                                               </a:t>
            </a:r>
            <a:r>
              <a:rPr lang="en-US" dirty="0" smtClean="0">
                <a:latin typeface="Arial" charset="0"/>
                <a:cs typeface="Arial" charset="0"/>
              </a:rPr>
              <a:t>=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x </a:t>
            </a:r>
            <a:r>
              <a:rPr lang="en-US" sz="2800" dirty="0" err="1" smtClean="0">
                <a:latin typeface="Arial" charset="0"/>
                <a:cs typeface="Arial" charset="0"/>
              </a:rPr>
              <a:t>w</a:t>
            </a:r>
            <a:r>
              <a:rPr lang="en-US" sz="2800" baseline="30000" dirty="0" err="1" smtClean="0">
                <a:latin typeface="Arial" charset="0"/>
                <a:cs typeface="Arial" charset="0"/>
              </a:rPr>
              <a:t>T</a:t>
            </a:r>
            <a:endParaRPr lang="en-US" sz="2800" baseline="30000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</a:t>
            </a: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linear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regression</a:t>
            </a:r>
            <a:r>
              <a:rPr lang="en-US" sz="2400" dirty="0" smtClean="0">
                <a:latin typeface="Arial"/>
                <a:cs typeface="Arial"/>
              </a:rPr>
              <a:t>, we assume the underlying function is a linear function of the input components :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Linear Regression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can put these together for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the whole dataset </a:t>
            </a:r>
            <a:r>
              <a:rPr lang="en-US" dirty="0" smtClean="0"/>
              <a:t>to obtain: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 marL="457200" lvl="1" indent="0">
              <a:buFont typeface="Wingdings" charset="0"/>
              <a:buNone/>
              <a:defRPr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37730"/>
              </p:ext>
            </p:extLst>
          </p:nvPr>
        </p:nvGraphicFramePr>
        <p:xfrm>
          <a:off x="827584" y="2348880"/>
          <a:ext cx="1999084" cy="59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3" imgW="685800" imgH="203200" progId="Equation.3">
                  <p:embed/>
                </p:oleObj>
              </mc:Choice>
              <mc:Fallback>
                <p:oleObj name="Equation" r:id="rId3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348880"/>
                        <a:ext cx="1999084" cy="592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5085184"/>
            <a:ext cx="1224136" cy="1368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07601"/>
              </p:ext>
            </p:extLst>
          </p:nvPr>
        </p:nvGraphicFramePr>
        <p:xfrm>
          <a:off x="6372200" y="1628800"/>
          <a:ext cx="117157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5" imgW="596900" imgH="927100" progId="Equation.3">
                  <p:embed/>
                </p:oleObj>
              </mc:Choice>
              <mc:Fallback>
                <p:oleObj name="Equation" r:id="rId5" imgW="5969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00" y="1628800"/>
                        <a:ext cx="1171575" cy="182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32906" b="37475"/>
          <a:stretch/>
        </p:blipFill>
        <p:spPr>
          <a:xfrm>
            <a:off x="3476972" y="3698552"/>
            <a:ext cx="3543300" cy="1406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r="61652" b="67182"/>
          <a:stretch/>
        </p:blipFill>
        <p:spPr>
          <a:xfrm>
            <a:off x="5796136" y="5157192"/>
            <a:ext cx="1358776" cy="1558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5733256"/>
            <a:ext cx="389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2924944"/>
            <a:ext cx="3964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166" t="61759" r="21558"/>
          <a:stretch/>
        </p:blipFill>
        <p:spPr>
          <a:xfrm>
            <a:off x="7571680" y="3632324"/>
            <a:ext cx="1320800" cy="18163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15897" y="4042960"/>
            <a:ext cx="3964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435280" cy="59769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Given                        how to find </a:t>
            </a:r>
            <a:r>
              <a:rPr lang="en-US" b="1" dirty="0" smtClean="0">
                <a:solidFill>
                  <a:srgbClr val="800000"/>
                </a:solidFill>
              </a:rPr>
              <a:t>w</a:t>
            </a:r>
            <a:r>
              <a:rPr lang="en-US" dirty="0" smtClean="0">
                <a:solidFill>
                  <a:srgbClr val="800000"/>
                </a:solidFill>
              </a:rPr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Many alternative solutions with different assumptions or slightly different results: 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E.g. minimize the sum of squared </a:t>
            </a:r>
            <a:r>
              <a:rPr lang="en-US" dirty="0">
                <a:solidFill>
                  <a:srgbClr val="000000"/>
                </a:solidFill>
              </a:rPr>
              <a:t>residuals </a:t>
            </a:r>
            <a:r>
              <a:rPr lang="en-US" sz="2400" dirty="0" smtClean="0">
                <a:solidFill>
                  <a:srgbClr val="0000FF"/>
                </a:solidFill>
              </a:rPr>
              <a:t>||y-</a:t>
            </a:r>
            <a:r>
              <a:rPr lang="en-US" sz="2400" dirty="0" err="1" smtClean="0">
                <a:solidFill>
                  <a:srgbClr val="0000FF"/>
                </a:solidFill>
              </a:rPr>
              <a:t>Xw</a:t>
            </a:r>
            <a:r>
              <a:rPr lang="en-US" sz="2400" dirty="0" smtClean="0">
                <a:solidFill>
                  <a:srgbClr val="0000FF"/>
                </a:solidFill>
              </a:rPr>
              <a:t>||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/>
              <a:t>find </a:t>
            </a:r>
            <a:r>
              <a:rPr lang="en-US" b="1" dirty="0" smtClean="0"/>
              <a:t>w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Font typeface="Wingdings" charset="0"/>
              <a:buNone/>
              <a:defRPr/>
            </a:pPr>
            <a:endParaRPr lang="en-US" sz="400" dirty="0"/>
          </a:p>
          <a:p>
            <a:pPr marL="457200" lvl="1" indent="0">
              <a:buNone/>
              <a:defRPr/>
            </a:pPr>
            <a:r>
              <a:rPr lang="en-US" dirty="0" smtClean="0"/>
              <a:t>		</a:t>
            </a:r>
            <a:r>
              <a:rPr lang="en-US" sz="2800" b="1" dirty="0" smtClean="0"/>
              <a:t>w</a:t>
            </a:r>
            <a:r>
              <a:rPr lang="en-US" sz="2800" dirty="0" smtClean="0"/>
              <a:t> =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30000" dirty="0" err="1" smtClean="0">
                <a:solidFill>
                  <a:srgbClr val="0000FF"/>
                </a:solidFill>
              </a:rPr>
              <a:t>+</a:t>
            </a:r>
            <a:r>
              <a:rPr lang="en-US" sz="2800" b="1" dirty="0" err="1" smtClean="0"/>
              <a:t>y</a:t>
            </a:r>
            <a:r>
              <a:rPr lang="en-US" sz="2800" dirty="0" smtClean="0"/>
              <a:t> = </a:t>
            </a:r>
            <a:r>
              <a:rPr lang="en-US" sz="2800" dirty="0">
                <a:solidFill>
                  <a:srgbClr val="0000FF"/>
                </a:solidFill>
              </a:rPr>
              <a:t>(X</a:t>
            </a:r>
            <a:r>
              <a:rPr lang="en-US" sz="2800" baseline="30000" dirty="0">
                <a:solidFill>
                  <a:srgbClr val="0000FF"/>
                </a:solidFill>
              </a:rPr>
              <a:t>T</a:t>
            </a:r>
            <a:r>
              <a:rPr lang="en-US" sz="2800" dirty="0">
                <a:solidFill>
                  <a:srgbClr val="0000FF"/>
                </a:solidFill>
              </a:rPr>
              <a:t>X)</a:t>
            </a:r>
            <a:r>
              <a:rPr lang="en-US" sz="2800" baseline="30000" dirty="0">
                <a:solidFill>
                  <a:srgbClr val="0000FF"/>
                </a:solidFill>
              </a:rPr>
              <a:t>-1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T</a:t>
            </a:r>
            <a:r>
              <a:rPr lang="en-US" sz="2800" b="1" dirty="0"/>
              <a:t>y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lvl="1" indent="0">
              <a:buFont typeface="Wingdings" charset="0"/>
              <a:buNone/>
              <a:defRPr/>
            </a:pPr>
            <a:endParaRPr lang="en-US" sz="1050" dirty="0"/>
          </a:p>
          <a:p>
            <a:pPr marL="457200" lvl="1" indent="0">
              <a:buFont typeface="Wingdings" charset="0"/>
              <a:buNone/>
              <a:defRPr/>
            </a:pPr>
            <a:r>
              <a:rPr lang="en-US" dirty="0" smtClean="0"/>
              <a:t>    where </a:t>
            </a:r>
            <a:r>
              <a:rPr lang="en-US" sz="1800" dirty="0" smtClean="0">
                <a:solidFill>
                  <a:srgbClr val="0000FF"/>
                </a:solidFill>
              </a:rPr>
              <a:t>X+ </a:t>
            </a:r>
            <a:r>
              <a:rPr lang="en-US" sz="1800" dirty="0" smtClean="0">
                <a:solidFill>
                  <a:srgbClr val="000000"/>
                </a:solidFill>
              </a:rPr>
              <a:t>is </a:t>
            </a:r>
            <a:r>
              <a:rPr lang="en-US" sz="1800" dirty="0" smtClean="0">
                <a:solidFill>
                  <a:srgbClr val="CC0000"/>
                </a:solidFill>
              </a:rPr>
              <a:t>pseudo-inverse</a:t>
            </a:r>
            <a:r>
              <a:rPr lang="en-US" sz="1800" dirty="0" smtClean="0">
                <a:solidFill>
                  <a:srgbClr val="000000"/>
                </a:solidFill>
              </a:rPr>
              <a:t> of X.</a:t>
            </a:r>
          </a:p>
          <a:p>
            <a:pPr marL="457200" lvl="1" indent="0">
              <a:buFont typeface="Wingdings" charset="0"/>
              <a:buNone/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r>
              <a:rPr lang="en-US" sz="1400" b="1" dirty="0" smtClean="0"/>
              <a:t>	Proof</a:t>
            </a:r>
            <a:r>
              <a:rPr lang="en-US" sz="1200" dirty="0" smtClean="0"/>
              <a:t>: </a:t>
            </a:r>
            <a:r>
              <a:rPr lang="en-US" sz="1400" dirty="0" smtClean="0"/>
              <a:t>Differentiate </a:t>
            </a:r>
            <a:r>
              <a:rPr lang="en-US" sz="1400" dirty="0" err="1" smtClean="0"/>
              <a:t>w.r.t</a:t>
            </a:r>
            <a:r>
              <a:rPr lang="en-US" sz="1400" dirty="0" smtClean="0"/>
              <a:t> w and remember</a:t>
            </a:r>
            <a:r>
              <a:rPr lang="en-US" sz="1400" dirty="0"/>
              <a:t>: AA</a:t>
            </a:r>
            <a:r>
              <a:rPr lang="en-US" sz="1400" baseline="30000" dirty="0"/>
              <a:t>T</a:t>
            </a:r>
            <a:r>
              <a:rPr lang="en-US" sz="1400" dirty="0"/>
              <a:t> is always </a:t>
            </a:r>
            <a:r>
              <a:rPr lang="en-US" sz="1400" dirty="0" smtClean="0"/>
              <a:t>symmetric.</a:t>
            </a:r>
          </a:p>
          <a:p>
            <a:pPr marL="457200" lvl="1" indent="0">
              <a:buNone/>
              <a:defRPr/>
            </a:pPr>
            <a:endParaRPr lang="en-US" sz="1200" dirty="0"/>
          </a:p>
          <a:p>
            <a:pPr lvl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Properties of the </a:t>
            </a:r>
            <a:r>
              <a:rPr lang="en-US" sz="1800" b="1" dirty="0" err="1" smtClean="0">
                <a:solidFill>
                  <a:srgbClr val="000000"/>
                </a:solidFill>
              </a:rPr>
              <a:t>pseudoinverse</a:t>
            </a:r>
            <a:r>
              <a:rPr lang="en-US" sz="1800" b="1" dirty="0" smtClean="0">
                <a:solidFill>
                  <a:srgbClr val="000000"/>
                </a:solidFill>
              </a:rPr>
              <a:t>:</a:t>
            </a:r>
          </a:p>
          <a:p>
            <a:pPr lvl="2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 err="1">
                <a:solidFill>
                  <a:srgbClr val="000000"/>
                </a:solidFill>
              </a:rPr>
              <a:t>pseudoinverse</a:t>
            </a:r>
            <a:r>
              <a:rPr lang="en-US" sz="1800" dirty="0">
                <a:solidFill>
                  <a:srgbClr val="000000"/>
                </a:solidFill>
              </a:rPr>
              <a:t> is </a:t>
            </a:r>
            <a:r>
              <a:rPr lang="en-US" sz="1800" dirty="0">
                <a:solidFill>
                  <a:srgbClr val="800000"/>
                </a:solidFill>
              </a:rPr>
              <a:t>defined and unique for all </a:t>
            </a:r>
            <a:r>
              <a:rPr lang="en-US" sz="1800" dirty="0" smtClean="0">
                <a:solidFill>
                  <a:srgbClr val="800000"/>
                </a:solidFill>
              </a:rPr>
              <a:t>matrices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 lvl="2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If </a:t>
            </a:r>
            <a:r>
              <a:rPr lang="en-US" sz="1800" dirty="0" smtClean="0">
                <a:solidFill>
                  <a:srgbClr val="800000"/>
                </a:solidFill>
              </a:rPr>
              <a:t>X is invertible, then its </a:t>
            </a:r>
            <a:r>
              <a:rPr lang="en-US" sz="1800" dirty="0" err="1" smtClean="0">
                <a:solidFill>
                  <a:srgbClr val="800000"/>
                </a:solidFill>
              </a:rPr>
              <a:t>pseudoinverse</a:t>
            </a:r>
            <a:r>
              <a:rPr lang="en-US" sz="1800" dirty="0" smtClean="0">
                <a:solidFill>
                  <a:srgbClr val="800000"/>
                </a:solidFill>
              </a:rPr>
              <a:t> is the same as its inverse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lvl="2">
              <a:defRPr/>
            </a:pPr>
            <a:r>
              <a:rPr lang="en-US" sz="1800" dirty="0" err="1" smtClean="0">
                <a:solidFill>
                  <a:srgbClr val="000000"/>
                </a:solidFill>
              </a:rPr>
              <a:t>Pseudoinverse</a:t>
            </a:r>
            <a:r>
              <a:rPr lang="en-US" sz="1800" dirty="0" smtClean="0">
                <a:solidFill>
                  <a:srgbClr val="000000"/>
                </a:solidFill>
              </a:rPr>
              <a:t> can </a:t>
            </a:r>
            <a:r>
              <a:rPr lang="en-US" sz="1800" dirty="0">
                <a:solidFill>
                  <a:srgbClr val="000000"/>
                </a:solidFill>
              </a:rPr>
              <a:t>be computed using the singular value </a:t>
            </a:r>
            <a:r>
              <a:rPr lang="en-US" sz="1800" dirty="0" smtClean="0">
                <a:solidFill>
                  <a:srgbClr val="000000"/>
                </a:solidFill>
              </a:rPr>
              <a:t>decomposition, or other methods</a:t>
            </a:r>
          </a:p>
          <a:p>
            <a:pPr lvl="2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X</a:t>
            </a:r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30000" dirty="0" smtClean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0000FF"/>
                </a:solidFill>
              </a:rPr>
              <a:t>X=X	(X</a:t>
            </a:r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30000" dirty="0" smtClean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baseline="30000" dirty="0" smtClean="0">
                <a:solidFill>
                  <a:srgbClr val="0000FF"/>
                </a:solidFill>
              </a:rPr>
              <a:t>T</a:t>
            </a:r>
            <a:r>
              <a:rPr lang="en-US" sz="1800" dirty="0" smtClean="0">
                <a:solidFill>
                  <a:srgbClr val="0000FF"/>
                </a:solidFill>
              </a:rPr>
              <a:t>=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30000" dirty="0" smtClean="0">
                <a:solidFill>
                  <a:srgbClr val="FF0000"/>
                </a:solidFill>
              </a:rPr>
              <a:t>+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30000" dirty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0000FF"/>
                </a:solidFill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30000" dirty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0000FF"/>
                </a:solidFill>
              </a:rPr>
              <a:t>=</a:t>
            </a:r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30000" dirty="0" smtClean="0">
                <a:solidFill>
                  <a:srgbClr val="FF0000"/>
                </a:solidFill>
              </a:rPr>
              <a:t>+</a:t>
            </a:r>
            <a:r>
              <a:rPr lang="en-US" sz="1800" baseline="30000" dirty="0" smtClean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30000" dirty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rgbClr val="0000FF"/>
                </a:solidFill>
              </a:rPr>
              <a:t>X</a:t>
            </a:r>
            <a:r>
              <a:rPr lang="en-US" sz="1800" baseline="30000" dirty="0" smtClean="0">
                <a:solidFill>
                  <a:srgbClr val="0000FF"/>
                </a:solidFill>
              </a:rPr>
              <a:t>)</a:t>
            </a:r>
            <a:r>
              <a:rPr lang="en-US" sz="1800" baseline="30000" dirty="0">
                <a:solidFill>
                  <a:srgbClr val="0000FF"/>
                </a:solidFill>
              </a:rPr>
              <a:t>T</a:t>
            </a:r>
            <a:r>
              <a:rPr lang="en-US" sz="1800" dirty="0" smtClean="0">
                <a:solidFill>
                  <a:srgbClr val="0000FF"/>
                </a:solidFill>
              </a:rPr>
              <a:t>=</a:t>
            </a:r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30000" dirty="0" smtClean="0">
                <a:solidFill>
                  <a:srgbClr val="FF0000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</a:p>
          <a:p>
            <a:pPr lvl="2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57200" lvl="1" indent="0">
              <a:buFont typeface="Wingdings" charset="0"/>
              <a:buNone/>
              <a:defRPr/>
            </a:pPr>
            <a:endParaRPr lang="en-US" dirty="0">
              <a:latin typeface="Symbol" charset="2"/>
              <a:cs typeface="Symbol" charset="2"/>
            </a:endParaRP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56150B-05C1-AD40-8785-1B171BEB8069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85698"/>
              </p:ext>
            </p:extLst>
          </p:nvPr>
        </p:nvGraphicFramePr>
        <p:xfrm>
          <a:off x="1907704" y="620688"/>
          <a:ext cx="1656184" cy="49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3" imgW="685800" imgH="203200" progId="Equation.3">
                  <p:embed/>
                </p:oleObj>
              </mc:Choice>
              <mc:Fallback>
                <p:oleObj name="Equation" r:id="rId3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620688"/>
                        <a:ext cx="1656184" cy="49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  Alternative: Gradient Descent</a:t>
            </a:r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AE163-1577-AC49-AB22-C5BEB09ECD7A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29700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3" b="61195"/>
          <a:stretch/>
        </p:blipFill>
        <p:spPr bwMode="auto">
          <a:xfrm>
            <a:off x="5680" y="579462"/>
            <a:ext cx="9144000" cy="16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4" b="-1"/>
          <a:stretch/>
        </p:blipFill>
        <p:spPr bwMode="auto">
          <a:xfrm>
            <a:off x="5680" y="2778124"/>
            <a:ext cx="9144000" cy="34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dirty="0" err="1" smtClean="0">
                <a:solidFill>
                  <a:srgbClr val="0000FF"/>
                </a:solidFill>
              </a:rPr>
              <a:t>Underfitting</a:t>
            </a:r>
            <a:r>
              <a:rPr lang="tr-TR" sz="2800" dirty="0" smtClean="0"/>
              <a:t>: </a:t>
            </a:r>
            <a:r>
              <a:rPr lang="tr-TR" sz="2800" dirty="0" err="1" smtClean="0"/>
              <a:t>What</a:t>
            </a:r>
            <a:r>
              <a:rPr lang="tr-TR" sz="2800" dirty="0" smtClean="0"/>
              <a:t> </a:t>
            </a:r>
            <a:r>
              <a:rPr lang="tr-TR" sz="2800" dirty="0" err="1" smtClean="0"/>
              <a:t>if</a:t>
            </a:r>
            <a:r>
              <a:rPr lang="tr-TR" sz="2800" dirty="0" smtClean="0"/>
              <a:t> a </a:t>
            </a:r>
            <a:r>
              <a:rPr lang="tr-TR" sz="2800" dirty="0" err="1" smtClean="0"/>
              <a:t>line</a:t>
            </a:r>
            <a:r>
              <a:rPr lang="tr-TR" sz="2800" dirty="0" smtClean="0"/>
              <a:t> </a:t>
            </a:r>
            <a:r>
              <a:rPr lang="tr-TR" sz="2800" dirty="0" err="1" smtClean="0"/>
              <a:t>isn’t</a:t>
            </a:r>
            <a:r>
              <a:rPr lang="tr-TR" sz="2800" dirty="0" smtClean="0"/>
              <a:t> a </a:t>
            </a:r>
            <a:r>
              <a:rPr lang="tr-TR" sz="2800" dirty="0" err="1" smtClean="0"/>
              <a:t>good</a:t>
            </a:r>
            <a:r>
              <a:rPr lang="tr-TR" sz="2800" dirty="0" smtClean="0"/>
              <a:t> fit?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err="1" smtClean="0"/>
              <a:t>We</a:t>
            </a:r>
            <a:r>
              <a:rPr lang="tr-TR" sz="2800" dirty="0" smtClean="0"/>
              <a:t> can </a:t>
            </a:r>
            <a:r>
              <a:rPr lang="tr-TR" sz="2800" dirty="0" err="1" smtClean="0"/>
              <a:t>add</a:t>
            </a:r>
            <a:r>
              <a:rPr lang="tr-TR" sz="2800" dirty="0" smtClean="0"/>
              <a:t> </a:t>
            </a:r>
            <a:r>
              <a:rPr lang="tr-TR" sz="2800" dirty="0" err="1" smtClean="0"/>
              <a:t>more</a:t>
            </a:r>
            <a:r>
              <a:rPr lang="tr-TR" sz="2800" dirty="0" smtClean="0"/>
              <a:t> </a:t>
            </a:r>
            <a:r>
              <a:rPr lang="tr-TR" sz="2800" dirty="0" err="1" smtClean="0"/>
              <a:t>features</a:t>
            </a:r>
            <a:r>
              <a:rPr lang="tr-TR" sz="2800" dirty="0" smtClean="0"/>
              <a:t> =&gt; </a:t>
            </a:r>
            <a:r>
              <a:rPr lang="tr-TR" sz="2800" dirty="0" err="1" smtClean="0">
                <a:solidFill>
                  <a:srgbClr val="0000FF"/>
                </a:solidFill>
              </a:rPr>
              <a:t>overfitting</a:t>
            </a:r>
            <a:endParaRPr lang="tr-TR" sz="28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tr-TR" sz="2400" dirty="0" err="1" smtClean="0">
                <a:solidFill>
                  <a:srgbClr val="0000FF"/>
                </a:solidFill>
                <a:sym typeface="Wingdings" pitchFamily="2" charset="2"/>
              </a:rPr>
              <a:t>Regularization</a:t>
            </a:r>
            <a:endParaRPr lang="tr-TR" sz="2400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3"/>
          <a:srcRect l="27257" t="48906" r="29880" b="30954"/>
          <a:stretch>
            <a:fillRect/>
          </a:stretch>
        </p:blipFill>
        <p:spPr bwMode="auto">
          <a:xfrm>
            <a:off x="323528" y="1268760"/>
            <a:ext cx="82089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7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2"/>
                </a:solidFill>
              </a:rPr>
              <a:t>Add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higher</a:t>
            </a:r>
            <a:r>
              <a:rPr lang="tr-TR" dirty="0" err="1">
                <a:solidFill>
                  <a:schemeClr val="tx2"/>
                </a:solidFill>
              </a:rPr>
              <a:t>-order</a:t>
            </a:r>
            <a:r>
              <a:rPr lang="tr-TR" dirty="0">
                <a:solidFill>
                  <a:schemeClr val="tx2"/>
                </a:solidFill>
              </a:rPr>
              <a:t> (</a:t>
            </a:r>
            <a:r>
              <a:rPr lang="tr-TR" dirty="0" err="1">
                <a:solidFill>
                  <a:schemeClr val="tx2"/>
                </a:solidFill>
              </a:rPr>
              <a:t>product</a:t>
            </a:r>
            <a:r>
              <a:rPr lang="tr-TR" dirty="0">
                <a:solidFill>
                  <a:schemeClr val="tx2"/>
                </a:solidFill>
              </a:rPr>
              <a:t>) </a:t>
            </a:r>
            <a:r>
              <a:rPr lang="tr-TR" dirty="0" err="1">
                <a:solidFill>
                  <a:schemeClr val="tx2"/>
                </a:solidFill>
              </a:rPr>
              <a:t>terms</a:t>
            </a:r>
            <a:r>
              <a:rPr lang="tr-TR" dirty="0">
                <a:solidFill>
                  <a:schemeClr val="tx2"/>
                </a:solidFill>
              </a:rPr>
              <a:t>:</a:t>
            </a:r>
          </a:p>
          <a:p>
            <a:pPr>
              <a:buFont typeface="Wingdings" pitchFamily="2" charset="2"/>
              <a:buNone/>
            </a:pPr>
            <a:endParaRPr lang="tr-TR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tr-TR" dirty="0">
                <a:solidFill>
                  <a:schemeClr val="tx2"/>
                </a:solidFill>
              </a:rPr>
              <a:t>	</a:t>
            </a:r>
            <a:endParaRPr lang="tr-T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tr-TR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tr-TR" dirty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95A3A3-5FC8-104A-AC8D-EE409CF984E0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1196752"/>
            <a:ext cx="636917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24B2FA"/>
      </a:lt2>
      <a:accent1>
        <a:srgbClr val="FFCC99"/>
      </a:accent1>
      <a:accent2>
        <a:srgbClr val="5EA1E4"/>
      </a:accent2>
      <a:accent3>
        <a:srgbClr val="FFFFFF"/>
      </a:accent3>
      <a:accent4>
        <a:srgbClr val="000000"/>
      </a:accent4>
      <a:accent5>
        <a:srgbClr val="FFE2CA"/>
      </a:accent5>
      <a:accent6>
        <a:srgbClr val="3FA9E3"/>
      </a:accent6>
      <a:hlink>
        <a:srgbClr val="CC3300"/>
      </a:hlink>
      <a:folHlink>
        <a:srgbClr val="FCC66E"/>
      </a:folHlink>
    </a:clrScheme>
    <a:fontScheme name="Pixel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9094</TotalTime>
  <Words>300</Words>
  <Application>Microsoft Macintosh PowerPoint</Application>
  <PresentationFormat>On-screen Show (4:3)</PresentationFormat>
  <Paragraphs>103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Pixel</vt:lpstr>
      <vt:lpstr>Equation</vt:lpstr>
      <vt:lpstr>PowerPoint Presentation</vt:lpstr>
      <vt:lpstr>PowerPoint Presentation</vt:lpstr>
      <vt:lpstr>Goal</vt:lpstr>
      <vt:lpstr>Linear Regression</vt:lpstr>
      <vt:lpstr>Linear Regression</vt:lpstr>
      <vt:lpstr> </vt:lpstr>
      <vt:lpstr>  Alternative: Gradient Descent</vt:lpstr>
      <vt:lpstr>PowerPoint Presentation</vt:lpstr>
      <vt:lpstr>Higher Order Terms</vt:lpstr>
      <vt:lpstr>Regression</vt:lpstr>
      <vt:lpstr>Multiple Linear Regression </vt:lpstr>
      <vt:lpstr>2 independent variables – 2nd degree polynomial</vt:lpstr>
    </vt:vector>
  </TitlesOfParts>
  <Company>BOGAZICI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ethem</dc:creator>
  <cp:lastModifiedBy>Berrin Yanikoglu</cp:lastModifiedBy>
  <cp:revision>387</cp:revision>
  <cp:lastPrinted>2017-09-20T11:30:37Z</cp:lastPrinted>
  <dcterms:created xsi:type="dcterms:W3CDTF">2005-01-24T14:46:28Z</dcterms:created>
  <dcterms:modified xsi:type="dcterms:W3CDTF">2017-12-07T11:01:20Z</dcterms:modified>
</cp:coreProperties>
</file>