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7" r:id="rId14"/>
  </p:sldIdLst>
  <p:sldSz cx="13004800" cy="9753600"/>
  <p:notesSz cx="6858000" cy="9144000"/>
  <p:defaultTextStyle>
    <a:lvl1pPr algn="ctr" defTabSz="584200">
      <a:defRPr sz="3600">
        <a:latin typeface="+mn-lt"/>
        <a:ea typeface="+mn-ea"/>
        <a:cs typeface="+mn-cs"/>
        <a:sym typeface="Helvetica Light"/>
      </a:defRPr>
    </a:lvl1pPr>
    <a:lvl2pPr indent="228600" algn="ctr" defTabSz="584200">
      <a:defRPr sz="3600">
        <a:latin typeface="+mn-lt"/>
        <a:ea typeface="+mn-ea"/>
        <a:cs typeface="+mn-cs"/>
        <a:sym typeface="Helvetica Light"/>
      </a:defRPr>
    </a:lvl2pPr>
    <a:lvl3pPr indent="457200" algn="ctr" defTabSz="584200">
      <a:defRPr sz="3600">
        <a:latin typeface="+mn-lt"/>
        <a:ea typeface="+mn-ea"/>
        <a:cs typeface="+mn-cs"/>
        <a:sym typeface="Helvetica Light"/>
      </a:defRPr>
    </a:lvl3pPr>
    <a:lvl4pPr indent="685800" algn="ctr" defTabSz="584200">
      <a:defRPr sz="3600">
        <a:latin typeface="+mn-lt"/>
        <a:ea typeface="+mn-ea"/>
        <a:cs typeface="+mn-cs"/>
        <a:sym typeface="Helvetica Light"/>
      </a:defRPr>
    </a:lvl4pPr>
    <a:lvl5pPr indent="914400" algn="ctr" defTabSz="584200">
      <a:defRPr sz="3600">
        <a:latin typeface="+mn-lt"/>
        <a:ea typeface="+mn-ea"/>
        <a:cs typeface="+mn-cs"/>
        <a:sym typeface="Helvetica Light"/>
      </a:defRPr>
    </a:lvl5pPr>
    <a:lvl6pPr indent="1143000" algn="ctr" defTabSz="584200">
      <a:defRPr sz="3600">
        <a:latin typeface="+mn-lt"/>
        <a:ea typeface="+mn-ea"/>
        <a:cs typeface="+mn-cs"/>
        <a:sym typeface="Helvetica Light"/>
      </a:defRPr>
    </a:lvl6pPr>
    <a:lvl7pPr indent="1371600" algn="ctr" defTabSz="584200">
      <a:defRPr sz="3600">
        <a:latin typeface="+mn-lt"/>
        <a:ea typeface="+mn-ea"/>
        <a:cs typeface="+mn-cs"/>
        <a:sym typeface="Helvetica Light"/>
      </a:defRPr>
    </a:lvl7pPr>
    <a:lvl8pPr indent="1600200" algn="ctr" defTabSz="584200">
      <a:defRPr sz="3600">
        <a:latin typeface="+mn-lt"/>
        <a:ea typeface="+mn-ea"/>
        <a:cs typeface="+mn-cs"/>
        <a:sym typeface="Helvetica Light"/>
      </a:defRPr>
    </a:lvl8pPr>
    <a:lvl9pPr indent="1828800" algn="ctr" defTabSz="584200">
      <a:defRPr sz="3600">
        <a:latin typeface="+mn-lt"/>
        <a:ea typeface="+mn-ea"/>
        <a:cs typeface="+mn-cs"/>
        <a:sym typeface="Helvetica Light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365C0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00882B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3D7"/>
          </a:solidFill>
        </a:fill>
      </a:tcStyle>
    </a:wholeTbl>
    <a:band2H>
      <a:tcTxStyle/>
      <a:tcStyle>
        <a:tcBdr/>
        <a:fill>
          <a:solidFill>
            <a:srgbClr val="C3C2C2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CE5E6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/>
      <a:tcStyle>
        <a:tcBdr/>
        <a:fill>
          <a:solidFill>
            <a:srgbClr val="DEDEDF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4" d="100"/>
          <a:sy n="54" d="100"/>
        </p:scale>
        <p:origin x="-856" y="-112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29" name="Shape 2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  <p:extLst>
      <p:ext uri="{BB962C8B-B14F-4D97-AF65-F5344CB8AC3E}">
        <p14:creationId xmlns:p14="http://schemas.microsoft.com/office/powerpoint/2010/main" val="2662508250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>
            <a:spLocks noGrp="1"/>
          </p:cNvSpPr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>
            <a:lvl1pPr>
              <a:defRPr sz="8000"/>
            </a:lvl1pPr>
          </a:lstStyle>
          <a:p>
            <a:pPr lvl="0">
              <a:defRPr sz="1800"/>
            </a:pPr>
            <a:r>
              <a:rPr sz="8000"/>
              <a:t>Title Text</a:t>
            </a:r>
          </a:p>
        </p:txBody>
      </p:sp>
      <p:sp>
        <p:nvSpPr>
          <p:cNvPr id="6" name="Shape 6"/>
          <p:cNvSpPr>
            <a:spLocks noGrp="1"/>
          </p:cNvSpPr>
          <p:nvPr>
            <p:ph type="body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 lvl="0">
              <a:defRPr sz="1800"/>
            </a:pPr>
            <a:r>
              <a:rPr sz="3200"/>
              <a:t>Body Level One</a:t>
            </a:r>
          </a:p>
          <a:p>
            <a:pPr lvl="1">
              <a:defRPr sz="1800"/>
            </a:pPr>
            <a:r>
              <a:rPr sz="3200"/>
              <a:t>Body Level Two</a:t>
            </a:r>
          </a:p>
          <a:p>
            <a:pPr lvl="2">
              <a:defRPr sz="1800"/>
            </a:pPr>
            <a:r>
              <a:rPr sz="3200"/>
              <a:t>Body Level Three</a:t>
            </a:r>
          </a:p>
          <a:p>
            <a:pPr lvl="3">
              <a:defRPr sz="1800"/>
            </a:pPr>
            <a:r>
              <a:rPr sz="3200"/>
              <a:t>Body Level Four</a:t>
            </a:r>
          </a:p>
          <a:p>
            <a:pPr lvl="4">
              <a:defRPr sz="1800"/>
            </a:pPr>
            <a:r>
              <a:rPr sz="3200"/>
              <a:t>Body Level Five</a:t>
            </a:r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xmlns:p14="http://schemas.microsoft.com/office/powerpoint/2010/main"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xmlns:p14="http://schemas.microsoft.com/office/powerpoint/2010/main"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xmlns:p14="http://schemas.microsoft.com/office/powerpoint/2010/main"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>
            <a:spLocks noGrp="1"/>
          </p:cNvSpPr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>
            <a:lvl1pPr>
              <a:defRPr sz="8000"/>
            </a:lvl1pPr>
          </a:lstStyle>
          <a:p>
            <a:pPr lvl="0">
              <a:defRPr sz="1800"/>
            </a:pPr>
            <a:r>
              <a:rPr sz="8000"/>
              <a:t>Title Text</a:t>
            </a:r>
          </a:p>
        </p:txBody>
      </p:sp>
      <p:sp>
        <p:nvSpPr>
          <p:cNvPr id="9" name="Shape 9"/>
          <p:cNvSpPr>
            <a:spLocks noGrp="1"/>
          </p:cNvSpPr>
          <p:nvPr>
            <p:ph type="body" idx="1"/>
          </p:nvPr>
        </p:nvSpPr>
        <p:spPr>
          <a:xfrm>
            <a:off x="1270000" y="8191500"/>
            <a:ext cx="10464800" cy="1130300"/>
          </a:xfrm>
          <a:prstGeom prst="rect">
            <a:avLst/>
          </a:prstGeom>
        </p:spPr>
        <p:txBody>
          <a:bodyPr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 lvl="0">
              <a:defRPr sz="1800"/>
            </a:pPr>
            <a:r>
              <a:rPr sz="3200"/>
              <a:t>Body Level One</a:t>
            </a:r>
          </a:p>
          <a:p>
            <a:pPr lvl="1">
              <a:defRPr sz="1800"/>
            </a:pPr>
            <a:r>
              <a:rPr sz="3200"/>
              <a:t>Body Level Two</a:t>
            </a:r>
          </a:p>
          <a:p>
            <a:pPr lvl="2">
              <a:defRPr sz="1800"/>
            </a:pPr>
            <a:r>
              <a:rPr sz="3200"/>
              <a:t>Body Level Three</a:t>
            </a:r>
          </a:p>
          <a:p>
            <a:pPr lvl="3">
              <a:defRPr sz="1800"/>
            </a:pPr>
            <a:r>
              <a:rPr sz="3200"/>
              <a:t>Body Level Four</a:t>
            </a:r>
          </a:p>
          <a:p>
            <a:pPr lvl="4">
              <a:defRPr sz="1800"/>
            </a:pPr>
            <a:r>
              <a:rPr sz="3200"/>
              <a:t>Body Level Five</a:t>
            </a:r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>
            <a:spLocks noGrp="1"/>
          </p:cNvSpPr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>
            <a:lvl1pPr>
              <a:defRPr sz="8000"/>
            </a:lvl1pPr>
          </a:lstStyle>
          <a:p>
            <a:pPr lvl="0">
              <a:defRPr sz="1800"/>
            </a:pPr>
            <a:r>
              <a:rPr sz="8000"/>
              <a:t>Title Text</a:t>
            </a:r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>
            <a:spLocks noGrp="1"/>
          </p:cNvSpPr>
          <p:nvPr>
            <p:ph type="body" idx="1"/>
          </p:nvPr>
        </p:nvSpPr>
        <p:spPr>
          <a:xfrm>
            <a:off x="381000" y="1600200"/>
            <a:ext cx="5905500" cy="72644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SzTx/>
              <a:buNone/>
              <a:defRPr sz="3200"/>
            </a:lvl1pPr>
            <a:lvl2pPr marL="0" indent="228600">
              <a:spcBef>
                <a:spcPts val="0"/>
              </a:spcBef>
              <a:buSzTx/>
              <a:buNone/>
              <a:defRPr sz="3200"/>
            </a:lvl2pPr>
            <a:lvl3pPr marL="0" indent="457200">
              <a:spcBef>
                <a:spcPts val="0"/>
              </a:spcBef>
              <a:buSzTx/>
              <a:buNone/>
              <a:defRPr sz="3200"/>
            </a:lvl3pPr>
            <a:lvl4pPr marL="0" indent="685800">
              <a:spcBef>
                <a:spcPts val="0"/>
              </a:spcBef>
              <a:buSzTx/>
              <a:buNone/>
              <a:defRPr sz="3200"/>
            </a:lvl4pPr>
            <a:lvl5pPr marL="0" indent="914400">
              <a:spcBef>
                <a:spcPts val="0"/>
              </a:spcBef>
              <a:buSzTx/>
              <a:buNone/>
              <a:defRPr sz="3200"/>
            </a:lvl5pPr>
          </a:lstStyle>
          <a:p>
            <a:pPr lvl="0">
              <a:defRPr sz="1800"/>
            </a:pPr>
            <a:r>
              <a:rPr sz="3200"/>
              <a:t>Body Level One</a:t>
            </a:r>
          </a:p>
          <a:p>
            <a:pPr lvl="1">
              <a:defRPr sz="1800"/>
            </a:pPr>
            <a:r>
              <a:rPr sz="3200"/>
              <a:t>Body Level Two</a:t>
            </a:r>
          </a:p>
          <a:p>
            <a:pPr lvl="2">
              <a:defRPr sz="1800"/>
            </a:pPr>
            <a:r>
              <a:rPr sz="3200"/>
              <a:t>Body Level Three</a:t>
            </a:r>
          </a:p>
          <a:p>
            <a:pPr lvl="3">
              <a:defRPr sz="1800"/>
            </a:pPr>
            <a:r>
              <a:rPr sz="3200"/>
              <a:t>Body Level Four</a:t>
            </a:r>
          </a:p>
          <a:p>
            <a:pPr lvl="4">
              <a:defRPr sz="1800"/>
            </a:pPr>
            <a:r>
              <a:rPr sz="3200"/>
              <a:t>Body Level Five</a:t>
            </a:r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>
            <a:spLocks noGrp="1"/>
          </p:cNvSpPr>
          <p:nvPr>
            <p:ph type="title"/>
          </p:nvPr>
        </p:nvSpPr>
        <p:spPr>
          <a:xfrm>
            <a:off x="952500" y="444500"/>
            <a:ext cx="11099800" cy="2159000"/>
          </a:xfrm>
          <a:prstGeom prst="rect">
            <a:avLst/>
          </a:prstGeom>
        </p:spPr>
        <p:txBody>
          <a:bodyPr/>
          <a:lstStyle>
            <a:lvl1pPr>
              <a:defRPr sz="8000"/>
            </a:lvl1pPr>
          </a:lstStyle>
          <a:p>
            <a:pPr lvl="0">
              <a:defRPr sz="1800"/>
            </a:pPr>
            <a:r>
              <a:rPr sz="8000"/>
              <a:t>Title Text</a:t>
            </a:r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6400"/>
              <a:t>Title Text</a:t>
            </a:r>
          </a:p>
        </p:txBody>
      </p:sp>
      <p:sp>
        <p:nvSpPr>
          <p:cNvPr id="18" name="Shape 18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2pPr marL="889000" indent="-444500">
              <a:spcBef>
                <a:spcPts val="1200"/>
              </a:spcBef>
              <a:defRPr sz="2800">
                <a:solidFill>
                  <a:srgbClr val="164F86"/>
                </a:solidFill>
              </a:defRPr>
            </a:lvl2pPr>
            <a:lvl3pPr marL="1333500" indent="-444500">
              <a:spcBef>
                <a:spcPts val="1200"/>
              </a:spcBef>
              <a:defRPr sz="2400"/>
            </a:lvl3pPr>
            <a:lvl4pPr marL="1778000" indent="-444500">
              <a:spcBef>
                <a:spcPts val="1600"/>
              </a:spcBef>
              <a:defRPr sz="3600"/>
            </a:lvl4pPr>
            <a:lvl5pPr marL="2222500" indent="-444500">
              <a:spcBef>
                <a:spcPts val="800"/>
              </a:spcBef>
              <a:defRPr sz="1200"/>
            </a:lvl5pPr>
          </a:lstStyle>
          <a:p>
            <a:pPr lvl="0">
              <a:defRPr sz="1800"/>
            </a:pPr>
            <a:r>
              <a:rPr sz="3000"/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164F86"/>
                </a:solidFill>
              </a:rPr>
              <a:t>Body Level Two</a:t>
            </a:r>
          </a:p>
          <a:p>
            <a:pPr lvl="2">
              <a:defRPr sz="1800"/>
            </a:pPr>
            <a:r>
              <a:rPr sz="2400"/>
              <a:t>Body Level Three</a:t>
            </a:r>
          </a:p>
          <a:p>
            <a:pPr lvl="3">
              <a:defRPr sz="1800"/>
            </a:pPr>
            <a:r>
              <a:rPr sz="3600"/>
              <a:t>Body Level Four</a:t>
            </a:r>
          </a:p>
          <a:p>
            <a:pPr lvl="4">
              <a:defRPr sz="1800"/>
            </a:pPr>
            <a:r>
              <a:rPr sz="1200"/>
              <a:t>Body Level Five</a:t>
            </a:r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title"/>
          </p:nvPr>
        </p:nvSpPr>
        <p:spPr>
          <a:xfrm>
            <a:off x="279400" y="444500"/>
            <a:ext cx="12242800" cy="1117600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6400"/>
              <a:t>Title Text</a:t>
            </a:r>
          </a:p>
        </p:txBody>
      </p:sp>
      <p:sp>
        <p:nvSpPr>
          <p:cNvPr id="21" name="Shape 21"/>
          <p:cNvSpPr>
            <a:spLocks noGrp="1"/>
          </p:cNvSpPr>
          <p:nvPr>
            <p:ph type="body" idx="1"/>
          </p:nvPr>
        </p:nvSpPr>
        <p:spPr>
          <a:xfrm>
            <a:off x="228600" y="1828800"/>
            <a:ext cx="6134100" cy="7468543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 lvl="0">
              <a:defRPr sz="1800"/>
            </a:pPr>
            <a:r>
              <a:rPr sz="2800"/>
              <a:t>Body Level One</a:t>
            </a:r>
          </a:p>
          <a:p>
            <a:pPr lvl="1">
              <a:defRPr sz="1800"/>
            </a:pPr>
            <a:r>
              <a:rPr sz="2800"/>
              <a:t>Body Level Two</a:t>
            </a:r>
          </a:p>
          <a:p>
            <a:pPr lvl="2">
              <a:defRPr sz="1800"/>
            </a:pPr>
            <a:r>
              <a:rPr sz="2800"/>
              <a:t>Body Level Three</a:t>
            </a:r>
          </a:p>
          <a:p>
            <a:pPr lvl="3">
              <a:defRPr sz="1800"/>
            </a:pPr>
            <a:r>
              <a:rPr sz="2800"/>
              <a:t>Body Level Four</a:t>
            </a:r>
          </a:p>
          <a:p>
            <a:pPr lvl="4">
              <a:defRPr sz="1800"/>
            </a:pPr>
            <a:r>
              <a:rPr sz="2800"/>
              <a:t>Body Level Five</a:t>
            </a:r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>
            <a:spLocks noGrp="1"/>
          </p:cNvSpPr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 anchor="ctr"/>
          <a:lstStyle>
            <a:lvl1pPr marL="444500" indent="-444500">
              <a:spcBef>
                <a:spcPts val="4200"/>
              </a:spcBef>
              <a:defRPr sz="3600"/>
            </a:lvl1pPr>
            <a:lvl2pPr marL="889000" indent="-444500">
              <a:spcBef>
                <a:spcPts val="4200"/>
              </a:spcBef>
              <a:defRPr sz="3600"/>
            </a:lvl2pPr>
            <a:lvl3pPr marL="1333500" indent="-444500">
              <a:spcBef>
                <a:spcPts val="4200"/>
              </a:spcBef>
              <a:defRPr sz="3600"/>
            </a:lvl3pPr>
            <a:lvl4pPr marL="1778000" indent="-444500">
              <a:spcBef>
                <a:spcPts val="4200"/>
              </a:spcBef>
              <a:defRPr sz="3600"/>
            </a:lvl4pPr>
            <a:lvl5pPr marL="2222500" indent="-444500">
              <a:spcBef>
                <a:spcPts val="4200"/>
              </a:spcBef>
              <a:defRPr sz="3600"/>
            </a:lvl5pPr>
          </a:lstStyle>
          <a:p>
            <a:pPr lvl="0">
              <a:defRPr sz="1800"/>
            </a:pPr>
            <a:r>
              <a:rPr sz="3600"/>
              <a:t>Body Level One</a:t>
            </a:r>
          </a:p>
          <a:p>
            <a:pPr lvl="1">
              <a:defRPr sz="1800"/>
            </a:pPr>
            <a:r>
              <a:rPr sz="3600"/>
              <a:t>Body Level Two</a:t>
            </a:r>
          </a:p>
          <a:p>
            <a:pPr lvl="2">
              <a:defRPr sz="1800"/>
            </a:pPr>
            <a:r>
              <a:rPr sz="3600"/>
              <a:t>Body Level Three</a:t>
            </a:r>
          </a:p>
          <a:p>
            <a:pPr lvl="3">
              <a:defRPr sz="1800"/>
            </a:pPr>
            <a:r>
              <a:rPr sz="3600"/>
              <a:t>Body Level Four</a:t>
            </a:r>
          </a:p>
          <a:p>
            <a:pPr lvl="4">
              <a:defRPr sz="1800"/>
            </a:pPr>
            <a:r>
              <a:rPr sz="3600"/>
              <a:t>Body Level Five</a:t>
            </a:r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xmlns:p14="http://schemas.microsoft.com/office/powerpoint/2010/main" spd="med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152400" y="330200"/>
            <a:ext cx="12319002" cy="120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/>
          <a:p>
            <a:pPr lvl="0">
              <a:defRPr sz="1800"/>
            </a:pPr>
            <a:r>
              <a:rPr sz="6400"/>
              <a:t>Title Text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215900" y="1538585"/>
            <a:ext cx="12319001" cy="77578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>
            <a:lvl2pPr marL="889000" indent="-444500">
              <a:spcBef>
                <a:spcPts val="1200"/>
              </a:spcBef>
              <a:defRPr sz="2800">
                <a:solidFill>
                  <a:srgbClr val="164F86"/>
                </a:solidFill>
              </a:defRPr>
            </a:lvl2pPr>
            <a:lvl3pPr marL="1333500" indent="-444500">
              <a:spcBef>
                <a:spcPts val="1200"/>
              </a:spcBef>
              <a:defRPr sz="2400"/>
            </a:lvl3pPr>
            <a:lvl4pPr marL="1778000" indent="-444500">
              <a:spcBef>
                <a:spcPts val="1600"/>
              </a:spcBef>
              <a:defRPr sz="3600"/>
            </a:lvl4pPr>
            <a:lvl5pPr marL="2222500" indent="-444500">
              <a:spcBef>
                <a:spcPts val="800"/>
              </a:spcBef>
              <a:defRPr sz="1200"/>
            </a:lvl5pPr>
          </a:lstStyle>
          <a:p>
            <a:pPr lvl="0">
              <a:defRPr sz="1800"/>
            </a:pPr>
            <a:r>
              <a:rPr sz="3000"/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164F86"/>
                </a:solidFill>
              </a:rPr>
              <a:t>Body Level Two</a:t>
            </a:r>
          </a:p>
          <a:p>
            <a:pPr lvl="2">
              <a:defRPr sz="1800"/>
            </a:pPr>
            <a:r>
              <a:rPr sz="2400"/>
              <a:t>Body Level Three</a:t>
            </a:r>
          </a:p>
          <a:p>
            <a:pPr lvl="3">
              <a:defRPr sz="1800"/>
            </a:pPr>
            <a:r>
              <a:rPr sz="3600"/>
              <a:t>Body Level Four</a:t>
            </a:r>
          </a:p>
          <a:p>
            <a:pPr lvl="4">
              <a:defRPr sz="1800"/>
            </a:pPr>
            <a:r>
              <a:rPr sz="1200"/>
              <a:t>Body Level Five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xmlns:p14="http://schemas.microsoft.com/office/powerpoint/2010/main" spd="med"/>
  <p:txStyles>
    <p:titleStyle>
      <a:lvl1pPr algn="ctr" defTabSz="584200">
        <a:defRPr sz="6400">
          <a:latin typeface="+mn-lt"/>
          <a:ea typeface="+mn-ea"/>
          <a:cs typeface="+mn-cs"/>
          <a:sym typeface="Helvetica Light"/>
        </a:defRPr>
      </a:lvl1pPr>
      <a:lvl2pPr indent="228600" algn="ctr" defTabSz="584200">
        <a:defRPr sz="6400">
          <a:latin typeface="+mn-lt"/>
          <a:ea typeface="+mn-ea"/>
          <a:cs typeface="+mn-cs"/>
          <a:sym typeface="Helvetica Light"/>
        </a:defRPr>
      </a:lvl2pPr>
      <a:lvl3pPr indent="457200" algn="ctr" defTabSz="584200">
        <a:defRPr sz="6400">
          <a:latin typeface="+mn-lt"/>
          <a:ea typeface="+mn-ea"/>
          <a:cs typeface="+mn-cs"/>
          <a:sym typeface="Helvetica Light"/>
        </a:defRPr>
      </a:lvl3pPr>
      <a:lvl4pPr indent="685800" algn="ctr" defTabSz="584200">
        <a:defRPr sz="6400">
          <a:latin typeface="+mn-lt"/>
          <a:ea typeface="+mn-ea"/>
          <a:cs typeface="+mn-cs"/>
          <a:sym typeface="Helvetica Light"/>
        </a:defRPr>
      </a:lvl4pPr>
      <a:lvl5pPr indent="914400" algn="ctr" defTabSz="584200">
        <a:defRPr sz="6400">
          <a:latin typeface="+mn-lt"/>
          <a:ea typeface="+mn-ea"/>
          <a:cs typeface="+mn-cs"/>
          <a:sym typeface="Helvetica Light"/>
        </a:defRPr>
      </a:lvl5pPr>
      <a:lvl6pPr indent="1143000" algn="ctr" defTabSz="584200">
        <a:defRPr sz="6400">
          <a:latin typeface="+mn-lt"/>
          <a:ea typeface="+mn-ea"/>
          <a:cs typeface="+mn-cs"/>
          <a:sym typeface="Helvetica Light"/>
        </a:defRPr>
      </a:lvl6pPr>
      <a:lvl7pPr indent="1371600" algn="ctr" defTabSz="584200">
        <a:defRPr sz="6400">
          <a:latin typeface="+mn-lt"/>
          <a:ea typeface="+mn-ea"/>
          <a:cs typeface="+mn-cs"/>
          <a:sym typeface="Helvetica Light"/>
        </a:defRPr>
      </a:lvl7pPr>
      <a:lvl8pPr indent="1600200" algn="ctr" defTabSz="584200">
        <a:defRPr sz="6400">
          <a:latin typeface="+mn-lt"/>
          <a:ea typeface="+mn-ea"/>
          <a:cs typeface="+mn-cs"/>
          <a:sym typeface="Helvetica Light"/>
        </a:defRPr>
      </a:lvl8pPr>
      <a:lvl9pPr indent="1828800" algn="ctr" defTabSz="584200">
        <a:defRPr sz="6400">
          <a:latin typeface="+mn-lt"/>
          <a:ea typeface="+mn-ea"/>
          <a:cs typeface="+mn-cs"/>
          <a:sym typeface="Helvetica Light"/>
        </a:defRPr>
      </a:lvl9pPr>
    </p:titleStyle>
    <p:bodyStyle>
      <a:lvl1pPr marL="444500" indent="-444500" defTabSz="584200">
        <a:spcBef>
          <a:spcPts val="2400"/>
        </a:spcBef>
        <a:buSzPct val="75000"/>
        <a:buChar char="•"/>
        <a:defRPr sz="3000">
          <a:latin typeface="+mn-lt"/>
          <a:ea typeface="+mn-ea"/>
          <a:cs typeface="+mn-cs"/>
          <a:sym typeface="Helvetica Light"/>
        </a:defRPr>
      </a:lvl1pPr>
      <a:lvl2pPr marL="814916" indent="-370416" defTabSz="584200">
        <a:spcBef>
          <a:spcPts val="2400"/>
        </a:spcBef>
        <a:buSzPct val="75000"/>
        <a:buChar char="•"/>
        <a:defRPr sz="3000">
          <a:latin typeface="+mn-lt"/>
          <a:ea typeface="+mn-ea"/>
          <a:cs typeface="+mn-cs"/>
          <a:sym typeface="Helvetica Light"/>
        </a:defRPr>
      </a:lvl2pPr>
      <a:lvl3pPr marL="1259416" indent="-370416" defTabSz="584200">
        <a:spcBef>
          <a:spcPts val="2400"/>
        </a:spcBef>
        <a:buSzPct val="75000"/>
        <a:buChar char="•"/>
        <a:defRPr sz="3000">
          <a:latin typeface="+mn-lt"/>
          <a:ea typeface="+mn-ea"/>
          <a:cs typeface="+mn-cs"/>
          <a:sym typeface="Helvetica Light"/>
        </a:defRPr>
      </a:lvl3pPr>
      <a:lvl4pPr marL="1703916" indent="-370416" defTabSz="584200">
        <a:spcBef>
          <a:spcPts val="2400"/>
        </a:spcBef>
        <a:buSzPct val="75000"/>
        <a:buChar char="•"/>
        <a:defRPr sz="3000">
          <a:latin typeface="+mn-lt"/>
          <a:ea typeface="+mn-ea"/>
          <a:cs typeface="+mn-cs"/>
          <a:sym typeface="Helvetica Light"/>
        </a:defRPr>
      </a:lvl4pPr>
      <a:lvl5pPr marL="2148416" indent="-370416" defTabSz="584200">
        <a:spcBef>
          <a:spcPts val="2400"/>
        </a:spcBef>
        <a:buSzPct val="75000"/>
        <a:buChar char="•"/>
        <a:defRPr sz="3000">
          <a:latin typeface="+mn-lt"/>
          <a:ea typeface="+mn-ea"/>
          <a:cs typeface="+mn-cs"/>
          <a:sym typeface="Helvetica Light"/>
        </a:defRPr>
      </a:lvl5pPr>
      <a:lvl6pPr marL="2592916" indent="-370416" defTabSz="584200">
        <a:spcBef>
          <a:spcPts val="2400"/>
        </a:spcBef>
        <a:buSzPct val="75000"/>
        <a:buChar char="•"/>
        <a:defRPr sz="3000">
          <a:latin typeface="+mn-lt"/>
          <a:ea typeface="+mn-ea"/>
          <a:cs typeface="+mn-cs"/>
          <a:sym typeface="Helvetica Light"/>
        </a:defRPr>
      </a:lvl6pPr>
      <a:lvl7pPr marL="3037416" indent="-370416" defTabSz="584200">
        <a:spcBef>
          <a:spcPts val="2400"/>
        </a:spcBef>
        <a:buSzPct val="75000"/>
        <a:buChar char="•"/>
        <a:defRPr sz="3000">
          <a:latin typeface="+mn-lt"/>
          <a:ea typeface="+mn-ea"/>
          <a:cs typeface="+mn-cs"/>
          <a:sym typeface="Helvetica Light"/>
        </a:defRPr>
      </a:lvl7pPr>
      <a:lvl8pPr marL="3481916" indent="-370416" defTabSz="584200">
        <a:spcBef>
          <a:spcPts val="2400"/>
        </a:spcBef>
        <a:buSzPct val="75000"/>
        <a:buChar char="•"/>
        <a:defRPr sz="3000">
          <a:latin typeface="+mn-lt"/>
          <a:ea typeface="+mn-ea"/>
          <a:cs typeface="+mn-cs"/>
          <a:sym typeface="Helvetica Light"/>
        </a:defRPr>
      </a:lvl8pPr>
      <a:lvl9pPr marL="3926416" indent="-370416" defTabSz="584200">
        <a:spcBef>
          <a:spcPts val="2400"/>
        </a:spcBef>
        <a:buSzPct val="75000"/>
        <a:buChar char="•"/>
        <a:defRPr sz="3000">
          <a:latin typeface="+mn-lt"/>
          <a:ea typeface="+mn-ea"/>
          <a:cs typeface="+mn-cs"/>
          <a:sym typeface="Helvetica Light"/>
        </a:defRPr>
      </a:lvl9pPr>
    </p:bodyStyle>
    <p:otherStyle>
      <a:lvl1pPr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1pPr>
      <a:lvl2pPr indent="2286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2pPr>
      <a:lvl3pPr indent="4572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3pPr>
      <a:lvl4pPr indent="6858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4pPr>
      <a:lvl5pPr indent="9144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5pPr>
      <a:lvl6pPr indent="11430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6pPr>
      <a:lvl7pPr indent="13716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7pPr>
      <a:lvl8pPr indent="16002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8pPr>
      <a:lvl9pPr indent="18288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hyperlink" Target="https://www.youtube.com/watch?v=mo2dqHbLpQo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/>
              <a:t>WEKA</a:t>
            </a:r>
          </a:p>
        </p:txBody>
      </p:sp>
      <p:sp>
        <p:nvSpPr>
          <p:cNvPr id="32" name="Shape 32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/>
              <a:t>Machine Learning Toolbox</a:t>
            </a:r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6400"/>
              <a:t>Result-list</a:t>
            </a:r>
          </a:p>
        </p:txBody>
      </p:sp>
      <p:sp>
        <p:nvSpPr>
          <p:cNvPr id="58" name="Shape 58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000"/>
              <a:t>All of your runs can be viewed in the bottom-left window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164F86"/>
                </a:solidFill>
              </a:rPr>
              <a:t>They are ordered by time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164F86"/>
                </a:solidFill>
              </a:rPr>
              <a:t>Click on one and you can see its results (on the right hand window)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164F86"/>
                </a:solidFill>
              </a:rPr>
              <a:t>Furthermore, you can right-click on a run, to see several options:</a:t>
            </a:r>
          </a:p>
          <a:p>
            <a:pPr lvl="2">
              <a:defRPr sz="1800"/>
            </a:pPr>
            <a:r>
              <a:rPr sz="2400">
                <a:solidFill>
                  <a:srgbClr val="861001"/>
                </a:solidFill>
              </a:rPr>
              <a:t>Visualize classifier error </a:t>
            </a:r>
            <a:r>
              <a:rPr sz="2400"/>
              <a:t>(see X axis as “actual” class and y-axis as predicted class on the bottom-left image)</a:t>
            </a:r>
          </a:p>
          <a:p>
            <a:pPr lvl="2">
              <a:defRPr sz="1800"/>
            </a:pPr>
            <a:r>
              <a:rPr sz="2400">
                <a:solidFill>
                  <a:srgbClr val="861001"/>
                </a:solidFill>
              </a:rPr>
              <a:t>Visualize tree</a:t>
            </a:r>
          </a:p>
        </p:txBody>
      </p:sp>
      <p:pic>
        <p:nvPicPr>
          <p:cNvPr id="59" name="pasted-image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931718" y="5395811"/>
            <a:ext cx="4999932" cy="3964089"/>
          </a:xfrm>
          <a:prstGeom prst="rect">
            <a:avLst/>
          </a:prstGeom>
          <a:ln w="12700">
            <a:miter lim="400000"/>
          </a:ln>
        </p:spPr>
      </p:pic>
      <p:pic>
        <p:nvPicPr>
          <p:cNvPr id="60" name="pasted-image.pn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539750" y="5395811"/>
            <a:ext cx="5946133" cy="396408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63" name="Shape 63"/>
          <p:cNvSpPr>
            <a:spLocks noGrp="1"/>
          </p:cNvSpPr>
          <p:nvPr>
            <p:ph type="body" idx="1"/>
          </p:nvPr>
        </p:nvSpPr>
        <p:spPr>
          <a:xfrm>
            <a:off x="342899" y="1538585"/>
            <a:ext cx="12319002" cy="7757815"/>
          </a:xfrm>
          <a:prstGeom prst="rect">
            <a:avLst/>
          </a:prstGeom>
        </p:spPr>
        <p:txBody>
          <a:bodyPr/>
          <a:lstStyle/>
          <a:p>
            <a:pPr marL="0" lvl="0" indent="0" defTabSz="457200">
              <a:spcBef>
                <a:spcPts val="0"/>
              </a:spcBef>
              <a:buSzTx/>
              <a:buNone/>
              <a:defRPr sz="1800"/>
            </a:pPr>
            <a:r>
              <a:rPr sz="1900" dirty="0">
                <a:latin typeface="Helvetica"/>
                <a:ea typeface="Helvetica"/>
                <a:cs typeface="Helvetica"/>
                <a:sym typeface="Helvetica"/>
              </a:rPr>
              <a:t>Other sources for help:</a:t>
            </a:r>
          </a:p>
          <a:p>
            <a:pPr marL="0" lvl="0" indent="0" defTabSz="457200">
              <a:spcBef>
                <a:spcPts val="0"/>
              </a:spcBef>
              <a:buSzTx/>
              <a:buNone/>
              <a:defRPr sz="1800"/>
            </a:pPr>
            <a:endParaRPr sz="1900" dirty="0">
              <a:latin typeface="Helvetica"/>
              <a:ea typeface="Helvetica"/>
              <a:cs typeface="Helvetica"/>
              <a:sym typeface="Helvetica"/>
            </a:endParaRPr>
          </a:p>
          <a:p>
            <a:pPr marL="0" lvl="1" indent="789709" defTabSz="457200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900" dirty="0">
                <a:latin typeface="Helvetica"/>
                <a:ea typeface="Helvetica"/>
                <a:cs typeface="Helvetica"/>
                <a:sym typeface="Helvetica"/>
              </a:rPr>
              <a:t>WEKA - Neural Network Tutorial Video </a:t>
            </a:r>
          </a:p>
          <a:p>
            <a:pPr marL="0" lvl="1" indent="789709" defTabSz="457200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900" u="sng" dirty="0">
                <a:latin typeface="Helvetica"/>
                <a:ea typeface="Helvetica"/>
                <a:cs typeface="Helvetica"/>
                <a:sym typeface="Helvetica"/>
                <a:hlinkClick r:id="rId2"/>
              </a:rPr>
              <a:t>https://www.youtube.com/watch?v=</a:t>
            </a:r>
            <a:r>
              <a:rPr sz="1900" u="sng" dirty="0" smtClean="0">
                <a:latin typeface="Helvetica"/>
                <a:ea typeface="Helvetica"/>
                <a:cs typeface="Helvetica"/>
                <a:sym typeface="Helvetica"/>
                <a:hlinkClick r:id="rId2"/>
              </a:rPr>
              <a:t>mo2dqHbLpQo</a:t>
            </a:r>
            <a:endParaRPr lang="tr-TR" sz="1900" u="sng" dirty="0" smtClean="0">
              <a:latin typeface="Helvetica"/>
              <a:ea typeface="Helvetica"/>
              <a:cs typeface="Helvetica"/>
              <a:sym typeface="Helvetica"/>
            </a:endParaRPr>
          </a:p>
          <a:p>
            <a:pPr marL="0" lvl="1" indent="789709" defTabSz="457200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endParaRPr lang="tr-TR" sz="1900" u="sng" dirty="0">
              <a:latin typeface="Helvetica"/>
              <a:ea typeface="Helvetica"/>
              <a:cs typeface="Helvetica"/>
              <a:sym typeface="Helvetica"/>
            </a:endParaRPr>
          </a:p>
          <a:p>
            <a:pPr marL="0" lvl="1" indent="789709" defTabSz="457200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lang="tr-TR" sz="1900" dirty="0" err="1" smtClean="0">
                <a:latin typeface="Helvetica"/>
                <a:ea typeface="Helvetica"/>
                <a:cs typeface="Helvetica"/>
                <a:sym typeface="Helvetica"/>
              </a:rPr>
              <a:t>or</a:t>
            </a:r>
            <a:r>
              <a:rPr lang="tr-TR" sz="1900" dirty="0" smtClean="0">
                <a:latin typeface="Helvetica"/>
                <a:ea typeface="Helvetica"/>
                <a:cs typeface="Helvetica"/>
                <a:sym typeface="Helvetica"/>
              </a:rPr>
              <a:t> </a:t>
            </a:r>
            <a:r>
              <a:rPr lang="tr-TR" sz="1900" dirty="0" err="1" smtClean="0">
                <a:latin typeface="Helvetica"/>
                <a:ea typeface="Helvetica"/>
                <a:cs typeface="Helvetica"/>
                <a:sym typeface="Helvetica"/>
              </a:rPr>
              <a:t>the</a:t>
            </a:r>
            <a:r>
              <a:rPr lang="tr-TR" sz="1900" dirty="0" smtClean="0">
                <a:latin typeface="Helvetica"/>
                <a:ea typeface="Helvetica"/>
                <a:cs typeface="Helvetica"/>
                <a:sym typeface="Helvetica"/>
              </a:rPr>
              <a:t> </a:t>
            </a:r>
            <a:r>
              <a:rPr lang="tr-TR" sz="1900" dirty="0" err="1" smtClean="0">
                <a:latin typeface="Helvetica"/>
                <a:ea typeface="Helvetica"/>
                <a:cs typeface="Helvetica"/>
                <a:sym typeface="Helvetica"/>
              </a:rPr>
              <a:t>full</a:t>
            </a:r>
            <a:r>
              <a:rPr lang="tr-TR" sz="1900" dirty="0" smtClean="0">
                <a:latin typeface="Helvetica"/>
                <a:ea typeface="Helvetica"/>
                <a:cs typeface="Helvetica"/>
                <a:sym typeface="Helvetica"/>
              </a:rPr>
              <a:t> WEKA-Reference-</a:t>
            </a:r>
            <a:r>
              <a:rPr lang="tr-TR" sz="1900" dirty="0" err="1" smtClean="0">
                <a:latin typeface="Helvetica"/>
                <a:ea typeface="Helvetica"/>
                <a:cs typeface="Helvetica"/>
                <a:sym typeface="Helvetica"/>
              </a:rPr>
              <a:t>tutorial</a:t>
            </a:r>
            <a:r>
              <a:rPr lang="tr-TR" sz="1900" dirty="0" smtClean="0">
                <a:latin typeface="Helvetica"/>
                <a:ea typeface="Helvetica"/>
                <a:cs typeface="Helvetica"/>
                <a:sym typeface="Helvetica"/>
              </a:rPr>
              <a:t> </a:t>
            </a:r>
            <a:r>
              <a:rPr lang="tr-TR" sz="1900" dirty="0" err="1" smtClean="0">
                <a:latin typeface="Helvetica"/>
                <a:ea typeface="Helvetica"/>
                <a:cs typeface="Helvetica"/>
                <a:sym typeface="Helvetica"/>
              </a:rPr>
              <a:t>under</a:t>
            </a:r>
            <a:r>
              <a:rPr lang="tr-TR" sz="1900" dirty="0" smtClean="0">
                <a:latin typeface="Helvetica"/>
                <a:ea typeface="Helvetica"/>
                <a:cs typeface="Helvetica"/>
                <a:sym typeface="Helvetica"/>
              </a:rPr>
              <a:t> </a:t>
            </a:r>
            <a:r>
              <a:rPr lang="tr-TR" sz="1900" dirty="0" err="1" smtClean="0">
                <a:latin typeface="Helvetica"/>
                <a:ea typeface="Helvetica"/>
                <a:cs typeface="Helvetica"/>
                <a:sym typeface="Helvetica"/>
              </a:rPr>
              <a:t>Lectures</a:t>
            </a:r>
            <a:r>
              <a:rPr lang="tr-TR" sz="1900" dirty="0" smtClean="0">
                <a:latin typeface="Helvetica"/>
                <a:ea typeface="Helvetica"/>
                <a:cs typeface="Helvetica"/>
                <a:sym typeface="Helvetica"/>
              </a:rPr>
              <a:t>/</a:t>
            </a:r>
          </a:p>
          <a:p>
            <a:pPr marL="0" lvl="1" indent="789709" defTabSz="457200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endParaRPr lang="tr-TR" sz="1900" dirty="0">
              <a:latin typeface="Helvetica"/>
              <a:ea typeface="Helvetica"/>
              <a:cs typeface="Helvetica"/>
              <a:sym typeface="Helvetica"/>
            </a:endParaRPr>
          </a:p>
          <a:p>
            <a:pPr marL="0" lvl="1" indent="789709" defTabSz="457200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endParaRPr lang="tr-TR" sz="1900" dirty="0" smtClean="0">
              <a:latin typeface="Helvetica"/>
              <a:ea typeface="Helvetica"/>
              <a:cs typeface="Helvetica"/>
              <a:sym typeface="Helvetica"/>
            </a:endParaRPr>
          </a:p>
          <a:p>
            <a:pPr marL="0" lvl="1" indent="789709" defTabSz="457200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endParaRPr lang="tr-TR" sz="1900" dirty="0">
              <a:latin typeface="Helvetica"/>
              <a:ea typeface="Helvetica"/>
              <a:cs typeface="Helvetica"/>
              <a:sym typeface="Helvetica"/>
            </a:endParaRPr>
          </a:p>
          <a:p>
            <a:pPr marL="0" lvl="1" indent="789709" defTabSz="457200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endParaRPr sz="1900" dirty="0">
              <a:latin typeface="Helvetica"/>
              <a:ea typeface="Helvetica"/>
              <a:cs typeface="Helvetica"/>
              <a:sym typeface="Helvetica"/>
            </a:endParaRPr>
          </a:p>
          <a:p>
            <a:pPr marL="0" lvl="1" indent="789709" defTabSz="457200"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endParaRPr sz="1900" dirty="0">
              <a:latin typeface="Helvetica"/>
              <a:ea typeface="Helvetica"/>
              <a:cs typeface="Helvetica"/>
              <a:sym typeface="Helvetica"/>
            </a:endParaRPr>
          </a:p>
        </p:txBody>
      </p:sp>
      <p:sp>
        <p:nvSpPr>
          <p:cNvPr id="64" name="Shape 64"/>
          <p:cNvSpPr/>
          <p:nvPr/>
        </p:nvSpPr>
        <p:spPr>
          <a:xfrm>
            <a:off x="4751570" y="5284142"/>
            <a:ext cx="370509" cy="266701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ctr">
            <a:spAutoFit/>
          </a:bodyPr>
          <a:lstStyle/>
          <a:p>
            <a:pPr lvl="0" algn="l" defTabSz="457200">
              <a:defRPr sz="11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To Know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File Open (in future, prepare ARFF files)</a:t>
            </a:r>
          </a:p>
          <a:p>
            <a:r>
              <a:rPr lang="en-US" dirty="0" smtClean="0"/>
              <a:t>Choose a classifier</a:t>
            </a:r>
          </a:p>
          <a:p>
            <a:r>
              <a:rPr lang="en-US" dirty="0" smtClean="0"/>
              <a:t>Specify test set, CV etc.</a:t>
            </a:r>
          </a:p>
          <a:p>
            <a:r>
              <a:rPr lang="en-US" dirty="0" smtClean="0"/>
              <a:t>Be able to understand the output (most relevant parts for now):</a:t>
            </a:r>
          </a:p>
          <a:p>
            <a:pPr lvl="1"/>
            <a:r>
              <a:rPr lang="en-US" dirty="0"/>
              <a:t>Scheme:weka.classifiers.trees.J48 -C 0.25 -M </a:t>
            </a:r>
            <a:r>
              <a:rPr lang="en-US" dirty="0" smtClean="0"/>
              <a:t>2</a:t>
            </a:r>
          </a:p>
          <a:p>
            <a:pPr lvl="2"/>
            <a:r>
              <a:rPr lang="en-US" dirty="0" smtClean="0"/>
              <a:t>the used parameter set</a:t>
            </a:r>
          </a:p>
          <a:p>
            <a:pPr lvl="1"/>
            <a:r>
              <a:rPr lang="en-US" dirty="0" smtClean="0"/>
              <a:t>The given (sideways) tree</a:t>
            </a:r>
          </a:p>
          <a:p>
            <a:pPr lvl="1"/>
            <a:r>
              <a:rPr lang="en-US" dirty="0" smtClean="0"/>
              <a:t>Error measures:</a:t>
            </a:r>
          </a:p>
          <a:p>
            <a:pPr lvl="2"/>
            <a:r>
              <a:rPr lang="en-US" dirty="0"/>
              <a:t>Correctly Classified Instances          23               95.8333 %</a:t>
            </a:r>
          </a:p>
          <a:p>
            <a:pPr lvl="2"/>
            <a:r>
              <a:rPr lang="en-US" dirty="0"/>
              <a:t>Incorrectly Classified Instances         1                4.1667 </a:t>
            </a:r>
            <a:r>
              <a:rPr lang="en-US" dirty="0" smtClean="0"/>
              <a:t>%</a:t>
            </a:r>
          </a:p>
          <a:p>
            <a:pPr lvl="2"/>
            <a:r>
              <a:rPr lang="en-US" dirty="0"/>
              <a:t>Total Number of Instances               24 </a:t>
            </a:r>
            <a:endParaRPr lang="en-US" dirty="0" smtClean="0"/>
          </a:p>
          <a:p>
            <a:pPr lvl="1"/>
            <a:r>
              <a:rPr lang="en-US" smtClean="0"/>
              <a:t>Confusion matrix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6873029"/>
      </p:ext>
    </p:extLst>
  </p:cSld>
  <p:clrMapOvr>
    <a:masterClrMapping/>
  </p:clrMapOvr>
  <p:transition xmlns:p14="http://schemas.microsoft.com/office/powerpoint/2010/main"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549148">
              <a:defRPr sz="6016"/>
            </a:lvl1pPr>
          </a:lstStyle>
          <a:p>
            <a:pPr lvl="0">
              <a:defRPr sz="1800"/>
            </a:pPr>
            <a:r>
              <a:rPr sz="6016"/>
              <a:t>Results-List Righ-Click Options ctd.</a:t>
            </a:r>
          </a:p>
        </p:txBody>
      </p:sp>
      <p:sp>
        <p:nvSpPr>
          <p:cNvPr id="67" name="Shape 67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000"/>
              <a:t>Load and Save models are useful when training takes a long time (e.g. neural network or SVM trainings); or when you want to compare a model to a previous run.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164F86"/>
                </a:solidFill>
              </a:rPr>
              <a:t>Note that if a learning algorithm is non-deterministic (e.g. NN starting from different initial weights)</a:t>
            </a:r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35" name="Shape 35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000" dirty="0"/>
              <a:t>You can install Weka on your computer from </a:t>
            </a:r>
          </a:p>
          <a:p>
            <a:pPr marL="0" lvl="0" indent="0">
              <a:buNone/>
              <a:defRPr sz="1800"/>
            </a:pPr>
            <a:r>
              <a:rPr lang="tr-TR" sz="3000" dirty="0" smtClean="0"/>
              <a:t>         </a:t>
            </a:r>
            <a:r>
              <a:rPr sz="3000" dirty="0" smtClean="0"/>
              <a:t>http</a:t>
            </a:r>
            <a:r>
              <a:rPr sz="3000" dirty="0"/>
              <a:t>://www.cs.waikato.ac.nz/ml/weka/downloading.html </a:t>
            </a:r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>
            <a:spLocks noGrp="1"/>
          </p:cNvSpPr>
          <p:nvPr>
            <p:ph type="title"/>
          </p:nvPr>
        </p:nvSpPr>
        <p:spPr>
          <a:xfrm>
            <a:off x="279399" y="330200"/>
            <a:ext cx="12192003" cy="12065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38" name="Shape 38"/>
          <p:cNvSpPr>
            <a:spLocks noGrp="1"/>
          </p:cNvSpPr>
          <p:nvPr>
            <p:ph type="body" idx="1"/>
          </p:nvPr>
        </p:nvSpPr>
        <p:spPr>
          <a:xfrm>
            <a:off x="215900" y="1665585"/>
            <a:ext cx="12319001" cy="7630815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lang="tr-TR" sz="3000" dirty="0" err="1" smtClean="0"/>
              <a:t>See</a:t>
            </a:r>
            <a:r>
              <a:rPr lang="tr-TR" sz="3000" dirty="0" smtClean="0"/>
              <a:t> </a:t>
            </a:r>
            <a:r>
              <a:rPr lang="tr-TR" sz="3000" dirty="0" err="1" smtClean="0"/>
              <a:t>train_mnist.arff</a:t>
            </a:r>
            <a:r>
              <a:rPr lang="tr-TR" sz="3000" dirty="0" smtClean="0"/>
              <a:t> </a:t>
            </a:r>
            <a:r>
              <a:rPr lang="tr-TR" sz="3000" dirty="0" err="1" smtClean="0"/>
              <a:t>or</a:t>
            </a:r>
            <a:r>
              <a:rPr lang="tr-TR" sz="3000" dirty="0" smtClean="0"/>
              <a:t> </a:t>
            </a:r>
            <a:r>
              <a:rPr lang="tr-TR" sz="3000" smtClean="0"/>
              <a:t>train_iris.arff, </a:t>
            </a:r>
            <a:r>
              <a:rPr lang="tr-TR" sz="3000" dirty="0" err="1" smtClean="0"/>
              <a:t>note</a:t>
            </a:r>
            <a:r>
              <a:rPr lang="tr-TR" sz="3000" dirty="0" smtClean="0"/>
              <a:t> </a:t>
            </a:r>
            <a:r>
              <a:rPr lang="tr-TR" sz="3000" dirty="0" err="1" smtClean="0"/>
              <a:t>the</a:t>
            </a:r>
            <a:r>
              <a:rPr lang="tr-TR" sz="3000" dirty="0" smtClean="0"/>
              <a:t> format</a:t>
            </a:r>
          </a:p>
          <a:p>
            <a:pPr lvl="0">
              <a:defRPr sz="1800"/>
            </a:pPr>
            <a:r>
              <a:rPr sz="3000" dirty="0" smtClean="0"/>
              <a:t>Click </a:t>
            </a:r>
            <a:r>
              <a:rPr sz="3000" b="1" dirty="0" smtClean="0">
                <a:solidFill>
                  <a:srgbClr val="FF0000"/>
                </a:solidFill>
              </a:rPr>
              <a:t>Explorer</a:t>
            </a:r>
            <a:r>
              <a:rPr lang="tr-TR" sz="3000" b="1" dirty="0" smtClean="0">
                <a:solidFill>
                  <a:srgbClr val="FF0000"/>
                </a:solidFill>
              </a:rPr>
              <a:t> </a:t>
            </a:r>
            <a:r>
              <a:rPr lang="tr-TR" sz="2800" dirty="0" err="1"/>
              <a:t>button</a:t>
            </a:r>
            <a:r>
              <a:rPr lang="tr-TR" sz="2800" dirty="0"/>
              <a:t> on WEKA</a:t>
            </a:r>
            <a:endParaRPr sz="2800" dirty="0"/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800" dirty="0">
                <a:solidFill>
                  <a:srgbClr val="164F86"/>
                </a:solidFill>
              </a:rPr>
              <a:t>Open file iris_train.arff</a:t>
            </a:r>
          </a:p>
          <a:p>
            <a:pPr lvl="2">
              <a:defRPr sz="1800"/>
            </a:pPr>
            <a:r>
              <a:rPr sz="2400" dirty="0"/>
              <a:t>You should see the screen on the next page 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800" dirty="0">
                <a:solidFill>
                  <a:srgbClr val="164F86"/>
                </a:solidFill>
              </a:rPr>
              <a:t>On the top-right, there is an edit window where you can view, edit the arff file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800" dirty="0">
                <a:solidFill>
                  <a:srgbClr val="164F86"/>
                </a:solidFill>
              </a:rPr>
              <a:t>On the bottom-left, you see the attributes screen</a:t>
            </a:r>
          </a:p>
          <a:p>
            <a:pPr lvl="2">
              <a:defRPr sz="1800"/>
            </a:pPr>
            <a:r>
              <a:rPr sz="2400" dirty="0"/>
              <a:t>You can select to remove some features 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800" dirty="0">
                <a:solidFill>
                  <a:srgbClr val="164F86"/>
                </a:solidFill>
              </a:rPr>
              <a:t>On the bottom-right (slide 4), you see the “Visualize all” sub window that shows you the distribution of features and classes</a:t>
            </a:r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pasted-image.png"/>
          <p:cNvPicPr/>
          <p:nvPr/>
        </p:nvPicPr>
        <p:blipFill>
          <a:blip r:embed="rId2">
            <a:extLst/>
          </a:blip>
          <a:srcRect l="2915" r="2915"/>
          <a:stretch>
            <a:fillRect/>
          </a:stretch>
        </p:blipFill>
        <p:spPr>
          <a:xfrm>
            <a:off x="0" y="0"/>
            <a:ext cx="13004800" cy="97536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pasted-image.png"/>
          <p:cNvPicPr/>
          <p:nvPr/>
        </p:nvPicPr>
        <p:blipFill>
          <a:blip r:embed="rId2">
            <a:extLst/>
          </a:blip>
          <a:srcRect l="6871" r="6871"/>
          <a:stretch>
            <a:fillRect/>
          </a:stretch>
        </p:blipFill>
        <p:spPr>
          <a:xfrm>
            <a:off x="6669592" y="2432521"/>
            <a:ext cx="5789949" cy="6823869"/>
          </a:xfrm>
          <a:prstGeom prst="rect">
            <a:avLst/>
          </a:prstGeom>
          <a:ln w="12700">
            <a:miter lim="400000"/>
          </a:ln>
        </p:spPr>
      </p:pic>
      <p:sp>
        <p:nvSpPr>
          <p:cNvPr id="43" name="Shape 4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44" name="Shape 44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800"/>
              <a:t>Here we see that there are 19 samples total in the first bin, most of them coming from the blue class and 1 (in this case) each from the other two classes.</a:t>
            </a:r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6400"/>
              <a:t>Training</a:t>
            </a:r>
          </a:p>
        </p:txBody>
      </p:sp>
      <p:sp>
        <p:nvSpPr>
          <p:cNvPr id="47" name="Shape 47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417830" lvl="0" indent="-417830" defTabSz="549148">
              <a:spcBef>
                <a:spcPts val="2200"/>
              </a:spcBef>
              <a:defRPr sz="1800"/>
            </a:pPr>
            <a:r>
              <a:rPr sz="2820" dirty="0"/>
              <a:t>Choose Classify from Top tabs </a:t>
            </a:r>
          </a:p>
          <a:p>
            <a:pPr marL="417830" lvl="0" indent="-417830" defTabSz="549148">
              <a:spcBef>
                <a:spcPts val="2200"/>
              </a:spcBef>
              <a:defRPr sz="1800"/>
            </a:pPr>
            <a:r>
              <a:rPr sz="2820" dirty="0"/>
              <a:t>Choose Classifier -&gt; Trees -&gt; J48</a:t>
            </a:r>
          </a:p>
          <a:p>
            <a:pPr marL="835660" lvl="1" indent="-417830" defTabSz="549148">
              <a:spcBef>
                <a:spcPts val="1100"/>
              </a:spcBef>
              <a:defRPr sz="1800">
                <a:solidFill>
                  <a:srgbClr val="000000"/>
                </a:solidFill>
              </a:defRPr>
            </a:pPr>
            <a:r>
              <a:rPr sz="2632" dirty="0">
                <a:solidFill>
                  <a:srgbClr val="164F86"/>
                </a:solidFill>
              </a:rPr>
              <a:t>You may edit parameters</a:t>
            </a:r>
          </a:p>
          <a:p>
            <a:pPr marL="1253489" lvl="2" indent="-417830" defTabSz="549148">
              <a:spcBef>
                <a:spcPts val="1100"/>
              </a:spcBef>
              <a:defRPr sz="1800"/>
            </a:pPr>
            <a:r>
              <a:rPr sz="2256" dirty="0"/>
              <a:t>You will see what the parameters are when you hover over them; leave that for later</a:t>
            </a:r>
          </a:p>
          <a:p>
            <a:pPr marL="417830" lvl="0" indent="-417830" defTabSz="549148">
              <a:spcBef>
                <a:spcPts val="2200"/>
              </a:spcBef>
              <a:defRPr sz="1800"/>
            </a:pPr>
            <a:r>
              <a:rPr sz="2820" dirty="0"/>
              <a:t>Test options</a:t>
            </a:r>
          </a:p>
          <a:p>
            <a:pPr marL="835660" lvl="1" indent="-417830" defTabSz="549148">
              <a:spcBef>
                <a:spcPts val="1100"/>
              </a:spcBef>
              <a:defRPr sz="1800">
                <a:solidFill>
                  <a:srgbClr val="000000"/>
                </a:solidFill>
              </a:defRPr>
            </a:pPr>
            <a:r>
              <a:rPr sz="2632" dirty="0">
                <a:solidFill>
                  <a:srgbClr val="164F86"/>
                </a:solidFill>
              </a:rPr>
              <a:t>You have a train file, now you can say how the testing should be:</a:t>
            </a:r>
          </a:p>
          <a:p>
            <a:pPr marL="1591733" lvl="2" indent="-397933" defTabSz="549148">
              <a:spcBef>
                <a:spcPts val="1100"/>
              </a:spcBef>
              <a:buSzPct val="100000"/>
              <a:buAutoNum type="arabicPeriod"/>
              <a:defRPr sz="1800"/>
            </a:pPr>
            <a:r>
              <a:rPr sz="2256" dirty="0">
                <a:solidFill>
                  <a:srgbClr val="861001"/>
                </a:solidFill>
              </a:rPr>
              <a:t>Using training set: </a:t>
            </a:r>
            <a:r>
              <a:rPr sz="2256" dirty="0"/>
              <a:t>This will give you training error after doing a test after training. Should be done just to see training error; does not indicate generalisation performance!</a:t>
            </a:r>
          </a:p>
          <a:p>
            <a:pPr marL="1591733" lvl="2" indent="-397933" defTabSz="549148">
              <a:spcBef>
                <a:spcPts val="1100"/>
              </a:spcBef>
              <a:buSzPct val="100000"/>
              <a:buAutoNum type="arabicPeriod"/>
              <a:defRPr sz="1800"/>
            </a:pPr>
            <a:r>
              <a:rPr sz="2256" b="1" dirty="0">
                <a:solidFill>
                  <a:srgbClr val="861001"/>
                </a:solidFill>
                <a:latin typeface="Helvetica"/>
                <a:ea typeface="Helvetica"/>
                <a:cs typeface="Helvetica"/>
                <a:sym typeface="Helvetica"/>
              </a:rPr>
              <a:t>Supplied test set</a:t>
            </a:r>
            <a:r>
              <a:rPr sz="2256" dirty="0"/>
              <a:t>: </a:t>
            </a:r>
            <a:r>
              <a:rPr lang="tr-TR" sz="2256" dirty="0"/>
              <a:t>U</a:t>
            </a:r>
            <a:r>
              <a:rPr sz="2256" dirty="0" smtClean="0"/>
              <a:t>se </a:t>
            </a:r>
            <a:r>
              <a:rPr sz="2256" dirty="0"/>
              <a:t>the training set for </a:t>
            </a:r>
            <a:r>
              <a:rPr sz="2256" dirty="0" smtClean="0"/>
              <a:t>train</a:t>
            </a:r>
            <a:r>
              <a:rPr lang="tr-TR" sz="2256" dirty="0" smtClean="0"/>
              <a:t> AND</a:t>
            </a:r>
            <a:r>
              <a:rPr sz="2256" dirty="0" smtClean="0"/>
              <a:t> a </a:t>
            </a:r>
            <a:r>
              <a:rPr sz="2256" dirty="0"/>
              <a:t>separate test set </a:t>
            </a:r>
            <a:r>
              <a:rPr sz="2256" dirty="0" smtClean="0"/>
              <a:t>(</a:t>
            </a:r>
            <a:r>
              <a:rPr sz="2256" dirty="0"/>
              <a:t>e.g. iris-test.arff) for testing. Those two files must match in number of features etc. </a:t>
            </a:r>
          </a:p>
          <a:p>
            <a:pPr marL="1591733" lvl="2" indent="-397933" defTabSz="549148">
              <a:spcBef>
                <a:spcPts val="1100"/>
              </a:spcBef>
              <a:buSzPct val="100000"/>
              <a:buAutoNum type="arabicPeriod"/>
              <a:defRPr sz="1800"/>
            </a:pPr>
            <a:r>
              <a:rPr sz="2256" b="1" dirty="0">
                <a:solidFill>
                  <a:srgbClr val="861001"/>
                </a:solidFill>
                <a:latin typeface="Helvetica"/>
                <a:ea typeface="Helvetica"/>
                <a:cs typeface="Helvetica"/>
                <a:sym typeface="Helvetica"/>
              </a:rPr>
              <a:t>Cross-validation:</a:t>
            </a:r>
            <a:r>
              <a:rPr sz="2256" dirty="0"/>
              <a:t> Use k-fold CV on the training data (5 or 10 fold is often good)</a:t>
            </a:r>
          </a:p>
          <a:p>
            <a:pPr marL="1591733" lvl="2" indent="-397933" defTabSz="549148">
              <a:spcBef>
                <a:spcPts val="1100"/>
              </a:spcBef>
              <a:buSzPct val="100000"/>
              <a:buAutoNum type="arabicPeriod"/>
              <a:defRPr sz="1800"/>
            </a:pPr>
            <a:r>
              <a:rPr sz="2256" dirty="0">
                <a:solidFill>
                  <a:srgbClr val="861001"/>
                </a:solidFill>
              </a:rPr>
              <a:t>% split:</a:t>
            </a:r>
            <a:r>
              <a:rPr sz="2256" dirty="0"/>
              <a:t> Split part of the training for testing. Do this only if you have lots and lots of data. Note that the split is random, so I don’t suggest. If you want to split a part for test, do it yourself, so it is not random and you can do it </a:t>
            </a:r>
            <a:r>
              <a:rPr sz="2256" b="1" dirty="0">
                <a:solidFill>
                  <a:srgbClr val="861001"/>
                </a:solidFill>
                <a:latin typeface="Helvetica"/>
                <a:ea typeface="Helvetica"/>
                <a:cs typeface="Helvetica"/>
                <a:sym typeface="Helvetica"/>
              </a:rPr>
              <a:t>stratified</a:t>
            </a:r>
            <a:r>
              <a:rPr sz="2256" dirty="0"/>
              <a:t> (making sure to take samples from each class, not just randomly</a:t>
            </a:r>
            <a:r>
              <a:rPr sz="2256" dirty="0" smtClean="0"/>
              <a:t>)</a:t>
            </a:r>
            <a:endParaRPr lang="tr-TR" sz="2256" dirty="0" smtClean="0"/>
          </a:p>
          <a:p>
            <a:pPr marL="666000" lvl="1" indent="-360000" defTabSz="549148">
              <a:spcBef>
                <a:spcPts val="1100"/>
              </a:spcBef>
              <a:buSzPct val="100000"/>
              <a:defRPr sz="1800"/>
            </a:pPr>
            <a:r>
              <a:rPr lang="tr-TR" sz="2632" dirty="0" err="1"/>
              <a:t>Choose</a:t>
            </a:r>
            <a:r>
              <a:rPr lang="tr-TR" sz="2632" dirty="0"/>
              <a:t> </a:t>
            </a:r>
            <a:r>
              <a:rPr lang="tr-TR" sz="2632" dirty="0" err="1"/>
              <a:t>Supplied</a:t>
            </a:r>
            <a:r>
              <a:rPr lang="tr-TR" sz="2632" dirty="0"/>
              <a:t> test set </a:t>
            </a:r>
            <a:r>
              <a:rPr lang="tr-TR" sz="2632" dirty="0" err="1"/>
              <a:t>and</a:t>
            </a:r>
            <a:r>
              <a:rPr lang="tr-TR" sz="2632" dirty="0"/>
              <a:t> </a:t>
            </a:r>
            <a:r>
              <a:rPr lang="tr-TR" sz="2632" dirty="0" err="1"/>
              <a:t>enter</a:t>
            </a:r>
            <a:r>
              <a:rPr lang="tr-TR" sz="2632" dirty="0"/>
              <a:t> iris-</a:t>
            </a:r>
            <a:r>
              <a:rPr lang="tr-TR" sz="2632" dirty="0" err="1"/>
              <a:t>test.arff</a:t>
            </a:r>
            <a:endParaRPr sz="2632" dirty="0"/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" name="pasted-image.png"/>
          <p:cNvPicPr/>
          <p:nvPr/>
        </p:nvPicPr>
        <p:blipFill>
          <a:blip r:embed="rId2">
            <a:extLst/>
          </a:blip>
          <a:srcRect l="2713" r="2713"/>
          <a:stretch>
            <a:fillRect/>
          </a:stretch>
        </p:blipFill>
        <p:spPr>
          <a:xfrm>
            <a:off x="0" y="0"/>
            <a:ext cx="13004800" cy="97536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6400"/>
              <a:t>Interpreting the Output</a:t>
            </a:r>
          </a:p>
        </p:txBody>
      </p:sp>
      <p:sp>
        <p:nvSpPr>
          <p:cNvPr id="52" name="Shape 52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>
            <a:normAutofit fontScale="70000" lnSpcReduction="20000"/>
          </a:bodyPr>
          <a:lstStyle/>
          <a:p>
            <a:pPr marL="177800" lvl="0" indent="-177800" defTabSz="233679">
              <a:spcBef>
                <a:spcPts val="900"/>
              </a:spcBef>
              <a:defRPr sz="1800"/>
            </a:pPr>
            <a:r>
              <a:rPr sz="1200"/>
              <a:t>After you hit Start, training starts and ends with testing. You see the whole info on the right hand side:</a:t>
            </a:r>
          </a:p>
          <a:p>
            <a:pPr marL="355600" lvl="1" indent="-177800" defTabSz="233679">
              <a:spcBef>
                <a:spcPts val="400"/>
              </a:spcBef>
              <a:defRPr sz="1800">
                <a:solidFill>
                  <a:srgbClr val="000000"/>
                </a:solidFill>
              </a:defRPr>
            </a:pPr>
            <a:r>
              <a:rPr sz="1120">
                <a:solidFill>
                  <a:srgbClr val="164F86"/>
                </a:solidFill>
              </a:rPr>
              <a:t>=== Run information ===</a:t>
            </a:r>
          </a:p>
          <a:p>
            <a:pPr marL="355600" lvl="1" indent="-177800" defTabSz="233679">
              <a:spcBef>
                <a:spcPts val="400"/>
              </a:spcBef>
              <a:defRPr sz="1800">
                <a:solidFill>
                  <a:srgbClr val="000000"/>
                </a:solidFill>
              </a:defRPr>
            </a:pPr>
            <a:endParaRPr sz="640">
              <a:solidFill>
                <a:srgbClr val="164F86"/>
              </a:solidFill>
            </a:endParaRPr>
          </a:p>
          <a:p>
            <a:pPr marL="355600" lvl="1" indent="-177800" defTabSz="233679">
              <a:spcBef>
                <a:spcPts val="400"/>
              </a:spcBef>
              <a:defRPr sz="1800">
                <a:solidFill>
                  <a:srgbClr val="000000"/>
                </a:solidFill>
              </a:defRPr>
            </a:pPr>
            <a:r>
              <a:rPr sz="1240" b="1">
                <a:solidFill>
                  <a:srgbClr val="164F86"/>
                </a:solidFill>
                <a:latin typeface="Helvetica"/>
                <a:ea typeface="Helvetica"/>
                <a:cs typeface="Helvetica"/>
                <a:sym typeface="Helvetica"/>
              </a:rPr>
              <a:t>Scheme:weka.classifiers.trees.J48</a:t>
            </a:r>
            <a:r>
              <a:rPr sz="1240">
                <a:solidFill>
                  <a:srgbClr val="164F86"/>
                </a:solidFill>
              </a:rPr>
              <a:t> -C 0.25 -M 20   </a:t>
            </a:r>
            <a:r>
              <a:rPr sz="1240">
                <a:solidFill>
                  <a:srgbClr val="0B5D18"/>
                </a:solidFill>
              </a:rPr>
              <a:t>//The classifier used</a:t>
            </a:r>
            <a:endParaRPr sz="1240">
              <a:solidFill>
                <a:srgbClr val="164F86"/>
              </a:solidFill>
            </a:endParaRPr>
          </a:p>
          <a:p>
            <a:pPr marL="355600" lvl="1" indent="-177800" defTabSz="233679">
              <a:spcBef>
                <a:spcPts val="400"/>
              </a:spcBef>
              <a:defRPr sz="1800">
                <a:solidFill>
                  <a:srgbClr val="000000"/>
                </a:solidFill>
              </a:defRPr>
            </a:pPr>
            <a:r>
              <a:rPr sz="1120">
                <a:solidFill>
                  <a:srgbClr val="164F86"/>
                </a:solidFill>
              </a:rPr>
              <a:t>Relation:     whatever</a:t>
            </a:r>
          </a:p>
          <a:p>
            <a:pPr marL="355600" lvl="1" indent="-177800" defTabSz="233679">
              <a:spcBef>
                <a:spcPts val="400"/>
              </a:spcBef>
              <a:defRPr sz="1800">
                <a:solidFill>
                  <a:srgbClr val="000000"/>
                </a:solidFill>
              </a:defRPr>
            </a:pPr>
            <a:r>
              <a:rPr sz="1120" b="1">
                <a:solidFill>
                  <a:srgbClr val="164F86"/>
                </a:solidFill>
                <a:latin typeface="Helvetica"/>
                <a:ea typeface="Helvetica"/>
                <a:cs typeface="Helvetica"/>
                <a:sym typeface="Helvetica"/>
              </a:rPr>
              <a:t>Instances</a:t>
            </a:r>
            <a:r>
              <a:rPr sz="1120">
                <a:solidFill>
                  <a:srgbClr val="164F86"/>
                </a:solidFill>
              </a:rPr>
              <a:t>:    126                   </a:t>
            </a:r>
            <a:r>
              <a:rPr sz="1120">
                <a:solidFill>
                  <a:srgbClr val="0B5D18"/>
                </a:solidFill>
              </a:rPr>
              <a:t>//number of samples/instances in the training data</a:t>
            </a:r>
            <a:endParaRPr sz="1120">
              <a:solidFill>
                <a:srgbClr val="164F86"/>
              </a:solidFill>
            </a:endParaRPr>
          </a:p>
          <a:p>
            <a:pPr marL="355600" lvl="1" indent="-177800" defTabSz="233679">
              <a:spcBef>
                <a:spcPts val="400"/>
              </a:spcBef>
              <a:defRPr sz="1800">
                <a:solidFill>
                  <a:srgbClr val="000000"/>
                </a:solidFill>
              </a:defRPr>
            </a:pPr>
            <a:r>
              <a:rPr sz="1120" b="1">
                <a:solidFill>
                  <a:srgbClr val="164F86"/>
                </a:solidFill>
                <a:latin typeface="Helvetica"/>
                <a:ea typeface="Helvetica"/>
                <a:cs typeface="Helvetica"/>
                <a:sym typeface="Helvetica"/>
              </a:rPr>
              <a:t>Attributes</a:t>
            </a:r>
            <a:r>
              <a:rPr sz="1120">
                <a:solidFill>
                  <a:srgbClr val="164F86"/>
                </a:solidFill>
              </a:rPr>
              <a:t>:   5</a:t>
            </a:r>
          </a:p>
          <a:p>
            <a:pPr marL="355600" lvl="1" indent="-177800" defTabSz="233679">
              <a:spcBef>
                <a:spcPts val="400"/>
              </a:spcBef>
              <a:defRPr sz="1800">
                <a:solidFill>
                  <a:srgbClr val="000000"/>
                </a:solidFill>
              </a:defRPr>
            </a:pPr>
            <a:r>
              <a:rPr sz="1120">
                <a:solidFill>
                  <a:srgbClr val="164F86"/>
                </a:solidFill>
              </a:rPr>
              <a:t>              petalWidth</a:t>
            </a:r>
          </a:p>
          <a:p>
            <a:pPr marL="355600" lvl="1" indent="-177800" defTabSz="233679">
              <a:spcBef>
                <a:spcPts val="400"/>
              </a:spcBef>
              <a:defRPr sz="1800">
                <a:solidFill>
                  <a:srgbClr val="000000"/>
                </a:solidFill>
              </a:defRPr>
            </a:pPr>
            <a:r>
              <a:rPr sz="1120">
                <a:solidFill>
                  <a:srgbClr val="164F86"/>
                </a:solidFill>
              </a:rPr>
              <a:t>              petalHeight</a:t>
            </a:r>
          </a:p>
          <a:p>
            <a:pPr marL="355600" lvl="1" indent="-177800" defTabSz="233679">
              <a:spcBef>
                <a:spcPts val="400"/>
              </a:spcBef>
              <a:defRPr sz="1800">
                <a:solidFill>
                  <a:srgbClr val="000000"/>
                </a:solidFill>
              </a:defRPr>
            </a:pPr>
            <a:r>
              <a:rPr sz="1120">
                <a:solidFill>
                  <a:srgbClr val="164F86"/>
                </a:solidFill>
              </a:rPr>
              <a:t>              F3</a:t>
            </a:r>
          </a:p>
          <a:p>
            <a:pPr marL="355600" lvl="1" indent="-177800" defTabSz="233679">
              <a:spcBef>
                <a:spcPts val="400"/>
              </a:spcBef>
              <a:defRPr sz="1800">
                <a:solidFill>
                  <a:srgbClr val="000000"/>
                </a:solidFill>
              </a:defRPr>
            </a:pPr>
            <a:r>
              <a:rPr sz="1120">
                <a:solidFill>
                  <a:srgbClr val="164F86"/>
                </a:solidFill>
              </a:rPr>
              <a:t>              F4</a:t>
            </a:r>
          </a:p>
          <a:p>
            <a:pPr marL="355600" lvl="1" indent="-177800" defTabSz="233679">
              <a:spcBef>
                <a:spcPts val="400"/>
              </a:spcBef>
              <a:defRPr sz="1800">
                <a:solidFill>
                  <a:srgbClr val="000000"/>
                </a:solidFill>
              </a:defRPr>
            </a:pPr>
            <a:r>
              <a:rPr sz="1120">
                <a:solidFill>
                  <a:srgbClr val="164F86"/>
                </a:solidFill>
              </a:rPr>
              <a:t>              Class</a:t>
            </a:r>
          </a:p>
          <a:p>
            <a:pPr marL="355600" lvl="1" indent="-177800" defTabSz="233679">
              <a:spcBef>
                <a:spcPts val="400"/>
              </a:spcBef>
              <a:defRPr sz="1800">
                <a:solidFill>
                  <a:srgbClr val="000000"/>
                </a:solidFill>
              </a:defRPr>
            </a:pPr>
            <a:r>
              <a:rPr sz="1120" b="1">
                <a:solidFill>
                  <a:srgbClr val="164F86"/>
                </a:solidFill>
                <a:latin typeface="Helvetica"/>
                <a:ea typeface="Helvetica"/>
                <a:cs typeface="Helvetica"/>
                <a:sym typeface="Helvetica"/>
              </a:rPr>
              <a:t>Test mode:10-fold cross-validation</a:t>
            </a:r>
          </a:p>
          <a:p>
            <a:pPr marL="355600" lvl="1" indent="-177800" defTabSz="233679">
              <a:spcBef>
                <a:spcPts val="400"/>
              </a:spcBef>
              <a:defRPr sz="1800">
                <a:solidFill>
                  <a:srgbClr val="000000"/>
                </a:solidFill>
              </a:defRPr>
            </a:pPr>
            <a:endParaRPr sz="1120">
              <a:solidFill>
                <a:srgbClr val="164F86"/>
              </a:solidFill>
            </a:endParaRPr>
          </a:p>
          <a:p>
            <a:pPr marL="355600" lvl="1" indent="-177800" defTabSz="233679">
              <a:spcBef>
                <a:spcPts val="400"/>
              </a:spcBef>
              <a:defRPr sz="1800">
                <a:solidFill>
                  <a:srgbClr val="000000"/>
                </a:solidFill>
              </a:defRPr>
            </a:pPr>
            <a:r>
              <a:rPr sz="1120">
                <a:solidFill>
                  <a:srgbClr val="164F86"/>
                </a:solidFill>
              </a:rPr>
              <a:t>=== Classifier model (full training set) ===</a:t>
            </a:r>
          </a:p>
          <a:p>
            <a:pPr marL="355600" lvl="1" indent="-177800" defTabSz="233679">
              <a:spcBef>
                <a:spcPts val="400"/>
              </a:spcBef>
              <a:defRPr sz="1800">
                <a:solidFill>
                  <a:srgbClr val="000000"/>
                </a:solidFill>
              </a:defRPr>
            </a:pPr>
            <a:endParaRPr sz="1120">
              <a:solidFill>
                <a:srgbClr val="164F86"/>
              </a:solidFill>
            </a:endParaRPr>
          </a:p>
          <a:p>
            <a:pPr marL="355600" lvl="1" indent="-177800" defTabSz="233679">
              <a:spcBef>
                <a:spcPts val="400"/>
              </a:spcBef>
              <a:defRPr sz="1800">
                <a:solidFill>
                  <a:srgbClr val="000000"/>
                </a:solidFill>
              </a:defRPr>
            </a:pPr>
            <a:r>
              <a:rPr sz="1120" b="1">
                <a:solidFill>
                  <a:srgbClr val="164F86"/>
                </a:solidFill>
                <a:latin typeface="Helvetica"/>
                <a:ea typeface="Helvetica"/>
                <a:cs typeface="Helvetica"/>
                <a:sym typeface="Helvetica"/>
              </a:rPr>
              <a:t>J48 pruned tree                                </a:t>
            </a:r>
            <a:r>
              <a:rPr sz="1120" b="1">
                <a:solidFill>
                  <a:srgbClr val="0B5D18"/>
                </a:solidFill>
                <a:latin typeface="Helvetica"/>
                <a:ea typeface="Helvetica"/>
                <a:cs typeface="Helvetica"/>
                <a:sym typeface="Helvetica"/>
              </a:rPr>
              <a:t>//This is the resulting tree (because I said have at least 20 samples in each leaf, the tree is pretty simple)</a:t>
            </a:r>
            <a:endParaRPr sz="1120" b="1">
              <a:solidFill>
                <a:srgbClr val="164F86"/>
              </a:solidFill>
              <a:latin typeface="Helvetica"/>
              <a:ea typeface="Helvetica"/>
              <a:cs typeface="Helvetica"/>
              <a:sym typeface="Helvetica"/>
            </a:endParaRPr>
          </a:p>
          <a:p>
            <a:pPr marL="355600" lvl="1" indent="-177800" defTabSz="233679">
              <a:spcBef>
                <a:spcPts val="400"/>
              </a:spcBef>
              <a:defRPr sz="1800">
                <a:solidFill>
                  <a:srgbClr val="000000"/>
                </a:solidFill>
              </a:defRPr>
            </a:pPr>
            <a:r>
              <a:rPr sz="1120">
                <a:solidFill>
                  <a:srgbClr val="0B5D18"/>
                </a:solidFill>
              </a:rPr>
              <a:t>F4 &lt;= 0.6: Iris-setosa (42.0/1.0)        </a:t>
            </a:r>
            <a:r>
              <a:rPr sz="1120" b="1">
                <a:solidFill>
                  <a:srgbClr val="0B5D18"/>
                </a:solidFill>
                <a:latin typeface="Helvetica"/>
                <a:ea typeface="Helvetica"/>
                <a:cs typeface="Helvetica"/>
                <a:sym typeface="Helvetica"/>
              </a:rPr>
              <a:t>//42 samples of the label (=iris-setosa) and 1 other label (whatever it is) </a:t>
            </a:r>
          </a:p>
          <a:p>
            <a:pPr marL="355600" lvl="1" indent="-177800" defTabSz="233679">
              <a:spcBef>
                <a:spcPts val="400"/>
              </a:spcBef>
              <a:defRPr sz="1800">
                <a:solidFill>
                  <a:srgbClr val="000000"/>
                </a:solidFill>
              </a:defRPr>
            </a:pPr>
            <a:r>
              <a:rPr sz="1120">
                <a:solidFill>
                  <a:srgbClr val="0B5D18"/>
                </a:solidFill>
              </a:rPr>
              <a:t>F4 &gt; 0.6</a:t>
            </a:r>
          </a:p>
          <a:p>
            <a:pPr marL="355600" lvl="1" indent="-177800" defTabSz="233679">
              <a:spcBef>
                <a:spcPts val="400"/>
              </a:spcBef>
              <a:defRPr sz="1800">
                <a:solidFill>
                  <a:srgbClr val="000000"/>
                </a:solidFill>
              </a:defRPr>
            </a:pPr>
            <a:r>
              <a:rPr sz="1120">
                <a:solidFill>
                  <a:srgbClr val="0B5D18"/>
                </a:solidFill>
              </a:rPr>
              <a:t>|   F4 &lt;= 1.7: Iris-versicolor (47.0/5.0)</a:t>
            </a:r>
          </a:p>
          <a:p>
            <a:pPr marL="355600" lvl="1" indent="-177800" defTabSz="233679">
              <a:spcBef>
                <a:spcPts val="400"/>
              </a:spcBef>
              <a:defRPr sz="1800">
                <a:solidFill>
                  <a:srgbClr val="000000"/>
                </a:solidFill>
              </a:defRPr>
            </a:pPr>
            <a:r>
              <a:rPr sz="1120">
                <a:solidFill>
                  <a:srgbClr val="0B5D18"/>
                </a:solidFill>
              </a:rPr>
              <a:t>|   F4 &gt; 1.7: Iris-virginica (37.0)</a:t>
            </a:r>
          </a:p>
          <a:p>
            <a:pPr marL="355600" lvl="1" indent="-177800" defTabSz="233679">
              <a:spcBef>
                <a:spcPts val="400"/>
              </a:spcBef>
              <a:defRPr sz="1800">
                <a:solidFill>
                  <a:srgbClr val="000000"/>
                </a:solidFill>
              </a:defRPr>
            </a:pPr>
            <a:endParaRPr sz="1120">
              <a:solidFill>
                <a:srgbClr val="164F86"/>
              </a:solidFill>
            </a:endParaRPr>
          </a:p>
          <a:p>
            <a:pPr marL="355600" lvl="1" indent="-177800" defTabSz="233679">
              <a:spcBef>
                <a:spcPts val="400"/>
              </a:spcBef>
              <a:defRPr sz="1800">
                <a:solidFill>
                  <a:srgbClr val="000000"/>
                </a:solidFill>
              </a:defRPr>
            </a:pPr>
            <a:r>
              <a:rPr sz="1120" b="1">
                <a:solidFill>
                  <a:srgbClr val="164F86"/>
                </a:solidFill>
                <a:latin typeface="Helvetica"/>
                <a:ea typeface="Helvetica"/>
                <a:cs typeface="Helvetica"/>
                <a:sym typeface="Helvetica"/>
              </a:rPr>
              <a:t>Number of Leaves  : 	3</a:t>
            </a:r>
          </a:p>
          <a:p>
            <a:pPr marL="355600" lvl="1" indent="-177800" defTabSz="233679">
              <a:spcBef>
                <a:spcPts val="400"/>
              </a:spcBef>
              <a:defRPr sz="1800">
                <a:solidFill>
                  <a:srgbClr val="000000"/>
                </a:solidFill>
              </a:defRPr>
            </a:pPr>
            <a:r>
              <a:rPr sz="1120" b="1">
                <a:solidFill>
                  <a:srgbClr val="164F86"/>
                </a:solidFill>
                <a:latin typeface="Helvetica"/>
                <a:ea typeface="Helvetica"/>
                <a:cs typeface="Helvetica"/>
                <a:sym typeface="Helvetica"/>
              </a:rPr>
              <a:t>Size of the tree : 	5</a:t>
            </a:r>
          </a:p>
          <a:p>
            <a:pPr marL="355600" lvl="1" indent="-177800" defTabSz="233679">
              <a:spcBef>
                <a:spcPts val="400"/>
              </a:spcBef>
              <a:defRPr sz="1800">
                <a:solidFill>
                  <a:srgbClr val="000000"/>
                </a:solidFill>
              </a:defRPr>
            </a:pPr>
            <a:endParaRPr sz="1120">
              <a:solidFill>
                <a:srgbClr val="164F86"/>
              </a:solidFill>
            </a:endParaRPr>
          </a:p>
          <a:p>
            <a:pPr marL="355600" lvl="1" indent="-177800" defTabSz="233679">
              <a:spcBef>
                <a:spcPts val="400"/>
              </a:spcBef>
              <a:defRPr sz="1800">
                <a:solidFill>
                  <a:srgbClr val="000000"/>
                </a:solidFill>
              </a:defRPr>
            </a:pPr>
            <a:r>
              <a:rPr sz="1120">
                <a:solidFill>
                  <a:srgbClr val="164F86"/>
                </a:solidFill>
              </a:rPr>
              <a:t>Time taken to build model: 0 seconds</a:t>
            </a:r>
          </a:p>
          <a:p>
            <a:pPr marL="355600" lvl="1" indent="-177800" defTabSz="233679">
              <a:spcBef>
                <a:spcPts val="400"/>
              </a:spcBef>
              <a:defRPr sz="1800">
                <a:solidFill>
                  <a:srgbClr val="000000"/>
                </a:solidFill>
              </a:defRPr>
            </a:pPr>
            <a:endParaRPr sz="1120">
              <a:solidFill>
                <a:srgbClr val="164F86"/>
              </a:solidFill>
            </a:endParaRPr>
          </a:p>
          <a:p>
            <a:pPr marL="355600" lvl="1" indent="-177800" defTabSz="233679">
              <a:spcBef>
                <a:spcPts val="400"/>
              </a:spcBef>
              <a:defRPr sz="1800">
                <a:solidFill>
                  <a:srgbClr val="000000"/>
                </a:solidFill>
              </a:defRPr>
            </a:pPr>
            <a:r>
              <a:rPr sz="1120" b="1">
                <a:solidFill>
                  <a:srgbClr val="164F86"/>
                </a:solidFill>
                <a:latin typeface="Helvetica"/>
                <a:ea typeface="Helvetica"/>
                <a:cs typeface="Helvetica"/>
                <a:sym typeface="Helvetica"/>
              </a:rPr>
              <a:t>=== Stratified cross-validation ===   /</a:t>
            </a:r>
            <a:r>
              <a:rPr sz="1120" b="1">
                <a:solidFill>
                  <a:srgbClr val="0B5D18"/>
                </a:solidFill>
                <a:latin typeface="Helvetica"/>
                <a:ea typeface="Helvetica"/>
                <a:cs typeface="Helvetica"/>
                <a:sym typeface="Helvetica"/>
              </a:rPr>
              <a:t>/so it does actually stratified, which is good</a:t>
            </a:r>
          </a:p>
          <a:p>
            <a:pPr marL="355600" lvl="1" indent="-177800" defTabSz="233679">
              <a:spcBef>
                <a:spcPts val="400"/>
              </a:spcBef>
              <a:defRPr sz="1800">
                <a:solidFill>
                  <a:srgbClr val="000000"/>
                </a:solidFill>
              </a:defRPr>
            </a:pPr>
            <a:endParaRPr sz="1120" b="1">
              <a:solidFill>
                <a:srgbClr val="164F86"/>
              </a:solidFill>
              <a:latin typeface="Helvetica"/>
              <a:ea typeface="Helvetica"/>
              <a:cs typeface="Helvetica"/>
              <a:sym typeface="Helvetica"/>
            </a:endParaRPr>
          </a:p>
          <a:p>
            <a:pPr marL="355600" lvl="1" indent="-177800" defTabSz="233679">
              <a:spcBef>
                <a:spcPts val="400"/>
              </a:spcBef>
              <a:defRPr sz="1800">
                <a:solidFill>
                  <a:srgbClr val="000000"/>
                </a:solidFill>
              </a:defRPr>
            </a:pPr>
            <a:r>
              <a:rPr sz="1120" b="1">
                <a:solidFill>
                  <a:srgbClr val="164F86"/>
                </a:solidFill>
                <a:latin typeface="Helvetica"/>
                <a:ea typeface="Helvetica"/>
                <a:cs typeface="Helvetica"/>
                <a:sym typeface="Helvetica"/>
              </a:rPr>
              <a:t>Correctly Classified Instances         116               92.0635 %</a:t>
            </a:r>
          </a:p>
          <a:p>
            <a:pPr marL="355600" lvl="1" indent="-177800" defTabSz="233679">
              <a:spcBef>
                <a:spcPts val="400"/>
              </a:spcBef>
              <a:defRPr sz="1800">
                <a:solidFill>
                  <a:srgbClr val="000000"/>
                </a:solidFill>
              </a:defRPr>
            </a:pPr>
            <a:r>
              <a:rPr sz="1120" b="1">
                <a:solidFill>
                  <a:srgbClr val="164F86"/>
                </a:solidFill>
                <a:latin typeface="Helvetica"/>
                <a:ea typeface="Helvetica"/>
                <a:cs typeface="Helvetica"/>
                <a:sym typeface="Helvetica"/>
              </a:rPr>
              <a:t>Incorrectly Classified Instances        10                7.9365 %</a:t>
            </a:r>
          </a:p>
          <a:p>
            <a:pPr marL="355600" lvl="1" indent="-177800" defTabSz="233679">
              <a:spcBef>
                <a:spcPts val="400"/>
              </a:spcBef>
              <a:defRPr sz="1800">
                <a:solidFill>
                  <a:srgbClr val="000000"/>
                </a:solidFill>
              </a:defRPr>
            </a:pPr>
            <a:endParaRPr sz="1120">
              <a:solidFill>
                <a:srgbClr val="164F86"/>
              </a:solidFill>
            </a:endParaRPr>
          </a:p>
          <a:p>
            <a:pPr marL="355600" lvl="1" indent="-177800" defTabSz="233679">
              <a:spcBef>
                <a:spcPts val="400"/>
              </a:spcBef>
              <a:defRPr sz="1800">
                <a:solidFill>
                  <a:srgbClr val="000000"/>
                </a:solidFill>
              </a:defRPr>
            </a:pPr>
            <a:r>
              <a:rPr sz="1120">
                <a:solidFill>
                  <a:srgbClr val="164F86"/>
                </a:solidFill>
              </a:rPr>
              <a:t>Relative absolute error                 17.2338 %</a:t>
            </a:r>
          </a:p>
          <a:p>
            <a:pPr marL="355600" lvl="1" indent="-177800" defTabSz="233679">
              <a:spcBef>
                <a:spcPts val="400"/>
              </a:spcBef>
              <a:defRPr sz="1800">
                <a:solidFill>
                  <a:srgbClr val="000000"/>
                </a:solidFill>
              </a:defRPr>
            </a:pPr>
            <a:r>
              <a:rPr sz="1120">
                <a:solidFill>
                  <a:srgbClr val="164F86"/>
                </a:solidFill>
              </a:rPr>
              <a:t>Root relative squared error             47.3404 %</a:t>
            </a:r>
          </a:p>
          <a:p>
            <a:pPr marL="355600" lvl="1" indent="-177800" defTabSz="233679">
              <a:spcBef>
                <a:spcPts val="400"/>
              </a:spcBef>
              <a:defRPr sz="1800">
                <a:solidFill>
                  <a:srgbClr val="000000"/>
                </a:solidFill>
              </a:defRPr>
            </a:pPr>
            <a:r>
              <a:rPr sz="1120">
                <a:solidFill>
                  <a:srgbClr val="164F86"/>
                </a:solidFill>
              </a:rPr>
              <a:t>Total Number of Instances              126     </a:t>
            </a:r>
          </a:p>
          <a:p>
            <a:pPr marL="355600" lvl="1" indent="-177800" defTabSz="233679">
              <a:spcBef>
                <a:spcPts val="400"/>
              </a:spcBef>
              <a:defRPr sz="1800">
                <a:solidFill>
                  <a:srgbClr val="000000"/>
                </a:solidFill>
              </a:defRPr>
            </a:pPr>
            <a:endParaRPr sz="1120">
              <a:solidFill>
                <a:srgbClr val="164F86"/>
              </a:solidFill>
            </a:endParaRPr>
          </a:p>
          <a:p>
            <a:pPr marL="355600" lvl="1" indent="-177800" defTabSz="233679">
              <a:spcBef>
                <a:spcPts val="400"/>
              </a:spcBef>
              <a:defRPr sz="1800">
                <a:solidFill>
                  <a:srgbClr val="000000"/>
                </a:solidFill>
              </a:defRPr>
            </a:pPr>
            <a:r>
              <a:rPr sz="1120">
                <a:solidFill>
                  <a:srgbClr val="164F86"/>
                </a:solidFill>
              </a:rPr>
              <a:t>=== Detailed Accuracy By Class ===</a:t>
            </a:r>
          </a:p>
          <a:p>
            <a:pPr marL="355600" lvl="1" indent="-177800" defTabSz="233679">
              <a:spcBef>
                <a:spcPts val="400"/>
              </a:spcBef>
              <a:defRPr sz="1800">
                <a:solidFill>
                  <a:srgbClr val="000000"/>
                </a:solidFill>
              </a:defRPr>
            </a:pPr>
            <a:endParaRPr sz="1120">
              <a:solidFill>
                <a:srgbClr val="164F86"/>
              </a:solidFill>
            </a:endParaRPr>
          </a:p>
          <a:p>
            <a:pPr marL="355600" lvl="1" indent="-177800" defTabSz="233679">
              <a:spcBef>
                <a:spcPts val="400"/>
              </a:spcBef>
              <a:defRPr sz="1800">
                <a:solidFill>
                  <a:srgbClr val="000000"/>
                </a:solidFill>
              </a:defRPr>
            </a:pPr>
            <a:r>
              <a:rPr sz="1120">
                <a:solidFill>
                  <a:srgbClr val="164F86"/>
                </a:solidFill>
              </a:rPr>
              <a:t>               TP Rate   FP Rate   Precision   Recall  F-Measure   ROC Area  Class</a:t>
            </a:r>
          </a:p>
          <a:p>
            <a:pPr marL="355600" lvl="1" indent="-177800" defTabSz="233679">
              <a:spcBef>
                <a:spcPts val="400"/>
              </a:spcBef>
              <a:defRPr sz="1800">
                <a:solidFill>
                  <a:srgbClr val="000000"/>
                </a:solidFill>
              </a:defRPr>
            </a:pPr>
            <a:r>
              <a:rPr sz="1120">
                <a:solidFill>
                  <a:srgbClr val="164F86"/>
                </a:solidFill>
              </a:rPr>
              <a:t>                 0.976     0.012      0.976     0.976     0.976      0.977    Iris-setosa</a:t>
            </a:r>
          </a:p>
          <a:p>
            <a:pPr marL="355600" lvl="1" indent="-177800" defTabSz="233679">
              <a:spcBef>
                <a:spcPts val="400"/>
              </a:spcBef>
              <a:defRPr sz="1800">
                <a:solidFill>
                  <a:srgbClr val="000000"/>
                </a:solidFill>
              </a:defRPr>
            </a:pPr>
            <a:r>
              <a:rPr sz="1120">
                <a:solidFill>
                  <a:srgbClr val="164F86"/>
                </a:solidFill>
              </a:rPr>
              <a:t>                 0.907     0.072      0.867     0.907     0.886      0.915    Iris-versicolor</a:t>
            </a:r>
          </a:p>
          <a:p>
            <a:pPr marL="355600" lvl="1" indent="-177800" defTabSz="233679">
              <a:spcBef>
                <a:spcPts val="400"/>
              </a:spcBef>
              <a:defRPr sz="1800">
                <a:solidFill>
                  <a:srgbClr val="000000"/>
                </a:solidFill>
              </a:defRPr>
            </a:pPr>
            <a:r>
              <a:rPr sz="1120">
                <a:solidFill>
                  <a:srgbClr val="164F86"/>
                </a:solidFill>
              </a:rPr>
              <a:t>                 0.881     0.036      0.925     0.881     0.902      0.943    Iris-virginica</a:t>
            </a:r>
          </a:p>
          <a:p>
            <a:pPr marL="355600" lvl="1" indent="-177800" defTabSz="233679">
              <a:spcBef>
                <a:spcPts val="400"/>
              </a:spcBef>
              <a:defRPr sz="1800">
                <a:solidFill>
                  <a:srgbClr val="000000"/>
                </a:solidFill>
              </a:defRPr>
            </a:pPr>
            <a:r>
              <a:rPr sz="1120">
                <a:solidFill>
                  <a:srgbClr val="164F86"/>
                </a:solidFill>
              </a:rPr>
              <a:t>Weighted Avg.    0.921     0.04       0.922     0.921     0.921      0.944</a:t>
            </a:r>
          </a:p>
          <a:p>
            <a:pPr marL="355600" lvl="1" indent="-177800" defTabSz="233679">
              <a:spcBef>
                <a:spcPts val="400"/>
              </a:spcBef>
              <a:defRPr sz="1800">
                <a:solidFill>
                  <a:srgbClr val="000000"/>
                </a:solidFill>
              </a:defRPr>
            </a:pPr>
            <a:endParaRPr sz="1120">
              <a:solidFill>
                <a:srgbClr val="164F86"/>
              </a:solidFill>
            </a:endParaRPr>
          </a:p>
          <a:p>
            <a:pPr marL="355600" lvl="1" indent="-177800" defTabSz="233679">
              <a:spcBef>
                <a:spcPts val="400"/>
              </a:spcBef>
              <a:defRPr sz="1800">
                <a:solidFill>
                  <a:srgbClr val="000000"/>
                </a:solidFill>
              </a:defRPr>
            </a:pPr>
            <a:r>
              <a:rPr sz="1120">
                <a:solidFill>
                  <a:srgbClr val="164F86"/>
                </a:solidFill>
              </a:rPr>
              <a:t>=== Confusion Matrix ===</a:t>
            </a:r>
          </a:p>
          <a:p>
            <a:pPr marL="355600" lvl="1" indent="-177800" defTabSz="233679">
              <a:spcBef>
                <a:spcPts val="400"/>
              </a:spcBef>
              <a:defRPr sz="1800">
                <a:solidFill>
                  <a:srgbClr val="000000"/>
                </a:solidFill>
              </a:defRPr>
            </a:pPr>
            <a:endParaRPr sz="1120">
              <a:solidFill>
                <a:srgbClr val="164F86"/>
              </a:solidFill>
            </a:endParaRPr>
          </a:p>
          <a:p>
            <a:pPr marL="355600" lvl="1" indent="-177800" defTabSz="233679">
              <a:spcBef>
                <a:spcPts val="400"/>
              </a:spcBef>
              <a:defRPr sz="1800">
                <a:solidFill>
                  <a:srgbClr val="000000"/>
                </a:solidFill>
              </a:defRPr>
            </a:pPr>
            <a:r>
              <a:rPr sz="1120">
                <a:solidFill>
                  <a:srgbClr val="164F86"/>
                </a:solidFill>
              </a:rPr>
              <a:t>  a  b  c   &lt;-- classified as</a:t>
            </a:r>
          </a:p>
          <a:p>
            <a:pPr marL="355600" lvl="1" indent="-177800" defTabSz="233679">
              <a:spcBef>
                <a:spcPts val="400"/>
              </a:spcBef>
              <a:defRPr sz="1800">
                <a:solidFill>
                  <a:srgbClr val="000000"/>
                </a:solidFill>
              </a:defRPr>
            </a:pPr>
            <a:r>
              <a:rPr sz="1120">
                <a:solidFill>
                  <a:srgbClr val="164F86"/>
                </a:solidFill>
              </a:rPr>
              <a:t> 40  1  0 |  a = Iris-setosa</a:t>
            </a:r>
          </a:p>
          <a:p>
            <a:pPr marL="355600" lvl="1" indent="-177800" defTabSz="233679">
              <a:spcBef>
                <a:spcPts val="400"/>
              </a:spcBef>
              <a:defRPr sz="1800">
                <a:solidFill>
                  <a:srgbClr val="000000"/>
                </a:solidFill>
              </a:defRPr>
            </a:pPr>
            <a:r>
              <a:rPr sz="1120">
                <a:solidFill>
                  <a:srgbClr val="164F86"/>
                </a:solidFill>
              </a:rPr>
              <a:t>  1 39  3 |  b = Iris-versicolor</a:t>
            </a:r>
          </a:p>
          <a:p>
            <a:pPr marL="355600" lvl="1" indent="-177800" defTabSz="233679">
              <a:spcBef>
                <a:spcPts val="400"/>
              </a:spcBef>
              <a:defRPr sz="1800">
                <a:solidFill>
                  <a:srgbClr val="000000"/>
                </a:solidFill>
              </a:defRPr>
            </a:pPr>
            <a:r>
              <a:rPr sz="1120">
                <a:solidFill>
                  <a:srgbClr val="164F86"/>
                </a:solidFill>
              </a:rPr>
              <a:t>  0  5 37 |  c = Iris-virginica</a:t>
            </a:r>
          </a:p>
          <a:p>
            <a:pPr marL="355600" lvl="1" indent="-177800" defTabSz="233679">
              <a:spcBef>
                <a:spcPts val="400"/>
              </a:spcBef>
              <a:defRPr sz="1800">
                <a:solidFill>
                  <a:srgbClr val="000000"/>
                </a:solidFill>
              </a:defRPr>
            </a:pPr>
            <a:endParaRPr sz="1120">
              <a:solidFill>
                <a:srgbClr val="164F86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03097">
              <a:defRPr sz="4416"/>
            </a:lvl1pPr>
          </a:lstStyle>
          <a:p>
            <a:pPr lvl="0">
              <a:defRPr sz="1800"/>
            </a:pPr>
            <a:r>
              <a:rPr sz="4416"/>
              <a:t>Understanding Error Rates &amp; Confusion Matrices</a:t>
            </a:r>
          </a:p>
        </p:txBody>
      </p:sp>
      <p:sp>
        <p:nvSpPr>
          <p:cNvPr id="55" name="Shape 55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lvl="0" indent="0" defTabSz="344677">
              <a:spcBef>
                <a:spcPts val="1400"/>
              </a:spcBef>
              <a:buSzTx/>
              <a:buNone/>
              <a:defRPr sz="1800"/>
            </a:pPr>
            <a:r>
              <a:rPr sz="1887"/>
              <a:t>These are per-class accuracies. True Positive rate (TP) for iris-setosa means:</a:t>
            </a:r>
          </a:p>
          <a:p>
            <a:pPr marL="0" lvl="0" indent="0" defTabSz="344677">
              <a:spcBef>
                <a:spcPts val="1400"/>
              </a:spcBef>
              <a:buSzTx/>
              <a:buNone/>
              <a:defRPr sz="1800"/>
            </a:pPr>
            <a:r>
              <a:rPr sz="1887">
                <a:solidFill>
                  <a:srgbClr val="861001"/>
                </a:solidFill>
              </a:rPr>
              <a:t>TP</a:t>
            </a:r>
            <a:r>
              <a:rPr sz="1887" baseline="-58262">
                <a:solidFill>
                  <a:srgbClr val="861001"/>
                </a:solidFill>
              </a:rPr>
              <a:t>iris-setosa</a:t>
            </a:r>
            <a:r>
              <a:rPr sz="1887">
                <a:solidFill>
                  <a:srgbClr val="861001"/>
                </a:solidFill>
              </a:rPr>
              <a:t> = # correctly classified as iris-setosa / over all iris-setosas = 0.976 = 40/41</a:t>
            </a:r>
          </a:p>
          <a:p>
            <a:pPr marL="0" lvl="0" indent="0" defTabSz="344677">
              <a:spcBef>
                <a:spcPts val="1400"/>
              </a:spcBef>
              <a:buSzTx/>
              <a:buNone/>
              <a:defRPr sz="1800"/>
            </a:pPr>
            <a:r>
              <a:rPr sz="1887">
                <a:solidFill>
                  <a:srgbClr val="861001"/>
                </a:solidFill>
              </a:rPr>
              <a:t>FP</a:t>
            </a:r>
            <a:r>
              <a:rPr sz="1887" baseline="-58262">
                <a:solidFill>
                  <a:srgbClr val="861001"/>
                </a:solidFill>
              </a:rPr>
              <a:t>iris-setosa</a:t>
            </a:r>
            <a:r>
              <a:rPr sz="1887">
                <a:solidFill>
                  <a:srgbClr val="861001"/>
                </a:solidFill>
              </a:rPr>
              <a:t> = # falsely classified as iris-setosa / over all NON-iris-setosas = 0.012 = 1/ 85</a:t>
            </a:r>
          </a:p>
          <a:p>
            <a:pPr marL="0" lvl="0" indent="0" defTabSz="344677">
              <a:spcBef>
                <a:spcPts val="1400"/>
              </a:spcBef>
              <a:buSzTx/>
              <a:buNone/>
              <a:defRPr sz="1800"/>
            </a:pPr>
            <a:r>
              <a:rPr sz="1887"/>
              <a:t>(yani iris-setosa olmayanların arasından kaçına yanlışlıkla iris-setosa dedi)</a:t>
            </a:r>
          </a:p>
          <a:p>
            <a:pPr marL="0" lvl="0" indent="0" defTabSz="344677">
              <a:spcBef>
                <a:spcPts val="1400"/>
              </a:spcBef>
              <a:buSzTx/>
              <a:buNone/>
              <a:defRPr sz="1800"/>
            </a:pPr>
            <a:r>
              <a:rPr sz="1887"/>
              <a:t> </a:t>
            </a:r>
          </a:p>
          <a:p>
            <a:pPr marL="0" lvl="0" indent="0" defTabSz="344677">
              <a:spcBef>
                <a:spcPts val="1400"/>
              </a:spcBef>
              <a:buSzTx/>
              <a:buNone/>
              <a:defRPr sz="1800"/>
            </a:pPr>
            <a:r>
              <a:rPr sz="1416"/>
              <a:t>=== Detailed Accuracy By Class ===</a:t>
            </a:r>
          </a:p>
          <a:p>
            <a:pPr marL="0" lvl="0" indent="0" defTabSz="344677">
              <a:spcBef>
                <a:spcPts val="1400"/>
              </a:spcBef>
              <a:buSzTx/>
              <a:buNone/>
              <a:defRPr sz="1800"/>
            </a:pPr>
            <a:r>
              <a:rPr sz="1416"/>
              <a:t>               TP Rate   FP Rate   Precision   Recall  F-Measure   ROC Area  Class</a:t>
            </a:r>
          </a:p>
          <a:p>
            <a:pPr marL="0" lvl="0" indent="0" defTabSz="344677">
              <a:spcBef>
                <a:spcPts val="1400"/>
              </a:spcBef>
              <a:buSzTx/>
              <a:buNone/>
              <a:defRPr sz="1800"/>
            </a:pPr>
            <a:r>
              <a:rPr sz="1416"/>
              <a:t>                 0.976     0.012      0.976     0.976     0.976      0.977    Iris-setosa</a:t>
            </a:r>
          </a:p>
          <a:p>
            <a:pPr marL="0" lvl="0" indent="0" defTabSz="344677">
              <a:spcBef>
                <a:spcPts val="1400"/>
              </a:spcBef>
              <a:buSzTx/>
              <a:buNone/>
              <a:defRPr sz="1800"/>
            </a:pPr>
            <a:r>
              <a:rPr sz="1416"/>
              <a:t>                 0.907     0.072      0.867     0.907     0.886      0.915    Iris-versicolor</a:t>
            </a:r>
          </a:p>
          <a:p>
            <a:pPr marL="0" lvl="0" indent="0" defTabSz="344677">
              <a:spcBef>
                <a:spcPts val="1400"/>
              </a:spcBef>
              <a:buSzTx/>
              <a:buNone/>
              <a:defRPr sz="1800"/>
            </a:pPr>
            <a:r>
              <a:rPr sz="1416"/>
              <a:t>                 0.881     0.036      0.925     0.881     0.902      0.943    Iris-virginica</a:t>
            </a:r>
          </a:p>
          <a:p>
            <a:pPr marL="0" lvl="0" indent="0" defTabSz="344677">
              <a:spcBef>
                <a:spcPts val="1400"/>
              </a:spcBef>
              <a:buSzTx/>
              <a:buNone/>
              <a:defRPr sz="1800"/>
            </a:pPr>
            <a:r>
              <a:rPr sz="1416"/>
              <a:t>Weighted Avg.    0.921     0.04       0.922     0.921     0.921      0.944</a:t>
            </a:r>
          </a:p>
          <a:p>
            <a:pPr marL="262255" lvl="0" indent="-262255" defTabSz="344677">
              <a:spcBef>
                <a:spcPts val="1400"/>
              </a:spcBef>
              <a:defRPr sz="1800"/>
            </a:pPr>
            <a:endParaRPr sz="1769"/>
          </a:p>
          <a:p>
            <a:pPr marL="262255" lvl="0" indent="-262255" defTabSz="344677">
              <a:spcBef>
                <a:spcPts val="1400"/>
              </a:spcBef>
              <a:defRPr sz="1800"/>
            </a:pPr>
            <a:r>
              <a:rPr sz="1769"/>
              <a:t>=== Confusion Matrix ===            </a:t>
            </a:r>
          </a:p>
          <a:p>
            <a:pPr marL="262255" lvl="0" indent="-262255" defTabSz="344677">
              <a:spcBef>
                <a:spcPts val="1400"/>
              </a:spcBef>
              <a:defRPr sz="1800"/>
            </a:pPr>
            <a:r>
              <a:rPr sz="1769"/>
              <a:t>  a  b  c   &lt;-- classified as</a:t>
            </a:r>
          </a:p>
          <a:p>
            <a:pPr marL="262255" lvl="0" indent="-262255" defTabSz="344677">
              <a:spcBef>
                <a:spcPts val="1400"/>
              </a:spcBef>
              <a:defRPr sz="1800"/>
            </a:pPr>
            <a:r>
              <a:rPr sz="1769"/>
              <a:t> 40  1  0 |  a = Iris-setosa        </a:t>
            </a:r>
            <a:r>
              <a:rPr sz="1769">
                <a:solidFill>
                  <a:srgbClr val="0B5D18"/>
                </a:solidFill>
              </a:rPr>
              <a:t>//Out of the 41 iris-setosas, 40 are classified as iris-setosa, 1 classified as i-versicolor</a:t>
            </a:r>
            <a:endParaRPr sz="1769"/>
          </a:p>
          <a:p>
            <a:pPr marL="262255" lvl="0" indent="-262255" defTabSz="344677">
              <a:spcBef>
                <a:spcPts val="1400"/>
              </a:spcBef>
              <a:defRPr sz="1800"/>
            </a:pPr>
            <a:r>
              <a:rPr sz="1769"/>
              <a:t>  1 39  3 |  b = Iris-versicolor   </a:t>
            </a:r>
            <a:r>
              <a:rPr sz="1769">
                <a:solidFill>
                  <a:srgbClr val="0B5D18"/>
                </a:solidFill>
              </a:rPr>
              <a:t>//Out of the 43 iris-versicolor, 39 are classified as iris-versicolor, 1 classified as i-setosa…</a:t>
            </a:r>
            <a:endParaRPr sz="1769"/>
          </a:p>
          <a:p>
            <a:pPr marL="262255" lvl="0" indent="-262255" defTabSz="344677">
              <a:spcBef>
                <a:spcPts val="1400"/>
              </a:spcBef>
              <a:defRPr sz="1800"/>
            </a:pPr>
            <a:r>
              <a:rPr sz="1769"/>
              <a:t>  0  5 37 |  c = Iris-virginica     …</a:t>
            </a:r>
          </a:p>
        </p:txBody>
      </p:sp>
    </p:spTree>
  </p:cSld>
  <p:clrMapOvr>
    <a:masterClrMapping/>
  </p:clrMapOvr>
  <p:transition xmlns:p14="http://schemas.microsoft.com/office/powerpoint/2010/main" spd="med"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763</TotalTime>
  <Words>1072</Words>
  <Application>Microsoft Macintosh PowerPoint</Application>
  <PresentationFormat>Custom</PresentationFormat>
  <Paragraphs>126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White</vt:lpstr>
      <vt:lpstr>WEKA</vt:lpstr>
      <vt:lpstr>PowerPoint Presentation</vt:lpstr>
      <vt:lpstr>PowerPoint Presentation</vt:lpstr>
      <vt:lpstr>PowerPoint Presentation</vt:lpstr>
      <vt:lpstr>PowerPoint Presentation</vt:lpstr>
      <vt:lpstr>Training</vt:lpstr>
      <vt:lpstr>PowerPoint Presentation</vt:lpstr>
      <vt:lpstr>Interpreting the Output</vt:lpstr>
      <vt:lpstr>Understanding Error Rates &amp; Confusion Matrices</vt:lpstr>
      <vt:lpstr>Result-list</vt:lpstr>
      <vt:lpstr>PowerPoint Presentation</vt:lpstr>
      <vt:lpstr>What To Know</vt:lpstr>
      <vt:lpstr>Results-List Righ-Click Options ctd.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WEKA</dc:title>
  <cp:lastModifiedBy>Berrin Yanikoglu</cp:lastModifiedBy>
  <cp:revision>8</cp:revision>
  <dcterms:modified xsi:type="dcterms:W3CDTF">2017-09-29T16:48:39Z</dcterms:modified>
</cp:coreProperties>
</file>