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7.xml" ContentType="application/vnd.openxmlformats-officedocument.presentationml.notesSlide+xml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notesSlides/notesSlide8.xml" ContentType="application/vnd.openxmlformats-officedocument.presentationml.notesSlide+xml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notesSlides/notesSlide11.xml" ContentType="application/vnd.openxmlformats-officedocument.presentationml.notesSlide+xml"/>
  <Override PartName="/ppt/embeddings/oleObject10.bin" ContentType="application/vnd.openxmlformats-officedocument.oleObject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5.xml" ContentType="application/vnd.openxmlformats-officedocument.presentationml.notesSlide+xml"/>
  <Override PartName="/ppt/tags/tag9.xml" ContentType="application/vnd.openxmlformats-officedocument.presentationml.tags+xml"/>
  <Override PartName="/ppt/notesSlides/notesSlide16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17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9" r:id="rId1"/>
  </p:sldMasterIdLst>
  <p:notesMasterIdLst>
    <p:notesMasterId r:id="rId32"/>
  </p:notesMasterIdLst>
  <p:handoutMasterIdLst>
    <p:handoutMasterId r:id="rId33"/>
  </p:handoutMasterIdLst>
  <p:sldIdLst>
    <p:sldId id="626" r:id="rId2"/>
    <p:sldId id="625" r:id="rId3"/>
    <p:sldId id="627" r:id="rId4"/>
    <p:sldId id="634" r:id="rId5"/>
    <p:sldId id="636" r:id="rId6"/>
    <p:sldId id="635" r:id="rId7"/>
    <p:sldId id="637" r:id="rId8"/>
    <p:sldId id="638" r:id="rId9"/>
    <p:sldId id="639" r:id="rId10"/>
    <p:sldId id="640" r:id="rId11"/>
    <p:sldId id="641" r:id="rId12"/>
    <p:sldId id="643" r:id="rId13"/>
    <p:sldId id="644" r:id="rId14"/>
    <p:sldId id="645" r:id="rId15"/>
    <p:sldId id="642" r:id="rId16"/>
    <p:sldId id="583" r:id="rId17"/>
    <p:sldId id="601" r:id="rId18"/>
    <p:sldId id="600" r:id="rId19"/>
    <p:sldId id="584" r:id="rId20"/>
    <p:sldId id="597" r:id="rId21"/>
    <p:sldId id="585" r:id="rId22"/>
    <p:sldId id="598" r:id="rId23"/>
    <p:sldId id="590" r:id="rId24"/>
    <p:sldId id="618" r:id="rId25"/>
    <p:sldId id="619" r:id="rId26"/>
    <p:sldId id="620" r:id="rId27"/>
    <p:sldId id="621" r:id="rId28"/>
    <p:sldId id="622" r:id="rId29"/>
    <p:sldId id="623" r:id="rId30"/>
    <p:sldId id="624" r:id="rId31"/>
  </p:sldIdLst>
  <p:sldSz cx="9144000" cy="6858000" type="screen4x3"/>
  <p:notesSz cx="9601200" cy="73152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3200" kern="1200">
        <a:solidFill>
          <a:schemeClr val="tx1"/>
        </a:solidFill>
        <a:latin typeface="Palatino Linotype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3200" kern="1200">
        <a:solidFill>
          <a:schemeClr val="tx1"/>
        </a:solidFill>
        <a:latin typeface="Palatino Linotype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3200" kern="1200">
        <a:solidFill>
          <a:schemeClr val="tx1"/>
        </a:solidFill>
        <a:latin typeface="Palatino Linotype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3200" kern="1200">
        <a:solidFill>
          <a:schemeClr val="tx1"/>
        </a:solidFill>
        <a:latin typeface="Palatino Linotype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B2B2B2"/>
    <a:srgbClr val="66FF33"/>
    <a:srgbClr val="3333FF"/>
    <a:srgbClr val="990033"/>
    <a:srgbClr val="FF6600"/>
    <a:srgbClr val="6699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36" y="-5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254" y="-84"/>
      </p:cViewPr>
      <p:guideLst>
        <p:guide orient="horz" pos="2304"/>
        <p:guide pos="30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Relationship Id="rId2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image" Target="../media/image14.wmf"/><Relationship Id="rId3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75" y="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690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75" y="694690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0C18C23-D91A-C345-B6F9-205D96CF5E3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88580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75" y="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7688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438" y="3475038"/>
            <a:ext cx="7680325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Click to edit Master text styles</a:t>
            </a:r>
          </a:p>
          <a:p>
            <a:pPr lvl="1"/>
            <a:r>
              <a:rPr lang="tr-TR" noProof="0" smtClean="0"/>
              <a:t>Second level</a:t>
            </a:r>
          </a:p>
          <a:p>
            <a:pPr lvl="2"/>
            <a:r>
              <a:rPr lang="tr-TR" noProof="0" smtClean="0"/>
              <a:t>Third level</a:t>
            </a:r>
          </a:p>
          <a:p>
            <a:pPr lvl="3"/>
            <a:r>
              <a:rPr lang="tr-TR" noProof="0" smtClean="0"/>
              <a:t>Fourth level</a:t>
            </a:r>
          </a:p>
          <a:p>
            <a:pPr lvl="4"/>
            <a:r>
              <a:rPr lang="tr-TR" noProof="0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690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75" y="694690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DDF189E-5D58-A44E-96BA-ED51F791ACC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83733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E51C14B5-DE34-0648-BCEB-3DC150D7E1C6}" type="slidenum">
              <a:rPr lang="tr-TR" sz="1300">
                <a:latin typeface="Arial" charset="0"/>
              </a:rPr>
              <a:pPr eaLnBrk="1" hangingPunct="1"/>
              <a:t>1</a:t>
            </a:fld>
            <a:endParaRPr lang="tr-TR" sz="1300">
              <a:latin typeface="Arial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AC75D4BF-7B2E-E749-8CAF-1E16C7BAF306}" type="slidenum">
              <a:rPr lang="en-AU" sz="1200">
                <a:latin typeface="Times New Roman" charset="0"/>
              </a:rPr>
              <a:pPr eaLnBrk="1" hangingPunct="1"/>
              <a:t>13</a:t>
            </a:fld>
            <a:endParaRPr lang="en-AU" sz="1200">
              <a:latin typeface="Times New Roman" charset="0"/>
            </a:endParaRPr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9275"/>
            <a:ext cx="3657600" cy="2743200"/>
          </a:xfrm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0438" y="3475038"/>
            <a:ext cx="7680325" cy="3290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37A4A8DA-ABE4-EC42-9011-E9EF064B97C5}" type="slidenum">
              <a:rPr lang="en-AU" sz="1200">
                <a:latin typeface="Times New Roman" charset="0"/>
              </a:rPr>
              <a:pPr eaLnBrk="1" hangingPunct="1"/>
              <a:t>14</a:t>
            </a:fld>
            <a:endParaRPr lang="en-AU" sz="1200">
              <a:latin typeface="Times New Roman" charset="0"/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9275"/>
            <a:ext cx="3657600" cy="2743200"/>
          </a:xfrm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0438" y="3475038"/>
            <a:ext cx="7680325" cy="3290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DC7861A1-9141-EF43-8828-9958426B338B}" type="slidenum">
              <a:rPr lang="en-AU" sz="1200">
                <a:latin typeface="Times New Roman" charset="0"/>
              </a:rPr>
              <a:pPr eaLnBrk="1" hangingPunct="1"/>
              <a:t>15</a:t>
            </a:fld>
            <a:endParaRPr lang="en-AU" sz="1200">
              <a:latin typeface="Times New Roman" charset="0"/>
            </a:endParaRPr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6100"/>
            <a:ext cx="3660775" cy="2746375"/>
          </a:xfrm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0438" y="3475038"/>
            <a:ext cx="7680325" cy="32940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E51C14B5-DE34-0648-BCEB-3DC150D7E1C6}" type="slidenum">
              <a:rPr lang="tr-TR" sz="1300">
                <a:latin typeface="Arial" charset="0"/>
              </a:rPr>
              <a:pPr eaLnBrk="1" hangingPunct="1"/>
              <a:t>16</a:t>
            </a:fld>
            <a:endParaRPr lang="tr-TR" sz="1300">
              <a:latin typeface="Arial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D37799A7-8B1A-794F-865C-2ECEC79AC1D7}" type="slidenum">
              <a:rPr lang="en-AU" sz="1200">
                <a:latin typeface="Times New Roman" charset="0"/>
              </a:rPr>
              <a:pPr eaLnBrk="1" hangingPunct="1"/>
              <a:t>24</a:t>
            </a:fld>
            <a:endParaRPr lang="en-AU" sz="1200">
              <a:latin typeface="Times New Roman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D8F8B7A5-2040-B445-9E3F-90B92BF86936}" type="slidenum">
              <a:rPr lang="tr-TR" sz="1300">
                <a:latin typeface="Arial" charset="0"/>
              </a:rPr>
              <a:pPr eaLnBrk="1" hangingPunct="1"/>
              <a:t>25</a:t>
            </a:fld>
            <a:endParaRPr lang="tr-TR" sz="1300">
              <a:latin typeface="Arial" charset="0"/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9275"/>
            <a:ext cx="3656013" cy="2743200"/>
          </a:xfrm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0567" y="3474393"/>
            <a:ext cx="7680066" cy="329118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B6C4292E-FEF2-1F4E-A775-86D634A8C8EE}" type="slidenum">
              <a:rPr lang="tr-TR" sz="1300">
                <a:latin typeface="Arial" charset="0"/>
              </a:rPr>
              <a:pPr eaLnBrk="1" hangingPunct="1"/>
              <a:t>26</a:t>
            </a:fld>
            <a:endParaRPr lang="tr-TR" sz="1300">
              <a:latin typeface="Arial" charset="0"/>
            </a:endParaRPr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9275"/>
            <a:ext cx="3656013" cy="2743200"/>
          </a:xfrm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0567" y="3474393"/>
            <a:ext cx="7680066" cy="329118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0D59855C-32C0-E34F-83FD-EE38CE118593}" type="slidenum">
              <a:rPr lang="tr-TR" sz="1300">
                <a:latin typeface="Arial" charset="0"/>
              </a:rPr>
              <a:pPr eaLnBrk="1" hangingPunct="1"/>
              <a:t>27</a:t>
            </a:fld>
            <a:endParaRPr lang="tr-TR" sz="1300">
              <a:latin typeface="Arial" charset="0"/>
            </a:endParaRPr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9275"/>
            <a:ext cx="3656013" cy="2743200"/>
          </a:xfrm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0567" y="3474393"/>
            <a:ext cx="7680066" cy="329118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E52EF5AE-D5D3-4F48-893F-5B55BB9275EC}" type="slidenum">
              <a:rPr lang="tr-TR" sz="1300">
                <a:latin typeface="Arial" charset="0"/>
              </a:rPr>
              <a:pPr eaLnBrk="1" hangingPunct="1"/>
              <a:t>28</a:t>
            </a:fld>
            <a:endParaRPr lang="tr-TR" sz="1300">
              <a:latin typeface="Arial" charset="0"/>
            </a:endParaRPr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9275"/>
            <a:ext cx="3656013" cy="2743200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0567" y="3474393"/>
            <a:ext cx="7680066" cy="329118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9C751044-4BA3-8246-98AA-54AFA2FFFDB1}" type="slidenum">
              <a:rPr lang="tr-TR" sz="1300">
                <a:latin typeface="Arial" charset="0"/>
              </a:rPr>
              <a:pPr eaLnBrk="1" hangingPunct="1"/>
              <a:t>29</a:t>
            </a:fld>
            <a:endParaRPr lang="tr-TR" sz="1300">
              <a:latin typeface="Arial" charset="0"/>
            </a:endParaRPr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9275"/>
            <a:ext cx="3656013" cy="2743200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0567" y="3474393"/>
            <a:ext cx="7680066" cy="329118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D273164A-4DB8-3A42-A553-A51200F0AAB5}" type="slidenum">
              <a:rPr lang="en-AU" sz="1200">
                <a:latin typeface="Times New Roman" charset="0"/>
              </a:rPr>
              <a:pPr eaLnBrk="1" hangingPunct="1"/>
              <a:t>4</a:t>
            </a:fld>
            <a:endParaRPr lang="en-AU" sz="1200">
              <a:latin typeface="Times New Roman" charset="0"/>
            </a:endParaRPr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B01DCD53-08E7-5C4D-B5A1-8DA3E410B4F8}" type="slidenum">
              <a:rPr lang="tr-TR" sz="1300">
                <a:latin typeface="Arial" charset="0"/>
              </a:rPr>
              <a:pPr eaLnBrk="1" hangingPunct="1"/>
              <a:t>30</a:t>
            </a:fld>
            <a:endParaRPr lang="tr-TR" sz="1300">
              <a:latin typeface="Arial" charset="0"/>
            </a:endParaRPr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6100"/>
            <a:ext cx="3660775" cy="2746375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0567" y="3474393"/>
            <a:ext cx="7680066" cy="329445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5295744D-E738-5344-99D2-1A89FD534E79}" type="slidenum">
              <a:rPr lang="en-AU" sz="1200">
                <a:latin typeface="Times New Roman" charset="0"/>
              </a:rPr>
              <a:pPr eaLnBrk="1" hangingPunct="1"/>
              <a:t>5</a:t>
            </a:fld>
            <a:endParaRPr lang="en-AU" sz="1200">
              <a:latin typeface="Times New Roman" charset="0"/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DBC6C2D9-998E-7049-9F63-55A7874FF775}" type="slidenum">
              <a:rPr lang="en-AU" sz="1200">
                <a:latin typeface="Times New Roman" charset="0"/>
              </a:rPr>
              <a:pPr eaLnBrk="1" hangingPunct="1"/>
              <a:t>6</a:t>
            </a:fld>
            <a:endParaRPr lang="en-AU" sz="1200">
              <a:latin typeface="Times New Roman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A6A6D0E9-9BE8-D943-804A-6E6325BF6648}" type="slidenum">
              <a:rPr lang="en-AU" sz="1200">
                <a:latin typeface="Times New Roman" charset="0"/>
              </a:rPr>
              <a:pPr eaLnBrk="1" hangingPunct="1"/>
              <a:t>7</a:t>
            </a:fld>
            <a:endParaRPr lang="en-AU" sz="1200">
              <a:latin typeface="Times New Roman" charset="0"/>
            </a:endParaRPr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E3C1810E-74BC-C747-B553-A575EB307E41}" type="slidenum">
              <a:rPr lang="en-AU" sz="1200">
                <a:latin typeface="Times New Roman" charset="0"/>
              </a:rPr>
              <a:pPr eaLnBrk="1" hangingPunct="1"/>
              <a:t>8</a:t>
            </a:fld>
            <a:endParaRPr lang="en-AU" sz="1200">
              <a:latin typeface="Times New Roman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5B0165FA-2331-DC46-B9CA-3A34D96DC441}" type="slidenum">
              <a:rPr lang="en-AU" sz="1200">
                <a:latin typeface="Times New Roman" charset="0"/>
              </a:rPr>
              <a:pPr eaLnBrk="1" hangingPunct="1"/>
              <a:t>9</a:t>
            </a:fld>
            <a:endParaRPr lang="en-AU" sz="1200">
              <a:latin typeface="Times New Roman" charset="0"/>
            </a:endParaRPr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521AFC08-FF50-4241-AC10-38BF77147771}" type="slidenum">
              <a:rPr lang="en-AU" sz="1200">
                <a:latin typeface="Times New Roman" charset="0"/>
              </a:rPr>
              <a:pPr eaLnBrk="1" hangingPunct="1"/>
              <a:t>10</a:t>
            </a:fld>
            <a:endParaRPr lang="en-AU" sz="1200">
              <a:latin typeface="Times New Roman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defTabSz="990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4BB04127-CD60-DB4F-BE1C-DD0220E58076}" type="slidenum">
              <a:rPr lang="en-AU" sz="1200">
                <a:latin typeface="Times New Roman" charset="0"/>
              </a:rPr>
              <a:pPr eaLnBrk="1" hangingPunct="1"/>
              <a:t>12</a:t>
            </a:fld>
            <a:endParaRPr lang="en-AU" sz="1200">
              <a:latin typeface="Times New Roman" charset="0"/>
            </a:endParaRPr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9275"/>
            <a:ext cx="3657600" cy="2743200"/>
          </a:xfrm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0438" y="3475038"/>
            <a:ext cx="7680325" cy="3290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GB" sz="2400">
                <a:latin typeface="Times New Roman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2400">
                <a:latin typeface="Times New Roman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2400">
                  <a:latin typeface="Times New Roman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2400">
                  <a:latin typeface="Times New Roman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2400">
                  <a:latin typeface="Times New Roman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2400">
                  <a:latin typeface="Times New Roman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2400">
                  <a:latin typeface="Times New Roman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2400">
                  <a:latin typeface="Times New Roman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2400">
                  <a:latin typeface="Times New Roman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2400">
                  <a:latin typeface="Times New Roman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2400">
                  <a:latin typeface="Times New Roman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 sz="2400">
                  <a:latin typeface="Times New Roman" charset="0"/>
                </a:endParaRPr>
              </a:p>
            </p:txBody>
          </p:sp>
        </p:grpSp>
      </p:grpSp>
      <p:sp>
        <p:nvSpPr>
          <p:cNvPr id="3688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3600">
                <a:solidFill>
                  <a:srgbClr val="FFFFFF"/>
                </a:solidFill>
                <a:latin typeface="Palatino Linotype" pitchFamily="18" charset="0"/>
              </a:defRPr>
            </a:lvl1pPr>
          </a:lstStyle>
          <a:p>
            <a:r>
              <a:rPr lang="tr-TR"/>
              <a:t>Click to edit Master title style</a:t>
            </a:r>
          </a:p>
        </p:txBody>
      </p:sp>
      <p:sp>
        <p:nvSpPr>
          <p:cNvPr id="3688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>
                <a:latin typeface="Palatino Linotype" pitchFamily="18" charset="0"/>
              </a:defRPr>
            </a:lvl1pPr>
          </a:lstStyle>
          <a:p>
            <a:r>
              <a:rPr lang="tr-TR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68313" y="537368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" name="Rectangle 21"/>
          <p:cNvSpPr>
            <a:spLocks noGrp="1" noChangeArrowheads="1"/>
          </p:cNvSpPr>
          <p:nvPr>
            <p:ph type="ftr" sz="quarter" idx="11"/>
          </p:nvPr>
        </p:nvSpPr>
        <p:spPr>
          <a:xfrm>
            <a:off x="468313" y="6453188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20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2EEBF-4718-6D4C-9D1F-ACF5DA01709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1514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44F21-7448-D641-9D45-304BA9FC88F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1271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-26988"/>
            <a:ext cx="2057400" cy="5894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-26988"/>
            <a:ext cx="6019800" cy="5894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AF769-6799-AC48-9C96-3200DDEA0A0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9486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6988"/>
            <a:ext cx="8229600" cy="5048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806A1-12CA-814E-8B33-33CE69B0BE0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9564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6988"/>
            <a:ext cx="8229600" cy="5048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65BAC-BE6D-E249-92D7-4665EBFA37F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5161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6988"/>
            <a:ext cx="8229600" cy="5048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B2F6F-8255-EB46-B67E-DEFE5F117C8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360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5A3A3-5FC8-104A-AC8D-EE409CF984E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645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4F3C5-6737-7346-A062-8C93B805EA5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9396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FA1DF-7ECD-3749-B04E-B84CE747356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4782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5726E-A198-1C45-8A18-DF4585E945C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91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216DE-8A71-D84F-9B95-0E4769367DB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4887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8775E-0B6D-9744-A437-655E9F86993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3039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8A2DF-9023-464D-9199-E1ADCE8048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7207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AB550-3442-1040-A806-4EAC3A7818C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3635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642100"/>
            <a:ext cx="60483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Lucida Bright" charset="0"/>
                <a:cs typeface="+mn-cs"/>
              </a:defRPr>
            </a:lvl1pPr>
          </a:lstStyle>
          <a:p>
            <a:pPr>
              <a:defRPr/>
            </a:pPr>
            <a:r>
              <a:rPr lang="tr-TR"/>
              <a:t>Lecture Notes for E Alpaydın 2004 Introduction to Machine Learning © The MIT Press (V1.1)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8125" y="623728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i="1">
                <a:cs typeface="+mn-cs"/>
              </a:defRPr>
            </a:lvl1pPr>
          </a:lstStyle>
          <a:p>
            <a:pPr>
              <a:defRPr/>
            </a:pPr>
            <a:fld id="{1AA64A5C-1A7A-934A-B1C9-8B1540C1088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GB" sz="2400">
                <a:latin typeface="Times New Roman" charset="0"/>
              </a:endParaRPr>
            </a:p>
          </p:txBody>
        </p:sp>
        <p:sp>
          <p:nvSpPr>
            <p:cNvPr id="103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2400">
                <a:latin typeface="Times New Roman" charset="0"/>
              </a:endParaRPr>
            </a:p>
          </p:txBody>
        </p:sp>
        <p:sp>
          <p:nvSpPr>
            <p:cNvPr id="103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03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03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103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03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2400">
                <a:latin typeface="Times New Roman" charset="0"/>
              </a:endParaRPr>
            </a:p>
          </p:txBody>
        </p:sp>
        <p:sp>
          <p:nvSpPr>
            <p:cNvPr id="103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103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-26988"/>
            <a:ext cx="8229600" cy="504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620713"/>
            <a:ext cx="8229600" cy="597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800000"/>
          </a:solidFill>
          <a:latin typeface="Arial"/>
          <a:ea typeface="ＭＳ Ｐゴシック" charset="0"/>
          <a:cs typeface="Arial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800000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800000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800000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800000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i="1">
          <a:solidFill>
            <a:srgbClr val="800000"/>
          </a:solidFill>
          <a:latin typeface="Lucida Bright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i="1">
          <a:solidFill>
            <a:srgbClr val="800000"/>
          </a:solidFill>
          <a:latin typeface="Lucida Bright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i="1">
          <a:solidFill>
            <a:srgbClr val="800000"/>
          </a:solidFill>
          <a:latin typeface="Lucida Bright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i="1">
          <a:solidFill>
            <a:srgbClr val="800000"/>
          </a:solidFill>
          <a:latin typeface="Lucida Bright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¨"/>
        <a:defRPr sz="20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n"/>
        <a:defRPr sz="2400">
          <a:solidFill>
            <a:schemeClr val="tx1"/>
          </a:solidFill>
          <a:latin typeface="Arial"/>
          <a:ea typeface="ＭＳ Ｐゴシック" charset="0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¨"/>
        <a:defRPr sz="2000">
          <a:solidFill>
            <a:schemeClr val="tx1"/>
          </a:solidFill>
          <a:latin typeface="Arial"/>
          <a:ea typeface="ＭＳ Ｐゴシック" charset="0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Arial"/>
          <a:ea typeface="ＭＳ Ｐゴシック" charset="0"/>
          <a:cs typeface="Arial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10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11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9.xml"/><Relationship Id="rId5" Type="http://schemas.openxmlformats.org/officeDocument/2006/relationships/image" Target="../media/image12.png"/><Relationship Id="rId6" Type="http://schemas.openxmlformats.org/officeDocument/2006/relationships/image" Target="../media/image5.png"/><Relationship Id="rId1" Type="http://schemas.openxmlformats.org/officeDocument/2006/relationships/tags" Target="../tags/tag5.xml"/><Relationship Id="rId2" Type="http://schemas.openxmlformats.org/officeDocument/2006/relationships/tags" Target="../tags/tag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7.bin"/><Relationship Id="rId5" Type="http://schemas.openxmlformats.org/officeDocument/2006/relationships/image" Target="../media/image13.wmf"/><Relationship Id="rId6" Type="http://schemas.openxmlformats.org/officeDocument/2006/relationships/oleObject" Target="../embeddings/oleObject8.bin"/><Relationship Id="rId7" Type="http://schemas.openxmlformats.org/officeDocument/2006/relationships/image" Target="../media/image14.wmf"/><Relationship Id="rId8" Type="http://schemas.openxmlformats.org/officeDocument/2006/relationships/oleObject" Target="../embeddings/oleObject9.bin"/><Relationship Id="rId9" Type="http://schemas.openxmlformats.org/officeDocument/2006/relationships/image" Target="../media/image15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4" Type="http://schemas.openxmlformats.org/officeDocument/2006/relationships/oleObject" Target="../embeddings/oleObject10.bin"/><Relationship Id="rId5" Type="http://schemas.openxmlformats.org/officeDocument/2006/relationships/image" Target="../media/image16.wmf"/><Relationship Id="rId6" Type="http://schemas.openxmlformats.org/officeDocument/2006/relationships/image" Target="../media/image17.jpeg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8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Relationship Id="rId3" Type="http://schemas.openxmlformats.org/officeDocument/2006/relationships/image" Target="../media/image2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4" Type="http://schemas.openxmlformats.org/officeDocument/2006/relationships/notesSlide" Target="../notesSlides/notesSlide15.xml"/><Relationship Id="rId5" Type="http://schemas.openxmlformats.org/officeDocument/2006/relationships/image" Target="../media/image27.png"/><Relationship Id="rId6" Type="http://schemas.openxmlformats.org/officeDocument/2006/relationships/image" Target="../media/image28.png"/><Relationship Id="rId1" Type="http://schemas.openxmlformats.org/officeDocument/2006/relationships/tags" Target="../tags/tag7.xml"/><Relationship Id="rId2" Type="http://schemas.openxmlformats.org/officeDocument/2006/relationships/tags" Target="../tags/tag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4" Type="http://schemas.openxmlformats.org/officeDocument/2006/relationships/image" Target="../media/image29.png"/><Relationship Id="rId1" Type="http://schemas.openxmlformats.org/officeDocument/2006/relationships/tags" Target="../tags/tag9.xml"/><Relationship Id="rId2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4" Type="http://schemas.openxmlformats.org/officeDocument/2006/relationships/notesSlide" Target="../notesSlides/notesSlide17.xml"/><Relationship Id="rId5" Type="http://schemas.openxmlformats.org/officeDocument/2006/relationships/image" Target="../media/image30.png"/><Relationship Id="rId6" Type="http://schemas.openxmlformats.org/officeDocument/2006/relationships/image" Target="../media/image29.png"/><Relationship Id="rId1" Type="http://schemas.openxmlformats.org/officeDocument/2006/relationships/tags" Target="../tags/tag10.xml"/><Relationship Id="rId2" Type="http://schemas.openxmlformats.org/officeDocument/2006/relationships/tags" Target="../tags/tag1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4" Type="http://schemas.openxmlformats.org/officeDocument/2006/relationships/notesSlide" Target="../notesSlides/notesSlide18.xml"/><Relationship Id="rId5" Type="http://schemas.openxmlformats.org/officeDocument/2006/relationships/image" Target="../media/image31.png"/><Relationship Id="rId6" Type="http://schemas.openxmlformats.org/officeDocument/2006/relationships/image" Target="../media/image32.png"/><Relationship Id="rId1" Type="http://schemas.openxmlformats.org/officeDocument/2006/relationships/tags" Target="../tags/tag12.xml"/><Relationship Id="rId2" Type="http://schemas.openxmlformats.org/officeDocument/2006/relationships/tags" Target="../tags/tag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image" Target="../media/image1.png"/><Relationship Id="rId1" Type="http://schemas.openxmlformats.org/officeDocument/2006/relationships/tags" Target="../tags/tag1.xml"/><Relationship Id="rId2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4" Type="http://schemas.openxmlformats.org/officeDocument/2006/relationships/slideLayout" Target="../slideLayouts/slideLayout7.xml"/><Relationship Id="rId5" Type="http://schemas.openxmlformats.org/officeDocument/2006/relationships/notesSlide" Target="../notesSlides/notesSlide5.xml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5.png"/><Relationship Id="rId1" Type="http://schemas.openxmlformats.org/officeDocument/2006/relationships/tags" Target="../tags/tag2.xml"/><Relationship Id="rId2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6.e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8.wmf"/><Relationship Id="rId6" Type="http://schemas.openxmlformats.org/officeDocument/2006/relationships/oleObject" Target="../embeddings/oleObject4.bin"/><Relationship Id="rId7" Type="http://schemas.openxmlformats.org/officeDocument/2006/relationships/image" Target="../media/image9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6"/>
          <p:cNvSpPr>
            <a:spLocks noChangeArrowheads="1"/>
          </p:cNvSpPr>
          <p:nvPr/>
        </p:nvSpPr>
        <p:spPr bwMode="auto">
          <a:xfrm>
            <a:off x="3187700" y="2044700"/>
            <a:ext cx="6019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tr-TR" sz="3600" i="1" dirty="0" err="1" smtClean="0">
                <a:solidFill>
                  <a:srgbClr val="FFFFFF"/>
                </a:solidFill>
              </a:rPr>
              <a:t>Regression</a:t>
            </a:r>
            <a:endParaRPr lang="tr-TR" sz="3600" i="1" dirty="0">
              <a:solidFill>
                <a:srgbClr val="FFFFFF"/>
              </a:solidFill>
            </a:endParaRPr>
          </a:p>
          <a:p>
            <a:endParaRPr lang="tr-TR" sz="3600" dirty="0"/>
          </a:p>
          <a:p>
            <a:endParaRPr lang="tr-TR" sz="3600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959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F0555B65-89E8-2E4F-987E-87C3CED4613A}" type="slidenum">
              <a:rPr lang="en-US" sz="1000">
                <a:latin typeface="Arial" charset="0"/>
              </a:rPr>
              <a:pPr eaLnBrk="1" hangingPunct="1"/>
              <a:t>10</a:t>
            </a:fld>
            <a:endParaRPr lang="en-US" sz="1000">
              <a:latin typeface="Arial" charset="0"/>
            </a:endParaRPr>
          </a:p>
        </p:txBody>
      </p:sp>
      <p:sp>
        <p:nvSpPr>
          <p:cNvPr id="5734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err="1">
                <a:latin typeface="Arial" charset="0"/>
              </a:rPr>
              <a:t>Explanation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for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last</a:t>
            </a:r>
            <a:r>
              <a:rPr lang="tr-TR" dirty="0">
                <a:latin typeface="Arial" charset="0"/>
              </a:rPr>
              <a:t> step: </a:t>
            </a:r>
            <a:r>
              <a:rPr lang="tr-TR" dirty="0">
                <a:solidFill>
                  <a:srgbClr val="66FF33"/>
                </a:solidFill>
                <a:latin typeface="Arial" charset="0"/>
              </a:rPr>
              <a:t>ADVANCED</a:t>
            </a:r>
            <a:endParaRPr lang="en-US" dirty="0">
              <a:solidFill>
                <a:srgbClr val="66FF33"/>
              </a:solidFill>
              <a:latin typeface="Arial" charset="0"/>
            </a:endParaRPr>
          </a:p>
        </p:txBody>
      </p:sp>
      <p:sp>
        <p:nvSpPr>
          <p:cNvPr id="5734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>
              <a:latin typeface="Arial" charset="0"/>
            </a:endParaRPr>
          </a:p>
          <a:p>
            <a:pPr eaLnBrk="1" hangingPunct="1"/>
            <a:endParaRPr lang="tr-TR">
              <a:latin typeface="Arial" charset="0"/>
            </a:endParaRPr>
          </a:p>
          <a:p>
            <a:pPr eaLnBrk="1" hangingPunct="1"/>
            <a:endParaRPr lang="tr-TR">
              <a:latin typeface="Arial" charset="0"/>
            </a:endParaRPr>
          </a:p>
          <a:p>
            <a:pPr eaLnBrk="1" hangingPunct="1"/>
            <a:endParaRPr lang="tr-TR">
              <a:latin typeface="Arial" charset="0"/>
            </a:endParaRPr>
          </a:p>
          <a:p>
            <a:pPr eaLnBrk="1" hangingPunct="1"/>
            <a:endParaRPr lang="tr-TR">
              <a:latin typeface="Arial" charset="0"/>
            </a:endParaRPr>
          </a:p>
          <a:p>
            <a:pPr eaLnBrk="1" hangingPunct="1"/>
            <a:endParaRPr lang="tr-TR">
              <a:latin typeface="Arial" charset="0"/>
            </a:endParaRPr>
          </a:p>
          <a:p>
            <a:pPr eaLnBrk="1" hangingPunct="1"/>
            <a:endParaRPr lang="tr-TR">
              <a:latin typeface="Arial" charset="0"/>
            </a:endParaRPr>
          </a:p>
          <a:p>
            <a:pPr eaLnBrk="1" hangingPunct="1"/>
            <a:endParaRPr lang="tr-TR">
              <a:latin typeface="Arial" charset="0"/>
            </a:endParaRPr>
          </a:p>
          <a:p>
            <a:pPr eaLnBrk="1" hangingPunct="1"/>
            <a:endParaRPr lang="tr-TR" sz="1800">
              <a:latin typeface="Arial" charset="0"/>
            </a:endParaRPr>
          </a:p>
          <a:p>
            <a:pPr eaLnBrk="1" hangingPunct="1"/>
            <a:endParaRPr lang="tr-TR" sz="1800">
              <a:latin typeface="Arial" charset="0"/>
            </a:endParaRPr>
          </a:p>
          <a:p>
            <a:pPr eaLnBrk="1" hangingPunct="1"/>
            <a:r>
              <a:rPr lang="tr-TR" sz="1800">
                <a:latin typeface="Arial" charset="0"/>
              </a:rPr>
              <a:t>E[t|x] does not vary with different values of t, so it can be moved out.</a:t>
            </a:r>
          </a:p>
          <a:p>
            <a:pPr eaLnBrk="1" hangingPunct="1"/>
            <a:endParaRPr lang="tr-TR" sz="1800">
              <a:latin typeface="Arial" charset="0"/>
            </a:endParaRPr>
          </a:p>
          <a:p>
            <a:pPr eaLnBrk="1" hangingPunct="1"/>
            <a:r>
              <a:rPr lang="tr-TR" sz="1800">
                <a:latin typeface="Arial" charset="0"/>
              </a:rPr>
              <a:t>Notice that you could also immediately see that the </a:t>
            </a:r>
            <a:r>
              <a:rPr lang="tr-TR" sz="1800" b="1">
                <a:latin typeface="Arial" charset="0"/>
              </a:rPr>
              <a:t>expected value of differences from the mean</a:t>
            </a:r>
            <a:r>
              <a:rPr lang="tr-TR" sz="1800">
                <a:latin typeface="Arial" charset="0"/>
              </a:rPr>
              <a:t> for the random variable t is 0 (first line of the formula).</a:t>
            </a:r>
            <a:endParaRPr lang="en-US" sz="1800">
              <a:latin typeface="Arial" charset="0"/>
            </a:endParaRPr>
          </a:p>
        </p:txBody>
      </p:sp>
      <p:graphicFrame>
        <p:nvGraphicFramePr>
          <p:cNvPr id="57348" name="Object 4"/>
          <p:cNvGraphicFramePr>
            <a:graphicFrameLocks noGrp="1" noChangeAspect="1"/>
          </p:cNvGraphicFramePr>
          <p:nvPr>
            <p:ph idx="4294967295"/>
          </p:nvPr>
        </p:nvGraphicFramePr>
        <p:xfrm>
          <a:off x="900113" y="1112838"/>
          <a:ext cx="3527425" cy="296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5" name="Equation" r:id="rId4" imgW="1905000" imgH="1600200" progId="Equation.3">
                  <p:embed/>
                </p:oleObj>
              </mc:Choice>
              <mc:Fallback>
                <p:oleObj name="Equation" r:id="rId4" imgW="1905000" imgH="1600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112838"/>
                        <a:ext cx="3527425" cy="296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97994870"/>
      </p:ext>
    </p:extLst>
  </p:cSld>
  <p:clrMapOvr>
    <a:masterClrMapping/>
  </p:clrMapOvr>
  <p:transition xmlns:p14="http://schemas.microsoft.com/office/powerpoint/2010/main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Arial" charset="0"/>
              </a:rPr>
              <a:t>Explanation</a:t>
            </a:r>
            <a:r>
              <a:rPr lang="tr-TR" dirty="0">
                <a:latin typeface="Arial" charset="0"/>
              </a:rPr>
              <a:t>: </a:t>
            </a:r>
            <a:r>
              <a:rPr lang="tr-TR" dirty="0">
                <a:solidFill>
                  <a:srgbClr val="66FF33"/>
                </a:solidFill>
                <a:latin typeface="Arial" charset="0"/>
              </a:rPr>
              <a:t>ADVANCED</a:t>
            </a:r>
            <a:endParaRPr lang="en-US" dirty="0">
              <a:solidFill>
                <a:srgbClr val="66FF33"/>
              </a:solidFill>
              <a:latin typeface="Lucida Bright" charset="0"/>
            </a:endParaRPr>
          </a:p>
        </p:txBody>
      </p:sp>
      <p:sp>
        <p:nvSpPr>
          <p:cNvPr id="593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>
                <a:latin typeface="Arial" charset="0"/>
              </a:rPr>
              <a:t>Consider the </a:t>
            </a:r>
            <a:r>
              <a:rPr lang="tr-TR" b="1">
                <a:latin typeface="Arial" charset="0"/>
              </a:rPr>
              <a:t>third </a:t>
            </a:r>
            <a:r>
              <a:rPr lang="tr-TR">
                <a:latin typeface="Arial" charset="0"/>
              </a:rPr>
              <a:t>term:</a:t>
            </a:r>
          </a:p>
          <a:p>
            <a:endParaRPr lang="tr-TR">
              <a:latin typeface="Arial" charset="0"/>
            </a:endParaRPr>
          </a:p>
          <a:p>
            <a:endParaRPr lang="tr-TR">
              <a:latin typeface="Arial" charset="0"/>
            </a:endParaRPr>
          </a:p>
          <a:p>
            <a:endParaRPr lang="en-US">
              <a:latin typeface="Lucida Bright" charset="0"/>
            </a:endParaRPr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1D154505-B0E8-2443-B51B-C4BED23C7F49}" type="slidenum">
              <a:rPr lang="tr-TR" sz="1400"/>
              <a:pPr eaLnBrk="1" hangingPunct="1"/>
              <a:t>11</a:t>
            </a:fld>
            <a:endParaRPr lang="tr-TR" sz="1400"/>
          </a:p>
        </p:txBody>
      </p:sp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674688" y="1992313"/>
          <a:ext cx="3832225" cy="209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39" name="Equation" r:id="rId3" imgW="2070100" imgH="1130300" progId="Equation.3">
                  <p:embed/>
                </p:oleObj>
              </mc:Choice>
              <mc:Fallback>
                <p:oleObj name="Equation" r:id="rId3" imgW="2070100" imgH="1130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688" y="1992313"/>
                        <a:ext cx="3832225" cy="209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06374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B9CA5689-2A59-9A45-8400-C630BBF93644}" type="slidenum">
              <a:rPr lang="en-US" sz="1000">
                <a:latin typeface="Arial" charset="0"/>
              </a:rPr>
              <a:pPr eaLnBrk="1" hangingPunct="1"/>
              <a:t>12</a:t>
            </a:fld>
            <a:endParaRPr lang="en-US" sz="1000">
              <a:latin typeface="Arial" charset="0"/>
            </a:endParaRPr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IMPORTANT RESULTS</a:t>
            </a:r>
            <a:endParaRPr lang="en-US" dirty="0">
              <a:latin typeface="Arial" charset="0"/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dirty="0">
              <a:latin typeface="Arial" charset="0"/>
            </a:endParaRPr>
          </a:p>
          <a:p>
            <a:pPr eaLnBrk="1" hangingPunct="1"/>
            <a:r>
              <a:rPr lang="tr-TR" dirty="0" err="1">
                <a:latin typeface="Arial" charset="0"/>
              </a:rPr>
              <a:t>Hence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we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have</a:t>
            </a:r>
            <a:r>
              <a:rPr lang="tr-TR" dirty="0">
                <a:latin typeface="Arial" charset="0"/>
              </a:rPr>
              <a:t>:</a:t>
            </a:r>
          </a:p>
          <a:p>
            <a:pPr eaLnBrk="1" hangingPunct="1"/>
            <a:endParaRPr lang="tr-TR" dirty="0">
              <a:latin typeface="Arial" charset="0"/>
            </a:endParaRPr>
          </a:p>
          <a:p>
            <a:pPr eaLnBrk="1" hangingPunct="1"/>
            <a:endParaRPr lang="tr-TR" dirty="0">
              <a:latin typeface="Arial" charset="0"/>
            </a:endParaRPr>
          </a:p>
          <a:p>
            <a:pPr eaLnBrk="1" hangingPunct="1"/>
            <a:endParaRPr lang="tr-TR" dirty="0">
              <a:latin typeface="Arial" charset="0"/>
            </a:endParaRPr>
          </a:p>
          <a:p>
            <a:pPr eaLnBrk="1" hangingPunct="1"/>
            <a:r>
              <a:rPr lang="tr-TR" dirty="0" err="1">
                <a:solidFill>
                  <a:srgbClr val="0000FF"/>
                </a:solidFill>
                <a:latin typeface="Arial" charset="0"/>
              </a:rPr>
              <a:t>The</a:t>
            </a:r>
            <a:r>
              <a:rPr lang="tr-TR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Arial" charset="0"/>
              </a:rPr>
              <a:t>first</a:t>
            </a:r>
            <a:r>
              <a:rPr lang="tr-TR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Arial" charset="0"/>
              </a:rPr>
              <a:t>term</a:t>
            </a:r>
            <a:r>
              <a:rPr lang="tr-TR" dirty="0">
                <a:solidFill>
                  <a:srgbClr val="0000FF"/>
                </a:solidFill>
                <a:latin typeface="Arial" charset="0"/>
              </a:rPr>
              <a:t> is </a:t>
            </a:r>
            <a:r>
              <a:rPr lang="tr-TR" dirty="0" err="1">
                <a:solidFill>
                  <a:srgbClr val="0000FF"/>
                </a:solidFill>
                <a:latin typeface="Arial" charset="0"/>
              </a:rPr>
              <a:t>minimized</a:t>
            </a:r>
            <a:r>
              <a:rPr lang="tr-TR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Arial" charset="0"/>
              </a:rPr>
              <a:t>when</a:t>
            </a:r>
            <a:r>
              <a:rPr lang="tr-TR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Arial" charset="0"/>
              </a:rPr>
              <a:t>we</a:t>
            </a:r>
            <a:r>
              <a:rPr lang="tr-TR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Arial" charset="0"/>
              </a:rPr>
              <a:t>select</a:t>
            </a:r>
            <a:r>
              <a:rPr lang="tr-TR" dirty="0">
                <a:solidFill>
                  <a:srgbClr val="0000FF"/>
                </a:solidFill>
                <a:latin typeface="Arial" charset="0"/>
              </a:rPr>
              <a:t> y(x) as </a:t>
            </a:r>
          </a:p>
          <a:p>
            <a:pPr eaLnBrk="1" hangingPunct="1"/>
            <a:endParaRPr lang="tr-TR" dirty="0">
              <a:latin typeface="Arial" charset="0"/>
            </a:endParaRPr>
          </a:p>
          <a:p>
            <a:pPr eaLnBrk="1" hangingPunct="1"/>
            <a:endParaRPr lang="tr-TR" dirty="0">
              <a:latin typeface="Arial" charset="0"/>
            </a:endParaRPr>
          </a:p>
          <a:p>
            <a:pPr eaLnBrk="1" hangingPunct="1"/>
            <a:endParaRPr lang="tr-TR" dirty="0">
              <a:latin typeface="Arial" charset="0"/>
            </a:endParaRPr>
          </a:p>
          <a:p>
            <a:pPr eaLnBrk="1" hangingPunct="1"/>
            <a:r>
              <a:rPr lang="tr-TR" dirty="0" err="1">
                <a:solidFill>
                  <a:srgbClr val="0000FF"/>
                </a:solidFill>
                <a:latin typeface="Arial" charset="0"/>
              </a:rPr>
              <a:t>The</a:t>
            </a:r>
            <a:r>
              <a:rPr lang="tr-TR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Arial" charset="0"/>
              </a:rPr>
              <a:t>second</a:t>
            </a:r>
            <a:r>
              <a:rPr lang="tr-TR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Arial" charset="0"/>
              </a:rPr>
              <a:t>term</a:t>
            </a:r>
            <a:r>
              <a:rPr lang="tr-TR" dirty="0">
                <a:solidFill>
                  <a:srgbClr val="0000FF"/>
                </a:solidFill>
                <a:latin typeface="Arial" charset="0"/>
              </a:rPr>
              <a:t> is </a:t>
            </a:r>
            <a:r>
              <a:rPr lang="tr-TR" dirty="0" err="1">
                <a:solidFill>
                  <a:srgbClr val="0000FF"/>
                </a:solidFill>
                <a:latin typeface="Arial" charset="0"/>
              </a:rPr>
              <a:t>independent</a:t>
            </a:r>
            <a:r>
              <a:rPr lang="tr-TR" dirty="0">
                <a:solidFill>
                  <a:srgbClr val="0000FF"/>
                </a:solidFill>
                <a:latin typeface="Arial" charset="0"/>
              </a:rPr>
              <a:t> of y(x) </a:t>
            </a:r>
            <a:r>
              <a:rPr lang="tr-TR" dirty="0" err="1">
                <a:solidFill>
                  <a:srgbClr val="0000FF"/>
                </a:solidFill>
                <a:latin typeface="Arial" charset="0"/>
              </a:rPr>
              <a:t>and</a:t>
            </a:r>
            <a:r>
              <a:rPr lang="tr-TR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Arial" charset="0"/>
              </a:rPr>
              <a:t>represents</a:t>
            </a:r>
            <a:r>
              <a:rPr lang="tr-TR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Arial" charset="0"/>
              </a:rPr>
              <a:t>the</a:t>
            </a:r>
            <a:r>
              <a:rPr lang="tr-TR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Arial" charset="0"/>
              </a:rPr>
              <a:t>intrinsic</a:t>
            </a:r>
            <a:r>
              <a:rPr lang="tr-TR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Arial" charset="0"/>
              </a:rPr>
              <a:t>variability</a:t>
            </a:r>
            <a:r>
              <a:rPr lang="tr-TR" dirty="0">
                <a:solidFill>
                  <a:srgbClr val="0000FF"/>
                </a:solidFill>
                <a:latin typeface="Arial" charset="0"/>
              </a:rPr>
              <a:t> of </a:t>
            </a:r>
            <a:r>
              <a:rPr lang="tr-TR" dirty="0" err="1">
                <a:solidFill>
                  <a:srgbClr val="0000FF"/>
                </a:solidFill>
                <a:latin typeface="Arial" charset="0"/>
              </a:rPr>
              <a:t>the</a:t>
            </a:r>
            <a:r>
              <a:rPr lang="tr-TR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Arial" charset="0"/>
              </a:rPr>
              <a:t>target</a:t>
            </a:r>
            <a:r>
              <a:rPr lang="tr-TR" dirty="0">
                <a:solidFill>
                  <a:srgbClr val="0000FF"/>
                </a:solidFill>
                <a:latin typeface="Arial" charset="0"/>
              </a:rPr>
              <a:t> </a:t>
            </a:r>
            <a:endParaRPr lang="en-US" dirty="0">
              <a:solidFill>
                <a:srgbClr val="0000FF"/>
              </a:solidFill>
              <a:latin typeface="Arial" charset="0"/>
            </a:endParaRPr>
          </a:p>
          <a:p>
            <a:pPr lvl="1" eaLnBrk="1" hangingPunct="1"/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Arial" charset="0"/>
              </a:rPr>
              <a:t>It</a:t>
            </a:r>
            <a:r>
              <a:rPr lang="tr-TR" dirty="0">
                <a:solidFill>
                  <a:srgbClr val="0000FF"/>
                </a:solidFill>
                <a:latin typeface="Arial" charset="0"/>
              </a:rPr>
              <a:t> is </a:t>
            </a:r>
            <a:r>
              <a:rPr lang="tr-TR" dirty="0" err="1">
                <a:solidFill>
                  <a:srgbClr val="0000FF"/>
                </a:solidFill>
                <a:latin typeface="Arial" charset="0"/>
              </a:rPr>
              <a:t>called</a:t>
            </a:r>
            <a:r>
              <a:rPr lang="tr-TR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Arial" charset="0"/>
              </a:rPr>
              <a:t>the</a:t>
            </a:r>
            <a:r>
              <a:rPr lang="tr-TR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tr-TR" b="1" dirty="0" err="1">
                <a:solidFill>
                  <a:srgbClr val="800000"/>
                </a:solidFill>
                <a:latin typeface="Arial" charset="0"/>
              </a:rPr>
              <a:t>intrinsic</a:t>
            </a:r>
            <a:r>
              <a:rPr lang="tr-TR" b="1" dirty="0">
                <a:solidFill>
                  <a:srgbClr val="800000"/>
                </a:solidFill>
                <a:latin typeface="Arial" charset="0"/>
              </a:rPr>
              <a:t> </a:t>
            </a:r>
            <a:r>
              <a:rPr lang="tr-TR" b="1" dirty="0" err="1">
                <a:solidFill>
                  <a:srgbClr val="800000"/>
                </a:solidFill>
                <a:latin typeface="Arial" charset="0"/>
              </a:rPr>
              <a:t>error</a:t>
            </a:r>
            <a:r>
              <a:rPr lang="tr-TR" dirty="0">
                <a:solidFill>
                  <a:srgbClr val="0000FF"/>
                </a:solidFill>
                <a:latin typeface="Arial" charset="0"/>
              </a:rPr>
              <a:t>.</a:t>
            </a:r>
          </a:p>
        </p:txBody>
      </p:sp>
      <p:pic>
        <p:nvPicPr>
          <p:cNvPr id="62468" name="Picture 7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8" y="3500438"/>
            <a:ext cx="1727200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9" name="Picture 8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1916113"/>
            <a:ext cx="7113587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7017240"/>
      </p:ext>
    </p:extLst>
  </p:cSld>
  <p:clrMapOvr>
    <a:masterClrMapping/>
  </p:clrMapOvr>
  <p:transition xmlns:p14="http://schemas.microsoft.com/office/powerpoint/2010/main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9C0C00D1-5BFB-4043-9C52-FE5BBD4EC36A}" type="slidenum">
              <a:rPr lang="en-US" sz="1000">
                <a:latin typeface="Arial" charset="0"/>
              </a:rPr>
              <a:pPr eaLnBrk="1" hangingPunct="1"/>
              <a:t>13</a:t>
            </a:fld>
            <a:endParaRPr lang="en-US" sz="1000">
              <a:latin typeface="Arial" charset="0"/>
            </a:endParaRPr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15888"/>
            <a:ext cx="8534400" cy="1143000"/>
          </a:xfrm>
        </p:spPr>
        <p:txBody>
          <a:bodyPr/>
          <a:lstStyle/>
          <a:p>
            <a:pPr eaLnBrk="1" hangingPunct="1"/>
            <a:r>
              <a:rPr lang="tr-TR" sz="2600">
                <a:latin typeface="Arial" charset="0"/>
              </a:rPr>
              <a:t>Alternative approach/explanation</a:t>
            </a:r>
            <a:endParaRPr lang="en-US" sz="2600">
              <a:latin typeface="Arial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25538"/>
            <a:ext cx="8077200" cy="5005387"/>
          </a:xfrm>
        </p:spPr>
        <p:txBody>
          <a:bodyPr/>
          <a:lstStyle/>
          <a:p>
            <a:pPr eaLnBrk="1" hangingPunct="1">
              <a:defRPr/>
            </a:pPr>
            <a:endParaRPr lang="tr-TR" dirty="0">
              <a:latin typeface="Arial" charset="0"/>
            </a:endParaRPr>
          </a:p>
          <a:p>
            <a:pPr eaLnBrk="1" hangingPunct="1">
              <a:defRPr/>
            </a:pPr>
            <a:endParaRPr lang="tr-TR" dirty="0">
              <a:latin typeface="Arial" charset="0"/>
            </a:endParaRPr>
          </a:p>
          <a:p>
            <a:pPr eaLnBrk="1" hangingPunct="1">
              <a:defRPr/>
            </a:pPr>
            <a:endParaRPr lang="tr-TR" dirty="0">
              <a:latin typeface="Arial" charset="0"/>
            </a:endParaRPr>
          </a:p>
          <a:p>
            <a:pPr eaLnBrk="1" hangingPunct="1">
              <a:defRPr/>
            </a:pPr>
            <a:r>
              <a:rPr lang="tr-TR" dirty="0">
                <a:latin typeface="Arial" charset="0"/>
              </a:rPr>
              <a:t>Using </a:t>
            </a:r>
            <a:r>
              <a:rPr lang="tr-TR" dirty="0" err="1">
                <a:latin typeface="Arial" charset="0"/>
              </a:rPr>
              <a:t>the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squared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error</a:t>
            </a:r>
            <a:r>
              <a:rPr lang="tr-TR" dirty="0">
                <a:latin typeface="Arial" charset="0"/>
              </a:rPr>
              <a:t> as </a:t>
            </a:r>
            <a:r>
              <a:rPr lang="tr-TR" dirty="0" err="1">
                <a:latin typeface="Arial" charset="0"/>
              </a:rPr>
              <a:t>the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loss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function</a:t>
            </a:r>
            <a:r>
              <a:rPr lang="tr-TR" dirty="0">
                <a:latin typeface="Arial" charset="0"/>
              </a:rPr>
              <a:t>:</a:t>
            </a:r>
          </a:p>
          <a:p>
            <a:pPr eaLnBrk="1" hangingPunct="1">
              <a:defRPr/>
            </a:pPr>
            <a:endParaRPr lang="tr-TR" dirty="0">
              <a:latin typeface="Arial" charset="0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tr-TR" dirty="0">
              <a:latin typeface="Arial" charset="0"/>
            </a:endParaRPr>
          </a:p>
          <a:p>
            <a:pPr eaLnBrk="1" hangingPunct="1">
              <a:defRPr/>
            </a:pPr>
            <a:r>
              <a:rPr lang="tr-TR" dirty="0" err="1">
                <a:latin typeface="Arial" charset="0"/>
              </a:rPr>
              <a:t>We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want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to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choose</a:t>
            </a:r>
            <a:r>
              <a:rPr lang="tr-TR" dirty="0">
                <a:latin typeface="Arial" charset="0"/>
              </a:rPr>
              <a:t> y(</a:t>
            </a:r>
            <a:r>
              <a:rPr lang="tr-TR" b="1" dirty="0">
                <a:latin typeface="Arial" charset="0"/>
              </a:rPr>
              <a:t>x</a:t>
            </a:r>
            <a:r>
              <a:rPr lang="tr-TR" dirty="0">
                <a:latin typeface="Arial" charset="0"/>
              </a:rPr>
              <a:t>) </a:t>
            </a:r>
            <a:r>
              <a:rPr lang="tr-TR" dirty="0" err="1">
                <a:latin typeface="Arial" charset="0"/>
              </a:rPr>
              <a:t>to</a:t>
            </a:r>
            <a:r>
              <a:rPr lang="tr-TR" dirty="0">
                <a:latin typeface="Arial" charset="0"/>
              </a:rPr>
              <a:t> minimize </a:t>
            </a:r>
            <a:r>
              <a:rPr lang="tr-TR" dirty="0" err="1">
                <a:latin typeface="Arial" charset="0"/>
              </a:rPr>
              <a:t>the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expected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loss</a:t>
            </a:r>
            <a:r>
              <a:rPr lang="tr-TR" dirty="0">
                <a:latin typeface="Arial" charset="0"/>
              </a:rPr>
              <a:t>:</a:t>
            </a:r>
          </a:p>
          <a:p>
            <a:pPr eaLnBrk="1" hangingPunct="1">
              <a:defRPr/>
            </a:pPr>
            <a:endParaRPr lang="tr-TR" dirty="0">
              <a:latin typeface="Arial" charset="0"/>
            </a:endParaRPr>
          </a:p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graphicFrame>
        <p:nvGraphicFramePr>
          <p:cNvPr id="64516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181100" y="1214438"/>
          <a:ext cx="39624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7" name="Equation" r:id="rId4" imgW="1879600" imgH="279400" progId="Equation.3">
                  <p:embed/>
                </p:oleObj>
              </mc:Choice>
              <mc:Fallback>
                <p:oleObj name="Equation" r:id="rId4" imgW="18796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1214438"/>
                        <a:ext cx="3962400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7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143000" y="2786063"/>
          <a:ext cx="4114800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8" name="Equation" r:id="rId6" imgW="1943100" imgH="279400" progId="Equation.3">
                  <p:embed/>
                </p:oleObj>
              </mc:Choice>
              <mc:Fallback>
                <p:oleObj name="Equation" r:id="rId6" imgW="19431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786063"/>
                        <a:ext cx="4114800" cy="652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8" name="Object 6"/>
          <p:cNvGraphicFramePr>
            <a:graphicFrameLocks noChangeAspect="1"/>
          </p:cNvGraphicFramePr>
          <p:nvPr/>
        </p:nvGraphicFramePr>
        <p:xfrm>
          <a:off x="1000125" y="4500563"/>
          <a:ext cx="43561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9" name="Equation" r:id="rId8" imgW="2057400" imgH="419100" progId="Equation.3">
                  <p:embed/>
                </p:oleObj>
              </mc:Choice>
              <mc:Fallback>
                <p:oleObj name="Equation" r:id="rId8" imgW="20574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4500563"/>
                        <a:ext cx="4356100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7276890"/>
      </p:ext>
    </p:extLst>
  </p:cSld>
  <p:clrMapOvr>
    <a:masterClrMapping/>
  </p:clrMapOvr>
  <p:transition xmlns:p14="http://schemas.microsoft.com/office/powerpoint/2010/main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4F0FB23D-1F43-5A48-A3E2-2962EB187BE1}" type="slidenum">
              <a:rPr lang="en-US" sz="1000">
                <a:latin typeface="Arial" charset="0"/>
              </a:rPr>
              <a:pPr eaLnBrk="1" hangingPunct="1"/>
              <a:t>14</a:t>
            </a:fld>
            <a:endParaRPr lang="en-US" sz="1000">
              <a:latin typeface="Arial" charset="0"/>
            </a:endParaRPr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836613"/>
            <a:ext cx="4038600" cy="3886200"/>
          </a:xfrm>
        </p:spPr>
        <p:txBody>
          <a:bodyPr/>
          <a:lstStyle/>
          <a:p>
            <a:pPr eaLnBrk="1" hangingPunct="1"/>
            <a:r>
              <a:rPr lang="tr-TR">
                <a:latin typeface="Arial" charset="0"/>
              </a:rPr>
              <a:t>Solving for y(x), we get:</a:t>
            </a:r>
          </a:p>
          <a:p>
            <a:pPr eaLnBrk="1" hangingPunct="1"/>
            <a:endParaRPr lang="en-US">
              <a:latin typeface="Arial" charset="0"/>
            </a:endParaRPr>
          </a:p>
        </p:txBody>
      </p:sp>
      <p:graphicFrame>
        <p:nvGraphicFramePr>
          <p:cNvPr id="6656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066800" y="1716088"/>
          <a:ext cx="5410200" cy="1173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85" name="Equation" r:id="rId4" imgW="2527300" imgH="495300" progId="Equation.3">
                  <p:embed/>
                </p:oleObj>
              </mc:Choice>
              <mc:Fallback>
                <p:oleObj name="Equation" r:id="rId4" imgW="2527300" imgH="495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716088"/>
                        <a:ext cx="5410200" cy="1173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6565" name="Picture 5" descr="Figure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200400"/>
            <a:ext cx="4724400" cy="318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3654151"/>
      </p:ext>
    </p:extLst>
  </p:cSld>
  <p:clrMapOvr>
    <a:masterClrMapping/>
  </p:clrMapOvr>
  <p:transition xmlns:p14="http://schemas.microsoft.com/office/powerpoint/2010/main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918B94C5-3E30-244F-999F-38E80E64FF46}" type="slidenum">
              <a:rPr lang="en-US" sz="1000">
                <a:latin typeface="Arial" charset="0"/>
              </a:rPr>
              <a:pPr eaLnBrk="1" hangingPunct="1"/>
              <a:t>15</a:t>
            </a:fld>
            <a:endParaRPr lang="en-US" sz="1000">
              <a:latin typeface="Arial" charset="0"/>
            </a:endParaRPr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000">
                <a:latin typeface="Arial" charset="0"/>
              </a:rPr>
              <a:t>Inverse Problems</a:t>
            </a:r>
            <a:endParaRPr lang="en-US" sz="3000">
              <a:latin typeface="Arial" charset="0"/>
            </a:endParaRPr>
          </a:p>
        </p:txBody>
      </p:sp>
      <p:pic>
        <p:nvPicPr>
          <p:cNvPr id="6041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6013" y="620713"/>
            <a:ext cx="6264275" cy="5786437"/>
          </a:xfrm>
          <a:noFill/>
        </p:spPr>
      </p:pic>
    </p:spTree>
    <p:extLst>
      <p:ext uri="{BB962C8B-B14F-4D97-AF65-F5344CB8AC3E}">
        <p14:creationId xmlns:p14="http://schemas.microsoft.com/office/powerpoint/2010/main" val="1386126216"/>
      </p:ext>
    </p:extLst>
  </p:cSld>
  <p:clrMapOvr>
    <a:masterClrMapping/>
  </p:clrMapOvr>
  <p:transition xmlns:p14="http://schemas.microsoft.com/office/powerpoint/2010/main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6"/>
          <p:cNvSpPr>
            <a:spLocks noChangeArrowheads="1"/>
          </p:cNvSpPr>
          <p:nvPr/>
        </p:nvSpPr>
        <p:spPr bwMode="auto">
          <a:xfrm>
            <a:off x="3187700" y="2044700"/>
            <a:ext cx="6019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tr-TR" sz="3600" i="1">
                <a:solidFill>
                  <a:srgbClr val="FFFFFF"/>
                </a:solidFill>
              </a:rPr>
              <a:t>Linear Regression</a:t>
            </a:r>
          </a:p>
          <a:p>
            <a:r>
              <a:rPr lang="tr-TR" sz="2000"/>
              <a:t>Some content from</a:t>
            </a:r>
          </a:p>
          <a:p>
            <a:r>
              <a:rPr lang="tr-TR" sz="2000"/>
              <a:t>Milos Hauskrecht </a:t>
            </a:r>
          </a:p>
          <a:p>
            <a:r>
              <a:rPr lang="tr-TR" sz="2000"/>
              <a:t>in this section.</a:t>
            </a:r>
          </a:p>
          <a:p>
            <a:r>
              <a:rPr lang="tr-TR" sz="1800"/>
              <a:t>milos@cs.pitt.edu </a:t>
            </a:r>
          </a:p>
          <a:p>
            <a:endParaRPr lang="tr-TR" sz="3600"/>
          </a:p>
          <a:p>
            <a:endParaRPr lang="tr-TR" sz="3600" i="1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pic>
        <p:nvPicPr>
          <p:cNvPr id="2150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2" r="3642"/>
          <a:stretch>
            <a:fillRect/>
          </a:stretch>
        </p:blipFill>
        <p:spPr/>
      </p:pic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21508" name="TextBox 6"/>
          <p:cNvSpPr txBox="1">
            <a:spLocks noChangeArrowheads="1"/>
          </p:cNvSpPr>
          <p:nvPr/>
        </p:nvSpPr>
        <p:spPr bwMode="auto">
          <a:xfrm>
            <a:off x="2051050" y="765175"/>
            <a:ext cx="4143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y</a:t>
            </a:r>
          </a:p>
        </p:txBody>
      </p:sp>
      <p:sp>
        <p:nvSpPr>
          <p:cNvPr id="21509" name="TextBox 7"/>
          <p:cNvSpPr txBox="1">
            <a:spLocks noChangeArrowheads="1"/>
          </p:cNvSpPr>
          <p:nvPr/>
        </p:nvSpPr>
        <p:spPr bwMode="auto">
          <a:xfrm>
            <a:off x="8567738" y="5589588"/>
            <a:ext cx="396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x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63888" y="1124744"/>
            <a:ext cx="290422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baseline="-25000" dirty="0" err="1" smtClean="0"/>
              <a:t>i</a:t>
            </a:r>
            <a:r>
              <a:rPr lang="en-US" dirty="0" smtClean="0"/>
              <a:t>=h(x</a:t>
            </a:r>
            <a:r>
              <a:rPr lang="en-US" baseline="-25000" dirty="0" smtClean="0"/>
              <a:t>i</a:t>
            </a:r>
            <a:r>
              <a:rPr lang="en-US" dirty="0" smtClean="0"/>
              <a:t>) + noise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We have a regression problem where we would like to estimate the scalar dependent variable y in terms of a linear function of the independent variable</a:t>
            </a:r>
            <a:r>
              <a:rPr lang="en-US" b="1" dirty="0" smtClean="0"/>
              <a:t> </a:t>
            </a:r>
            <a:r>
              <a:rPr lang="en-US" dirty="0" smtClean="0"/>
              <a:t>x as: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We can put these together for 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dirty="0" smtClean="0"/>
              <a:t>the whole dataset to obtain:</a:t>
            </a:r>
          </a:p>
          <a:p>
            <a:pPr marL="457200" lvl="1" indent="0">
              <a:buFont typeface="Wingdings" charset="0"/>
              <a:buNone/>
              <a:defRPr/>
            </a:pPr>
            <a:endParaRPr lang="en-US" dirty="0" smtClean="0"/>
          </a:p>
          <a:p>
            <a:pPr marL="457200" lvl="1" indent="0">
              <a:buFont typeface="Wingdings" charset="0"/>
              <a:buNone/>
              <a:defRPr/>
            </a:pPr>
            <a:r>
              <a:rPr lang="en-US" b="1" dirty="0" smtClean="0"/>
              <a:t>y</a:t>
            </a:r>
            <a:r>
              <a:rPr lang="en-US" dirty="0" smtClean="0"/>
              <a:t> = </a:t>
            </a:r>
            <a:r>
              <a:rPr lang="en-US" b="1" dirty="0" err="1" smtClean="0"/>
              <a:t>X</a:t>
            </a:r>
            <a:r>
              <a:rPr lang="en-US" b="1" dirty="0" err="1" smtClean="0">
                <a:latin typeface="Symbol" charset="2"/>
                <a:cs typeface="Symbol" charset="2"/>
              </a:rPr>
              <a:t>b</a:t>
            </a:r>
            <a:r>
              <a:rPr lang="en-US" dirty="0" smtClean="0"/>
              <a:t> + </a:t>
            </a:r>
            <a:r>
              <a:rPr lang="en-US" dirty="0" smtClean="0">
                <a:latin typeface="Symbol" charset="2"/>
                <a:cs typeface="Symbol" charset="2"/>
              </a:rPr>
              <a:t>e</a:t>
            </a:r>
          </a:p>
          <a:p>
            <a:pPr marL="457200" lvl="1" indent="0">
              <a:buFont typeface="Wingdings" charset="0"/>
              <a:buNone/>
              <a:defRPr/>
            </a:pPr>
            <a:endParaRPr lang="en-US" dirty="0" smtClean="0">
              <a:latin typeface="Symbol" charset="2"/>
              <a:cs typeface="Symbol" charset="2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EF48579-3334-AC42-8523-10B78788FEB3}" type="slidenum">
              <a:rPr lang="tr-TR" smtClean="0"/>
              <a:pPr>
                <a:defRPr/>
              </a:pPr>
              <a:t>18</a:t>
            </a:fld>
            <a:endParaRPr lang="tr-TR"/>
          </a:p>
        </p:txBody>
      </p:sp>
      <p:pic>
        <p:nvPicPr>
          <p:cNvPr id="2048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2608263"/>
            <a:ext cx="3606800" cy="427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844675"/>
            <a:ext cx="55387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B0CF7A6-EB44-6F4E-BA02-DA5FE2460824}" type="slidenum">
              <a:rPr lang="tr-TR" smtClean="0"/>
              <a:pPr>
                <a:defRPr/>
              </a:pPr>
              <a:t>19</a:t>
            </a:fld>
            <a:endParaRPr lang="tr-TR"/>
          </a:p>
        </p:txBody>
      </p:sp>
      <p:pic>
        <p:nvPicPr>
          <p:cNvPr id="22532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0013"/>
            <a:ext cx="9029700" cy="304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05263"/>
            <a:ext cx="67691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TextBox 10"/>
          <p:cNvSpPr txBox="1">
            <a:spLocks noChangeArrowheads="1"/>
          </p:cNvSpPr>
          <p:nvPr/>
        </p:nvSpPr>
        <p:spPr bwMode="auto">
          <a:xfrm>
            <a:off x="179388" y="3213100"/>
            <a:ext cx="6865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2400">
                <a:solidFill>
                  <a:srgbClr val="0000FF"/>
                </a:solidFill>
                <a:latin typeface="Arial" charset="0"/>
                <a:cs typeface="Arial" charset="0"/>
              </a:rPr>
              <a:t>In vector notation with extended input vector </a:t>
            </a:r>
            <a:r>
              <a:rPr lang="en-US" sz="2400" b="1">
                <a:solidFill>
                  <a:srgbClr val="0000FF"/>
                </a:solidFill>
                <a:latin typeface="Arial" charset="0"/>
                <a:cs typeface="Arial" charset="0"/>
              </a:rPr>
              <a:t>x</a:t>
            </a:r>
            <a:r>
              <a:rPr lang="en-US" sz="2400">
                <a:solidFill>
                  <a:srgbClr val="0000FF"/>
                </a:solidFill>
                <a:latin typeface="Arial" charset="0"/>
                <a:cs typeface="Arial" charset="0"/>
              </a:rPr>
              <a:t>: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talked about regression problems before, as the problem of estimating the mapping f(x) between an independent variable x and a dependent variable y. </a:t>
            </a:r>
          </a:p>
          <a:p>
            <a:endParaRPr lang="en-US" dirty="0"/>
          </a:p>
          <a:p>
            <a:r>
              <a:rPr lang="en-US" dirty="0" smtClean="0"/>
              <a:t>We assume we have a dataset D={(</a:t>
            </a:r>
            <a:r>
              <a:rPr lang="en-US" dirty="0" err="1" smtClean="0"/>
              <a:t>x</a:t>
            </a:r>
            <a:r>
              <a:rPr lang="en-US" baseline="-25000" dirty="0" err="1" smtClean="0"/>
              <a:t>i</a:t>
            </a:r>
            <a:r>
              <a:rPr lang="en-US" dirty="0" err="1" smtClean="0"/>
              <a:t>,t</a:t>
            </a:r>
            <a:r>
              <a:rPr lang="en-US" baseline="-25000" dirty="0" err="1" smtClean="0"/>
              <a:t>i</a:t>
            </a:r>
            <a:r>
              <a:rPr lang="en-US" dirty="0" smtClean="0"/>
              <a:t>)} from which to estimate this mapping.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195A3A3-5FC8-104A-AC8D-EE409CF984E0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88274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76262"/>
          </a:xfrm>
        </p:spPr>
        <p:txBody>
          <a:bodyPr/>
          <a:lstStyle/>
          <a:p>
            <a:r>
              <a:rPr lang="en-US" dirty="0" smtClean="0">
                <a:latin typeface="Arial" charset="0"/>
              </a:rPr>
              <a:t>Note the similarity to </a:t>
            </a:r>
            <a:r>
              <a:rPr lang="en-US" dirty="0">
                <a:latin typeface="Arial" charset="0"/>
              </a:rPr>
              <a:t>a linear neuron: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167465-647C-5F43-BD2A-21F199A11CF6}" type="slidenum">
              <a:rPr lang="tr-TR" smtClean="0"/>
              <a:pPr>
                <a:defRPr/>
              </a:pPr>
              <a:t>20</a:t>
            </a:fld>
            <a:endParaRPr lang="tr-TR"/>
          </a:p>
        </p:txBody>
      </p:sp>
      <p:pic>
        <p:nvPicPr>
          <p:cNvPr id="23557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1587500"/>
            <a:ext cx="9093200" cy="368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7187FA4-0903-D443-AFD7-EFE31C54A771}" type="slidenum">
              <a:rPr lang="tr-TR" smtClean="0"/>
              <a:pPr>
                <a:defRPr/>
              </a:pPr>
              <a:t>21</a:t>
            </a:fld>
            <a:endParaRPr lang="tr-TR"/>
          </a:p>
        </p:txBody>
      </p:sp>
      <p:pic>
        <p:nvPicPr>
          <p:cNvPr id="24580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0"/>
            <a:ext cx="89677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Many alternative solutions with different assumptions or slightly different results: </a:t>
            </a:r>
          </a:p>
          <a:p>
            <a:pPr lvl="1">
              <a:defRPr/>
            </a:pPr>
            <a:r>
              <a:rPr lang="en-US" dirty="0" smtClean="0">
                <a:solidFill>
                  <a:srgbClr val="0000FF"/>
                </a:solidFill>
              </a:rPr>
              <a:t>Ordinary Least Squares </a:t>
            </a:r>
            <a:r>
              <a:rPr lang="en-US" dirty="0" smtClean="0"/>
              <a:t>minimizes the sum of squared </a:t>
            </a:r>
            <a:r>
              <a:rPr lang="en-US" dirty="0"/>
              <a:t>residuals </a:t>
            </a:r>
            <a:r>
              <a:rPr lang="en-US" dirty="0" smtClean="0">
                <a:solidFill>
                  <a:srgbClr val="800000"/>
                </a:solidFill>
              </a:rPr>
              <a:t>||y-</a:t>
            </a:r>
            <a:r>
              <a:rPr lang="en-US" dirty="0" err="1" smtClean="0">
                <a:solidFill>
                  <a:srgbClr val="800000"/>
                </a:solidFill>
              </a:rPr>
              <a:t>X</a:t>
            </a:r>
            <a:r>
              <a:rPr lang="en-US" dirty="0" err="1" smtClean="0">
                <a:solidFill>
                  <a:srgbClr val="800000"/>
                </a:solidFill>
                <a:latin typeface="Symbol" charset="2"/>
                <a:cs typeface="Symbol" charset="2"/>
              </a:rPr>
              <a:t>b</a:t>
            </a:r>
            <a:r>
              <a:rPr lang="en-US" dirty="0" smtClean="0">
                <a:solidFill>
                  <a:srgbClr val="800000"/>
                </a:solidFill>
              </a:rPr>
              <a:t>||</a:t>
            </a:r>
            <a:r>
              <a:rPr lang="en-US" baseline="30000" dirty="0" smtClean="0">
                <a:solidFill>
                  <a:srgbClr val="800000"/>
                </a:solidFill>
              </a:rPr>
              <a:t>2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to </a:t>
            </a:r>
            <a:r>
              <a:rPr lang="en-US" dirty="0"/>
              <a:t>find </a:t>
            </a:r>
            <a:r>
              <a:rPr lang="en-US" dirty="0" smtClean="0">
                <a:latin typeface="Symbol" charset="2"/>
                <a:cs typeface="Symbol" charset="2"/>
              </a:rPr>
              <a:t>b</a:t>
            </a:r>
            <a:r>
              <a:rPr lang="en-US" dirty="0" smtClean="0"/>
              <a:t> as</a:t>
            </a:r>
            <a:endParaRPr lang="en-US" dirty="0"/>
          </a:p>
          <a:p>
            <a:pPr marL="457200" lvl="1" indent="0">
              <a:buFont typeface="Wingdings" charset="0"/>
              <a:buNone/>
              <a:defRPr/>
            </a:pPr>
            <a:endParaRPr lang="en-US" sz="1050" dirty="0"/>
          </a:p>
          <a:p>
            <a:pPr marL="457200" lvl="1" indent="0">
              <a:buFont typeface="Wingdings" charset="0"/>
              <a:buNone/>
              <a:defRPr/>
            </a:pPr>
            <a:r>
              <a:rPr lang="en-US" dirty="0" smtClean="0"/>
              <a:t>		</a:t>
            </a:r>
            <a:r>
              <a:rPr lang="en-US" dirty="0" smtClean="0">
                <a:latin typeface="Symbol" charset="2"/>
                <a:cs typeface="Symbol" charset="2"/>
              </a:rPr>
              <a:t>b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0000FF"/>
                </a:solidFill>
              </a:rPr>
              <a:t>(X</a:t>
            </a:r>
            <a:r>
              <a:rPr lang="en-US" baseline="30000" dirty="0" smtClean="0">
                <a:solidFill>
                  <a:srgbClr val="0000FF"/>
                </a:solidFill>
              </a:rPr>
              <a:t>T</a:t>
            </a:r>
            <a:r>
              <a:rPr lang="en-US" dirty="0" smtClean="0">
                <a:solidFill>
                  <a:srgbClr val="0000FF"/>
                </a:solidFill>
              </a:rPr>
              <a:t>X)</a:t>
            </a:r>
            <a:r>
              <a:rPr lang="en-US" baseline="30000" dirty="0" smtClean="0">
                <a:solidFill>
                  <a:srgbClr val="0000FF"/>
                </a:solidFill>
              </a:rPr>
              <a:t>-1</a:t>
            </a:r>
            <a:r>
              <a:rPr lang="en-US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T</a:t>
            </a:r>
            <a:r>
              <a:rPr lang="en-US" dirty="0" smtClean="0"/>
              <a:t>y = </a:t>
            </a:r>
            <a:r>
              <a:rPr lang="en-US" dirty="0" err="1" smtClean="0">
                <a:solidFill>
                  <a:srgbClr val="0000FF"/>
                </a:solidFill>
              </a:rPr>
              <a:t>X</a:t>
            </a:r>
            <a:r>
              <a:rPr lang="en-US" baseline="30000" dirty="0" err="1" smtClean="0">
                <a:solidFill>
                  <a:srgbClr val="0000FF"/>
                </a:solidFill>
              </a:rPr>
              <a:t>+</a:t>
            </a:r>
            <a:r>
              <a:rPr lang="en-US" dirty="0" err="1" smtClean="0"/>
              <a:t>y</a:t>
            </a:r>
            <a:endParaRPr lang="en-US" dirty="0" smtClean="0"/>
          </a:p>
          <a:p>
            <a:pPr marL="457200" lvl="1" indent="0">
              <a:buFont typeface="Wingdings" charset="0"/>
              <a:buNone/>
              <a:defRPr/>
            </a:pPr>
            <a:endParaRPr lang="en-US" sz="1050" dirty="0"/>
          </a:p>
          <a:p>
            <a:pPr marL="457200" lvl="1" indent="0">
              <a:buFont typeface="Wingdings" charset="0"/>
              <a:buNone/>
              <a:defRPr/>
            </a:pPr>
            <a:r>
              <a:rPr lang="en-US" dirty="0"/>
              <a:t>   </a:t>
            </a:r>
            <a:r>
              <a:rPr lang="en-US" dirty="0" smtClean="0"/>
              <a:t>where</a:t>
            </a:r>
            <a:endParaRPr lang="en-US" dirty="0"/>
          </a:p>
          <a:p>
            <a:pPr marL="457200" lvl="1" indent="0">
              <a:buFont typeface="Wingdings" charset="0"/>
              <a:buNone/>
              <a:defRPr/>
            </a:pPr>
            <a:r>
              <a:rPr lang="en-US" dirty="0" smtClean="0"/>
              <a:t>           </a:t>
            </a:r>
            <a:r>
              <a:rPr lang="en-US" sz="2400" dirty="0" smtClean="0"/>
              <a:t>     </a:t>
            </a:r>
            <a:r>
              <a:rPr lang="en-US" sz="2400" dirty="0" smtClean="0">
                <a:solidFill>
                  <a:srgbClr val="800000"/>
                </a:solidFill>
              </a:rPr>
              <a:t> y=</a:t>
            </a:r>
            <a:r>
              <a:rPr lang="en-US" sz="2400" dirty="0" err="1" smtClean="0">
                <a:solidFill>
                  <a:srgbClr val="800000"/>
                </a:solidFill>
              </a:rPr>
              <a:t>X</a:t>
            </a:r>
            <a:r>
              <a:rPr lang="en-US" sz="2400" dirty="0" err="1">
                <a:solidFill>
                  <a:srgbClr val="800000"/>
                </a:solidFill>
                <a:latin typeface="Symbol" charset="2"/>
                <a:cs typeface="Symbol" charset="2"/>
              </a:rPr>
              <a:t>b</a:t>
            </a:r>
            <a:r>
              <a:rPr lang="en-US" sz="2400" dirty="0" err="1" smtClean="0">
                <a:solidFill>
                  <a:srgbClr val="800000"/>
                </a:solidFill>
              </a:rPr>
              <a:t>+</a:t>
            </a:r>
            <a:r>
              <a:rPr lang="en-US" sz="2400" dirty="0" err="1" smtClean="0">
                <a:solidFill>
                  <a:srgbClr val="800000"/>
                </a:solidFill>
                <a:latin typeface="Symbol" charset="2"/>
                <a:cs typeface="Symbol" charset="2"/>
              </a:rPr>
              <a:t>e</a:t>
            </a:r>
            <a:endParaRPr lang="en-US" sz="2400" dirty="0" smtClean="0">
              <a:solidFill>
                <a:srgbClr val="800000"/>
              </a:solidFill>
              <a:latin typeface="Symbol" charset="2"/>
              <a:cs typeface="Symbol" charset="2"/>
            </a:endParaRPr>
          </a:p>
          <a:p>
            <a:pPr marL="457200" lvl="1" indent="0">
              <a:buFont typeface="Wingdings" charset="0"/>
              <a:buNone/>
              <a:defRPr/>
            </a:pPr>
            <a:r>
              <a:rPr lang="en-US" dirty="0" smtClean="0"/>
              <a:t>                 </a:t>
            </a:r>
          </a:p>
          <a:p>
            <a:pPr marL="457200" lvl="1" indent="0">
              <a:buFont typeface="Wingdings" charset="0"/>
              <a:buNone/>
              <a:defRPr/>
            </a:pPr>
            <a:r>
              <a:rPr lang="en-US" dirty="0"/>
              <a:t> </a:t>
            </a:r>
            <a:r>
              <a:rPr lang="en-US" sz="1800" dirty="0" smtClean="0"/>
              <a:t> and </a:t>
            </a:r>
            <a:r>
              <a:rPr lang="en-US" sz="1800" dirty="0" smtClean="0">
                <a:solidFill>
                  <a:srgbClr val="0000FF"/>
                </a:solidFill>
              </a:rPr>
              <a:t>X+ is pseudo-inverse of X</a:t>
            </a:r>
            <a:r>
              <a:rPr lang="en-US" sz="1800" dirty="0" smtClean="0"/>
              <a:t>.</a:t>
            </a:r>
          </a:p>
          <a:p>
            <a:pPr marL="457200" lvl="1" indent="0">
              <a:buFont typeface="Wingdings" charset="0"/>
              <a:buNone/>
              <a:defRPr/>
            </a:pPr>
            <a:endParaRPr lang="en-US" dirty="0">
              <a:latin typeface="Symbol" charset="2"/>
              <a:cs typeface="Symbol" charset="2"/>
            </a:endParaRPr>
          </a:p>
          <a:p>
            <a:pPr lvl="1">
              <a:defRPr/>
            </a:pPr>
            <a:r>
              <a:rPr lang="en-US" dirty="0"/>
              <a:t>Maximum Likelihood </a:t>
            </a:r>
            <a:r>
              <a:rPr lang="en-US" dirty="0" smtClean="0"/>
              <a:t>estimation</a:t>
            </a:r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r>
              <a:rPr lang="en-US" dirty="0" smtClean="0"/>
              <a:t>Gradient descent</a:t>
            </a:r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r>
              <a:rPr lang="en-US" dirty="0" smtClean="0"/>
              <a:t>...</a:t>
            </a:r>
            <a:endParaRPr lang="en-US" dirty="0"/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endParaRPr lang="en-US" dirty="0">
              <a:latin typeface="Symbol" charset="2"/>
              <a:cs typeface="Symbol" charset="2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56150B-05C1-AD40-8785-1B171BEB8069}" type="slidenum">
              <a:rPr lang="tr-TR" smtClean="0"/>
              <a:pPr>
                <a:defRPr/>
              </a:pPr>
              <a:t>22</a:t>
            </a:fld>
            <a:endParaRPr lang="tr-TR"/>
          </a:p>
        </p:txBody>
      </p:sp>
      <p:pic>
        <p:nvPicPr>
          <p:cNvPr id="28677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2351088"/>
            <a:ext cx="3822700" cy="453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FAE163-1577-AC49-AB22-C5BEB09ECD7A}" type="slidenum">
              <a:rPr lang="tr-TR" smtClean="0"/>
              <a:pPr>
                <a:defRPr/>
              </a:pPr>
              <a:t>23</a:t>
            </a:fld>
            <a:endParaRPr lang="tr-TR"/>
          </a:p>
        </p:txBody>
      </p:sp>
      <p:pic>
        <p:nvPicPr>
          <p:cNvPr id="29700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5100"/>
            <a:ext cx="9144000" cy="650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1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645AE422-628F-7D44-9A21-5502496A21F9}" type="slidenum">
              <a:rPr lang="en-US" sz="1000">
                <a:latin typeface="Arial" charset="0"/>
              </a:rPr>
              <a:pPr eaLnBrk="1" hangingPunct="1"/>
              <a:t>24</a:t>
            </a:fld>
            <a:endParaRPr lang="en-US" sz="1000">
              <a:latin typeface="Arial" charset="0"/>
            </a:endParaRPr>
          </a:p>
        </p:txBody>
      </p:sp>
      <p:sp>
        <p:nvSpPr>
          <p:cNvPr id="5734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dirty="0" err="1">
                <a:latin typeface="Arial" charset="0"/>
              </a:rPr>
              <a:t>Bias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Variance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 smtClean="0">
                <a:latin typeface="Arial" charset="0"/>
              </a:rPr>
              <a:t>Decomposition</a:t>
            </a:r>
            <a:r>
              <a:rPr lang="tr-TR" dirty="0" smtClean="0">
                <a:latin typeface="Arial" charset="0"/>
              </a:rPr>
              <a:t/>
            </a:r>
            <a:br>
              <a:rPr lang="tr-TR" dirty="0" smtClean="0">
                <a:latin typeface="Arial" charset="0"/>
              </a:rPr>
            </a:br>
            <a:r>
              <a:rPr lang="tr-TR" dirty="0" smtClean="0">
                <a:solidFill>
                  <a:srgbClr val="000000"/>
                </a:solidFill>
                <a:latin typeface="Arial" charset="0"/>
              </a:rPr>
              <a:t>REST</a:t>
            </a:r>
            <a:r>
              <a:rPr lang="tr-TR" dirty="0" smtClean="0">
                <a:latin typeface="Arial" charset="0"/>
              </a:rPr>
              <a:t> </a:t>
            </a:r>
            <a:r>
              <a:rPr lang="tr-TR" dirty="0" smtClean="0">
                <a:solidFill>
                  <a:srgbClr val="000000"/>
                </a:solidFill>
                <a:latin typeface="Arial" charset="0"/>
              </a:rPr>
              <a:t>NOT COVERED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734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endParaRPr lang="en-US" sz="3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505502"/>
      </p:ext>
    </p:extLst>
  </p:cSld>
  <p:clrMapOvr>
    <a:masterClrMapping/>
  </p:clrMapOvr>
  <p:transition xmlns:p14="http://schemas.microsoft.com/office/powerpoint/2010/main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885F2BDF-6C9E-2F4A-A6F7-53A01BE57D05}" type="slidenum">
              <a:rPr lang="tr-TR" sz="1400"/>
              <a:pPr eaLnBrk="1" hangingPunct="1"/>
              <a:t>25</a:t>
            </a:fld>
            <a:endParaRPr lang="tr-TR" sz="1400"/>
          </a:p>
        </p:txBody>
      </p:sp>
      <p:sp>
        <p:nvSpPr>
          <p:cNvPr id="5939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2800" b="1">
                <a:latin typeface="Lucida Bright" charset="0"/>
              </a:rPr>
              <a:t>The Bias-Variance Decomposition (1)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4294967295"/>
          </p:nvPr>
        </p:nvSpPr>
        <p:spPr>
          <a:xfrm>
            <a:off x="609600" y="908050"/>
            <a:ext cx="7924800" cy="5184775"/>
          </a:xfrm>
        </p:spPr>
        <p:txBody>
          <a:bodyPr/>
          <a:lstStyle/>
          <a:p>
            <a:pPr eaLnBrk="1" hangingPunct="1">
              <a:defRPr/>
            </a:pPr>
            <a:r>
              <a:rPr lang="en-GB" sz="2400" dirty="0">
                <a:latin typeface="Arial"/>
                <a:cs typeface="Arial"/>
              </a:rPr>
              <a:t>Recall the </a:t>
            </a:r>
            <a:r>
              <a:rPr lang="en-GB" sz="2400" i="1" dirty="0">
                <a:latin typeface="Arial"/>
                <a:cs typeface="Arial"/>
              </a:rPr>
              <a:t>expected squared loss</a:t>
            </a:r>
            <a:r>
              <a:rPr lang="en-GB" sz="2400" dirty="0">
                <a:latin typeface="Arial"/>
                <a:cs typeface="Arial"/>
              </a:rPr>
              <a:t>,</a:t>
            </a:r>
            <a:endParaRPr lang="en-GB" sz="2400" i="1" dirty="0">
              <a:latin typeface="Arial"/>
              <a:cs typeface="Arial"/>
            </a:endParaRPr>
          </a:p>
          <a:p>
            <a:pPr eaLnBrk="1" hangingPunct="1">
              <a:defRPr/>
            </a:pPr>
            <a:endParaRPr lang="en-GB" sz="1800" b="1" dirty="0">
              <a:latin typeface="Lucida Bright" charset="0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GB" sz="2400" dirty="0">
              <a:latin typeface="Arial"/>
              <a:cs typeface="Arial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GB" sz="2400" dirty="0" smtClean="0">
                <a:latin typeface="Arial"/>
                <a:cs typeface="Arial"/>
              </a:rPr>
              <a:t>where</a:t>
            </a:r>
            <a:endParaRPr lang="en-GB" sz="2400" dirty="0">
              <a:latin typeface="Arial"/>
              <a:cs typeface="Arial"/>
            </a:endParaRPr>
          </a:p>
          <a:p>
            <a:pPr eaLnBrk="1" hangingPunct="1">
              <a:spcBef>
                <a:spcPct val="0"/>
              </a:spcBef>
              <a:defRPr/>
            </a:pPr>
            <a:endParaRPr lang="en-GB" sz="1800" b="1" dirty="0">
              <a:latin typeface="Lucida Bright" charset="0"/>
            </a:endParaRPr>
          </a:p>
          <a:p>
            <a:pPr eaLnBrk="1" hangingPunct="1">
              <a:spcBef>
                <a:spcPts val="1800"/>
              </a:spcBef>
              <a:defRPr/>
            </a:pPr>
            <a:endParaRPr lang="tr-TR" sz="1800" b="1" dirty="0">
              <a:latin typeface="Lucida Bright" charset="0"/>
            </a:endParaRPr>
          </a:p>
          <a:p>
            <a:pPr eaLnBrk="1" hangingPunct="1">
              <a:defRPr/>
            </a:pPr>
            <a:r>
              <a:rPr lang="tr-TR" sz="2400" dirty="0" err="1">
                <a:latin typeface="Arial"/>
                <a:cs typeface="Arial"/>
              </a:rPr>
              <a:t>We</a:t>
            </a:r>
            <a:r>
              <a:rPr lang="tr-TR" sz="2400" dirty="0">
                <a:latin typeface="Arial"/>
                <a:cs typeface="Arial"/>
              </a:rPr>
              <a:t> </a:t>
            </a:r>
            <a:r>
              <a:rPr lang="tr-TR" sz="2400" dirty="0" err="1">
                <a:latin typeface="Arial"/>
                <a:cs typeface="Arial"/>
              </a:rPr>
              <a:t>said</a:t>
            </a:r>
            <a:r>
              <a:rPr lang="tr-TR" sz="2400" dirty="0">
                <a:latin typeface="Arial"/>
                <a:cs typeface="Arial"/>
              </a:rPr>
              <a:t> </a:t>
            </a:r>
            <a:r>
              <a:rPr lang="tr-TR" sz="2400" dirty="0" err="1">
                <a:latin typeface="Arial"/>
                <a:cs typeface="Arial"/>
              </a:rPr>
              <a:t>that</a:t>
            </a:r>
            <a:r>
              <a:rPr lang="tr-TR" sz="2400" dirty="0">
                <a:latin typeface="Arial"/>
                <a:cs typeface="Arial"/>
              </a:rPr>
              <a:t> </a:t>
            </a:r>
            <a:r>
              <a:rPr lang="tr-TR" sz="2400" dirty="0" err="1">
                <a:latin typeface="Arial"/>
                <a:cs typeface="Arial"/>
              </a:rPr>
              <a:t>the</a:t>
            </a:r>
            <a:r>
              <a:rPr lang="tr-TR" sz="2400" dirty="0">
                <a:latin typeface="Arial"/>
                <a:cs typeface="Arial"/>
              </a:rPr>
              <a:t> </a:t>
            </a:r>
            <a:r>
              <a:rPr lang="en-GB" sz="2400" dirty="0">
                <a:latin typeface="Arial"/>
                <a:cs typeface="Arial"/>
              </a:rPr>
              <a:t>second term corresponds to the noise inherent in the random variable </a:t>
            </a:r>
            <a:r>
              <a:rPr lang="tr-TR" sz="2400" dirty="0">
                <a:latin typeface="Arial"/>
                <a:cs typeface="Arial"/>
              </a:rPr>
              <a:t>t</a:t>
            </a:r>
            <a:r>
              <a:rPr lang="en-GB" sz="2400" dirty="0">
                <a:latin typeface="Arial"/>
                <a:cs typeface="Arial"/>
              </a:rPr>
              <a:t>.</a:t>
            </a:r>
          </a:p>
          <a:p>
            <a:pPr eaLnBrk="1" hangingPunct="1">
              <a:defRPr/>
            </a:pPr>
            <a:endParaRPr lang="en-GB" sz="2400" dirty="0">
              <a:latin typeface="Arial"/>
              <a:cs typeface="Arial"/>
            </a:endParaRPr>
          </a:p>
          <a:p>
            <a:pPr eaLnBrk="1" hangingPunct="1">
              <a:defRPr/>
            </a:pPr>
            <a:r>
              <a:rPr lang="en-GB" sz="2400" dirty="0">
                <a:solidFill>
                  <a:srgbClr val="0000FF"/>
                </a:solidFill>
                <a:latin typeface="Arial"/>
                <a:cs typeface="Arial"/>
              </a:rPr>
              <a:t>What about the first term?</a:t>
            </a:r>
          </a:p>
          <a:p>
            <a:pPr eaLnBrk="1" hangingPunct="1">
              <a:spcBef>
                <a:spcPts val="2400"/>
              </a:spcBef>
              <a:defRPr/>
            </a:pPr>
            <a:endParaRPr lang="en-GB" sz="2400" dirty="0">
              <a:latin typeface="Arial"/>
              <a:cs typeface="Arial"/>
            </a:endParaRPr>
          </a:p>
        </p:txBody>
      </p:sp>
      <p:pic>
        <p:nvPicPr>
          <p:cNvPr id="59396" name="Picture 9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450975"/>
            <a:ext cx="6934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7" name="Picture 6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603500"/>
            <a:ext cx="3175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4028666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1D8539F3-0D17-1F42-A4F8-D7C5410D0C8F}" type="slidenum">
              <a:rPr lang="tr-TR" sz="1400"/>
              <a:pPr eaLnBrk="1" hangingPunct="1"/>
              <a:t>26</a:t>
            </a:fld>
            <a:endParaRPr lang="tr-TR" sz="1400"/>
          </a:p>
        </p:txBody>
      </p:sp>
      <p:sp>
        <p:nvSpPr>
          <p:cNvPr id="6144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2800" b="1">
                <a:latin typeface="Lucida Bright" charset="0"/>
              </a:rPr>
              <a:t>The Bias-Variance Decomposition (2)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4294967295"/>
          </p:nvPr>
        </p:nvSpPr>
        <p:spPr>
          <a:xfrm>
            <a:off x="609600" y="908050"/>
            <a:ext cx="7924800" cy="5184775"/>
          </a:xfrm>
        </p:spPr>
        <p:txBody>
          <a:bodyPr/>
          <a:lstStyle/>
          <a:p>
            <a:pPr eaLnBrk="1" hangingPunct="1"/>
            <a:r>
              <a:rPr lang="en-GB" sz="2400">
                <a:latin typeface="Arial" charset="0"/>
                <a:cs typeface="Arial" charset="0"/>
              </a:rPr>
              <a:t>Suppose we were given multiple data sets, each of size </a:t>
            </a:r>
            <a:r>
              <a:rPr lang="tr-TR" sz="2400">
                <a:latin typeface="Arial" charset="0"/>
                <a:cs typeface="Arial" charset="0"/>
              </a:rPr>
              <a:t>N</a:t>
            </a:r>
            <a:r>
              <a:rPr lang="en-GB" sz="2400">
                <a:latin typeface="Arial" charset="0"/>
                <a:cs typeface="Arial" charset="0"/>
              </a:rPr>
              <a:t>. </a:t>
            </a:r>
          </a:p>
          <a:p>
            <a:pPr eaLnBrk="1" hangingPunct="1"/>
            <a:endParaRPr lang="en-GB" sz="800">
              <a:latin typeface="Arial" charset="0"/>
              <a:cs typeface="Arial" charset="0"/>
            </a:endParaRPr>
          </a:p>
          <a:p>
            <a:pPr eaLnBrk="1" hangingPunct="1"/>
            <a:r>
              <a:rPr lang="en-GB" sz="2400">
                <a:solidFill>
                  <a:srgbClr val="0000FF"/>
                </a:solidFill>
                <a:latin typeface="Arial" charset="0"/>
                <a:cs typeface="Arial" charset="0"/>
              </a:rPr>
              <a:t>Any particular data set, </a:t>
            </a:r>
            <a:r>
              <a:rPr lang="tr-TR" sz="2400" i="1">
                <a:solidFill>
                  <a:srgbClr val="0000FF"/>
                </a:solidFill>
                <a:latin typeface="Arial" charset="0"/>
                <a:cs typeface="Arial" charset="0"/>
              </a:rPr>
              <a:t>D</a:t>
            </a:r>
            <a:r>
              <a:rPr lang="en-GB" sz="2400">
                <a:solidFill>
                  <a:srgbClr val="0000FF"/>
                </a:solidFill>
                <a:latin typeface="Arial" charset="0"/>
                <a:cs typeface="Arial" charset="0"/>
              </a:rPr>
              <a:t>, will give a particular function </a:t>
            </a:r>
            <a:r>
              <a:rPr lang="tr-TR" sz="2400">
                <a:solidFill>
                  <a:srgbClr val="0000FF"/>
                </a:solidFill>
                <a:latin typeface="Arial" charset="0"/>
                <a:cs typeface="Arial" charset="0"/>
              </a:rPr>
              <a:t>y(x; </a:t>
            </a:r>
            <a:r>
              <a:rPr lang="tr-TR" sz="2400" i="1">
                <a:solidFill>
                  <a:srgbClr val="0000FF"/>
                </a:solidFill>
                <a:latin typeface="Arial" charset="0"/>
                <a:cs typeface="Arial" charset="0"/>
              </a:rPr>
              <a:t>D</a:t>
            </a:r>
            <a:r>
              <a:rPr lang="tr-TR" sz="2400">
                <a:solidFill>
                  <a:srgbClr val="0000FF"/>
                </a:solidFill>
                <a:latin typeface="Arial" charset="0"/>
                <a:cs typeface="Arial" charset="0"/>
              </a:rPr>
              <a:t>).</a:t>
            </a:r>
            <a:r>
              <a:rPr lang="en-GB" sz="2400">
                <a:solidFill>
                  <a:srgbClr val="0000FF"/>
                </a:solidFill>
                <a:latin typeface="Arial" charset="0"/>
                <a:cs typeface="Arial" charset="0"/>
              </a:rPr>
              <a:t> </a:t>
            </a:r>
          </a:p>
          <a:p>
            <a:pPr eaLnBrk="1" hangingPunct="1"/>
            <a:endParaRPr lang="tr-TR" sz="800">
              <a:latin typeface="Arial" charset="0"/>
              <a:cs typeface="Arial" charset="0"/>
            </a:endParaRPr>
          </a:p>
          <a:p>
            <a:pPr eaLnBrk="1" hangingPunct="1"/>
            <a:r>
              <a:rPr lang="tr-TR" sz="2400">
                <a:latin typeface="Arial" charset="0"/>
                <a:cs typeface="Arial" charset="0"/>
              </a:rPr>
              <a:t>Consider the error in the estimation:</a:t>
            </a:r>
            <a:endParaRPr lang="en-GB" sz="2400">
              <a:latin typeface="Arial" charset="0"/>
              <a:cs typeface="Arial" charset="0"/>
            </a:endParaRPr>
          </a:p>
          <a:p>
            <a:pPr eaLnBrk="1" hangingPunct="1"/>
            <a:endParaRPr lang="en-GB" sz="1800" b="1">
              <a:latin typeface="Lucida Bright" charset="0"/>
            </a:endParaRPr>
          </a:p>
          <a:p>
            <a:pPr eaLnBrk="1" hangingPunct="1"/>
            <a:endParaRPr lang="en-GB" sz="1800" b="1">
              <a:latin typeface="Lucida Bright" charset="0"/>
            </a:endParaRPr>
          </a:p>
          <a:p>
            <a:pPr eaLnBrk="1" hangingPunct="1"/>
            <a:endParaRPr lang="en-GB" sz="1800" b="1">
              <a:latin typeface="Lucida Bright" charset="0"/>
            </a:endParaRPr>
          </a:p>
        </p:txBody>
      </p:sp>
      <p:pic>
        <p:nvPicPr>
          <p:cNvPr id="61444" name="Picture 4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88" y="3563938"/>
            <a:ext cx="7781925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8138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57B42FC4-0A35-F347-BCD3-F49D17157185}" type="slidenum">
              <a:rPr lang="tr-TR" sz="1400"/>
              <a:pPr eaLnBrk="1" hangingPunct="1"/>
              <a:t>27</a:t>
            </a:fld>
            <a:endParaRPr lang="tr-TR" sz="1400"/>
          </a:p>
        </p:txBody>
      </p:sp>
      <p:sp>
        <p:nvSpPr>
          <p:cNvPr id="6349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2800" b="1">
                <a:latin typeface="Lucida Bright" charset="0"/>
              </a:rPr>
              <a:t>The Bias-Variance Decomposition (3)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4294967295"/>
          </p:nvPr>
        </p:nvSpPr>
        <p:spPr>
          <a:xfrm>
            <a:off x="609600" y="908050"/>
            <a:ext cx="7924800" cy="5184775"/>
          </a:xfrm>
        </p:spPr>
        <p:txBody>
          <a:bodyPr/>
          <a:lstStyle/>
          <a:p>
            <a:pPr eaLnBrk="1" hangingPunct="1"/>
            <a:endParaRPr lang="tr-TR" sz="1800" b="1">
              <a:latin typeface="Lucida Bright" charset="0"/>
            </a:endParaRPr>
          </a:p>
          <a:p>
            <a:pPr eaLnBrk="1" hangingPunct="1"/>
            <a:endParaRPr lang="tr-TR" sz="1800" b="1">
              <a:latin typeface="Lucida Bright" charset="0"/>
            </a:endParaRPr>
          </a:p>
          <a:p>
            <a:pPr eaLnBrk="1" hangingPunct="1"/>
            <a:endParaRPr lang="tr-TR" sz="1800" b="1">
              <a:latin typeface="Lucida Bright" charset="0"/>
            </a:endParaRPr>
          </a:p>
          <a:p>
            <a:pPr eaLnBrk="1" hangingPunct="1"/>
            <a:endParaRPr lang="tr-TR" sz="1800" b="1">
              <a:latin typeface="Lucida Bright" charset="0"/>
            </a:endParaRPr>
          </a:p>
          <a:p>
            <a:pPr eaLnBrk="1" hangingPunct="1"/>
            <a:endParaRPr lang="tr-TR" sz="1800" b="1">
              <a:latin typeface="Lucida Bright" charset="0"/>
            </a:endParaRPr>
          </a:p>
          <a:p>
            <a:pPr eaLnBrk="1" hangingPunct="1"/>
            <a:endParaRPr lang="tr-TR" sz="1800" b="1">
              <a:latin typeface="Lucida Bright" charset="0"/>
            </a:endParaRPr>
          </a:p>
          <a:p>
            <a:pPr eaLnBrk="1" hangingPunct="1"/>
            <a:endParaRPr lang="tr-TR" sz="1800" b="1">
              <a:latin typeface="Lucida Bright" charset="0"/>
            </a:endParaRPr>
          </a:p>
          <a:p>
            <a:pPr eaLnBrk="1" hangingPunct="1"/>
            <a:r>
              <a:rPr lang="tr-TR">
                <a:latin typeface="Arial" charset="0"/>
                <a:cs typeface="Arial" charset="0"/>
              </a:rPr>
              <a:t>T</a:t>
            </a:r>
            <a:r>
              <a:rPr lang="en-GB">
                <a:latin typeface="Arial" charset="0"/>
                <a:cs typeface="Arial" charset="0"/>
              </a:rPr>
              <a:t>aking the expectation over </a:t>
            </a:r>
            <a:r>
              <a:rPr lang="tr-TR">
                <a:latin typeface="Arial" charset="0"/>
                <a:cs typeface="Arial" charset="0"/>
              </a:rPr>
              <a:t>D</a:t>
            </a:r>
            <a:r>
              <a:rPr lang="en-GB">
                <a:latin typeface="Arial" charset="0"/>
                <a:cs typeface="Arial" charset="0"/>
              </a:rPr>
              <a:t> yields:</a:t>
            </a:r>
          </a:p>
        </p:txBody>
      </p:sp>
      <p:pic>
        <p:nvPicPr>
          <p:cNvPr id="63492" name="Picture 7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4005263"/>
            <a:ext cx="6908800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3" name="Picture 4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908050"/>
            <a:ext cx="73152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9780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83040403-6061-FE47-9AB6-E943143BE143}" type="slidenum">
              <a:rPr lang="tr-TR" sz="1400"/>
              <a:pPr eaLnBrk="1" hangingPunct="1"/>
              <a:t>28</a:t>
            </a:fld>
            <a:endParaRPr lang="tr-TR" sz="1400"/>
          </a:p>
        </p:txBody>
      </p:sp>
      <p:sp>
        <p:nvSpPr>
          <p:cNvPr id="6553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2800" b="1">
                <a:latin typeface="Lucida Bright" charset="0"/>
              </a:rPr>
              <a:t>The Bias-Variance Decomposition (4)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4294967295"/>
          </p:nvPr>
        </p:nvSpPr>
        <p:spPr>
          <a:xfrm>
            <a:off x="609600" y="908050"/>
            <a:ext cx="7924800" cy="5184775"/>
          </a:xfrm>
        </p:spPr>
        <p:txBody>
          <a:bodyPr/>
          <a:lstStyle/>
          <a:p>
            <a:pPr eaLnBrk="1" hangingPunct="1"/>
            <a:r>
              <a:rPr lang="en-GB" b="1">
                <a:latin typeface="Lucida Bright" charset="0"/>
              </a:rPr>
              <a:t>Thus we can write</a:t>
            </a:r>
          </a:p>
          <a:p>
            <a:pPr eaLnBrk="1" hangingPunct="1"/>
            <a:endParaRPr lang="en-GB" b="1">
              <a:latin typeface="Lucida Bright" charset="0"/>
            </a:endParaRPr>
          </a:p>
          <a:p>
            <a:pPr eaLnBrk="1" hangingPunct="1"/>
            <a:r>
              <a:rPr lang="en-GB" b="1">
                <a:latin typeface="Lucida Bright" charset="0"/>
              </a:rPr>
              <a:t>where </a:t>
            </a:r>
          </a:p>
        </p:txBody>
      </p:sp>
      <p:pic>
        <p:nvPicPr>
          <p:cNvPr id="65540" name="Picture 5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538" y="3473450"/>
            <a:ext cx="6884987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41" name="Picture 8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0563" y="2371725"/>
            <a:ext cx="5202237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0031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CAD3493E-783C-364E-ACC3-3E4E58CA6D5D}" type="slidenum">
              <a:rPr lang="tr-TR" sz="1400"/>
              <a:pPr eaLnBrk="1" hangingPunct="1"/>
              <a:t>29</a:t>
            </a:fld>
            <a:endParaRPr lang="tr-TR" sz="140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>
              <a:latin typeface="Lucida Bright" charset="0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1800" b="1">
                <a:solidFill>
                  <a:schemeClr val="accent2"/>
                </a:solidFill>
                <a:latin typeface="Lucida Bright" charset="0"/>
              </a:rPr>
              <a:t>Bias</a:t>
            </a:r>
            <a:r>
              <a:rPr lang="tr-TR" sz="1800">
                <a:latin typeface="Lucida Bright" charset="0"/>
              </a:rPr>
              <a:t> measures how much the prediction (averaged over all data sets) differs from the desired regression function.</a:t>
            </a:r>
          </a:p>
          <a:p>
            <a:pPr eaLnBrk="1" hangingPunct="1"/>
            <a:endParaRPr lang="tr-TR" sz="1800">
              <a:latin typeface="Lucida Bright" charset="0"/>
            </a:endParaRPr>
          </a:p>
          <a:p>
            <a:pPr eaLnBrk="1" hangingPunct="1"/>
            <a:r>
              <a:rPr lang="tr-TR" sz="1800" b="1">
                <a:solidFill>
                  <a:schemeClr val="accent2"/>
                </a:solidFill>
                <a:latin typeface="Lucida Bright" charset="0"/>
              </a:rPr>
              <a:t>Variance</a:t>
            </a:r>
            <a:r>
              <a:rPr lang="tr-TR" sz="1800">
                <a:latin typeface="Lucida Bright" charset="0"/>
              </a:rPr>
              <a:t> measures how much the predictions for individual data sets vary around their average.</a:t>
            </a:r>
          </a:p>
          <a:p>
            <a:pPr eaLnBrk="1" hangingPunct="1"/>
            <a:endParaRPr lang="tr-TR" sz="1800">
              <a:latin typeface="Lucida Bright" charset="0"/>
            </a:endParaRPr>
          </a:p>
          <a:p>
            <a:pPr eaLnBrk="1" hangingPunct="1"/>
            <a:r>
              <a:rPr lang="tr-TR" sz="1800">
                <a:latin typeface="Lucida Bright" charset="0"/>
              </a:rPr>
              <a:t>There is a trade-off between bias and variance </a:t>
            </a:r>
          </a:p>
          <a:p>
            <a:pPr eaLnBrk="1" hangingPunct="1"/>
            <a:r>
              <a:rPr lang="tr-TR" sz="1800">
                <a:latin typeface="Lucida Bright" charset="0"/>
              </a:rPr>
              <a:t>As we increase </a:t>
            </a:r>
            <a:r>
              <a:rPr lang="tr-TR" sz="1800" b="1">
                <a:solidFill>
                  <a:schemeClr val="accent2"/>
                </a:solidFill>
                <a:latin typeface="Lucida Bright" charset="0"/>
              </a:rPr>
              <a:t>model complexity</a:t>
            </a:r>
            <a:r>
              <a:rPr lang="tr-TR" sz="1800">
                <a:latin typeface="Lucida Bright" charset="0"/>
              </a:rPr>
              <a:t>, </a:t>
            </a:r>
          </a:p>
          <a:p>
            <a:pPr eaLnBrk="1" hangingPunct="1"/>
            <a:r>
              <a:rPr lang="tr-TR" sz="1800">
                <a:latin typeface="Lucida Bright" charset="0"/>
              </a:rPr>
              <a:t>		bias decreases (a better fit to data) and </a:t>
            </a:r>
          </a:p>
          <a:p>
            <a:pPr eaLnBrk="1" hangingPunct="1"/>
            <a:r>
              <a:rPr lang="tr-TR" sz="1800">
                <a:latin typeface="Lucida Bright" charset="0"/>
              </a:rPr>
              <a:t>		variance increases (fit varies more with data)</a:t>
            </a:r>
          </a:p>
          <a:p>
            <a:pPr eaLnBrk="1" hangingPunct="1"/>
            <a:endParaRPr lang="tr-TR" sz="1800">
              <a:latin typeface="Lucida Bright" charset="0"/>
            </a:endParaRPr>
          </a:p>
          <a:p>
            <a:pPr eaLnBrk="1" hangingPunct="1"/>
            <a:endParaRPr lang="en-US" sz="1800">
              <a:latin typeface="Lucida Br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330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these slides, we will see: </a:t>
            </a:r>
          </a:p>
          <a:p>
            <a:pPr lvl="1"/>
            <a:r>
              <a:rPr lang="en-US" sz="2400" dirty="0" smtClean="0"/>
              <a:t>the </a:t>
            </a:r>
            <a:r>
              <a:rPr lang="en-US" sz="2400" dirty="0" smtClean="0">
                <a:solidFill>
                  <a:srgbClr val="800000"/>
                </a:solidFill>
              </a:rPr>
              <a:t>expected loss in regression</a:t>
            </a:r>
            <a:r>
              <a:rPr lang="en-US" sz="2400" dirty="0" smtClean="0"/>
              <a:t>; </a:t>
            </a:r>
          </a:p>
          <a:p>
            <a:pPr lvl="1"/>
            <a:r>
              <a:rPr lang="en-US" sz="2400" dirty="0" smtClean="0">
                <a:solidFill>
                  <a:srgbClr val="800000"/>
                </a:solidFill>
              </a:rPr>
              <a:t>suitable loss functions </a:t>
            </a:r>
            <a:r>
              <a:rPr lang="en-US" sz="2400" dirty="0" smtClean="0"/>
              <a:t>(e.g. squared error between the estimate and the actual values): (f(x) – </a:t>
            </a:r>
            <a:r>
              <a:rPr lang="en-US" sz="2400" dirty="0" err="1" smtClean="0"/>
              <a:t>t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2</a:t>
            </a:r>
          </a:p>
          <a:p>
            <a:pPr lvl="1"/>
            <a:r>
              <a:rPr lang="en-US" sz="2400" dirty="0" smtClean="0"/>
              <a:t>that </a:t>
            </a:r>
            <a:r>
              <a:rPr lang="en-US" sz="2400" dirty="0" smtClean="0">
                <a:solidFill>
                  <a:srgbClr val="800000"/>
                </a:solidFill>
              </a:rPr>
              <a:t>best estimate for f(x) </a:t>
            </a:r>
            <a:r>
              <a:rPr lang="en-US" sz="2400" dirty="0" smtClean="0"/>
              <a:t>that will minimize the squared </a:t>
            </a:r>
            <a:r>
              <a:rPr lang="en-US" sz="2400" dirty="0" smtClean="0"/>
              <a:t>error </a:t>
            </a:r>
            <a:r>
              <a:rPr lang="en-US" sz="2400" dirty="0" smtClean="0"/>
              <a:t>is to let  </a:t>
            </a:r>
            <a:r>
              <a:rPr lang="en-US" sz="2400" dirty="0" smtClean="0">
                <a:solidFill>
                  <a:srgbClr val="0000FF"/>
                </a:solidFill>
              </a:rPr>
              <a:t>y(x) = E[</a:t>
            </a:r>
            <a:r>
              <a:rPr lang="en-US" sz="2400" dirty="0" err="1" smtClean="0">
                <a:solidFill>
                  <a:srgbClr val="0000FF"/>
                </a:solidFill>
              </a:rPr>
              <a:t>t|x</a:t>
            </a:r>
            <a:r>
              <a:rPr lang="en-US" sz="2400" dirty="0" smtClean="0">
                <a:solidFill>
                  <a:srgbClr val="0000FF"/>
                </a:solidFill>
              </a:rPr>
              <a:t>] </a:t>
            </a:r>
            <a:endParaRPr lang="en-US" sz="2400" dirty="0" smtClean="0">
              <a:solidFill>
                <a:srgbClr val="0000FF"/>
              </a:solidFill>
            </a:endParaRPr>
          </a:p>
          <a:p>
            <a:pPr lvl="1"/>
            <a:r>
              <a:rPr lang="en-US" sz="2400" dirty="0" smtClean="0"/>
              <a:t>the concept of </a:t>
            </a:r>
            <a:r>
              <a:rPr lang="en-US" sz="2400" dirty="0" smtClean="0">
                <a:solidFill>
                  <a:srgbClr val="0000FF"/>
                </a:solidFill>
              </a:rPr>
              <a:t>inherent noise </a:t>
            </a:r>
          </a:p>
          <a:p>
            <a:pPr lvl="1"/>
            <a:endParaRPr lang="en-US" sz="2400" dirty="0" smtClean="0">
              <a:solidFill>
                <a:srgbClr val="0000FF"/>
              </a:solidFill>
            </a:endParaRPr>
          </a:p>
          <a:p>
            <a:pPr lvl="1"/>
            <a:r>
              <a:rPr lang="en-US" sz="2400" dirty="0" smtClean="0">
                <a:solidFill>
                  <a:srgbClr val="800000"/>
                </a:solidFill>
              </a:rPr>
              <a:t>simple linear regression </a:t>
            </a:r>
            <a:r>
              <a:rPr lang="en-US" sz="2400" dirty="0" smtClean="0"/>
              <a:t>as a specific </a:t>
            </a:r>
            <a:r>
              <a:rPr lang="en-US" sz="2400" dirty="0" smtClean="0"/>
              <a:t>example</a:t>
            </a:r>
            <a:endParaRPr lang="en-US" sz="2400" dirty="0" smtClean="0"/>
          </a:p>
          <a:p>
            <a:pPr lvl="1"/>
            <a:endParaRPr lang="en-US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You should understand everything (except </a:t>
            </a:r>
            <a:r>
              <a:rPr lang="en-US" sz="2000" dirty="0" smtClean="0"/>
              <a:t>hidden </a:t>
            </a:r>
            <a:r>
              <a:rPr lang="en-US" sz="2000" dirty="0" smtClean="0"/>
              <a:t>slides or </a:t>
            </a:r>
            <a:r>
              <a:rPr lang="en-US" sz="2000" dirty="0" smtClean="0"/>
              <a:t>slides </a:t>
            </a:r>
            <a:r>
              <a:rPr lang="en-US" sz="2000" dirty="0" smtClean="0"/>
              <a:t>marked as ADVANCED).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Lecture Notes for E Alpaydın 2004 Introduction to Machine Learning © The MIT Press (V1.1)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195A3A3-5FC8-104A-AC8D-EE409CF984E0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56363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A0BD6611-723D-F64C-8651-0689D4C8B736}" type="slidenum">
              <a:rPr lang="tr-TR" sz="1400"/>
              <a:pPr eaLnBrk="1" hangingPunct="1"/>
              <a:t>30</a:t>
            </a:fld>
            <a:endParaRPr lang="tr-TR" sz="1400"/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8" y="414338"/>
            <a:ext cx="7072312" cy="613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5" name="Line 3"/>
          <p:cNvSpPr>
            <a:spLocks noChangeShapeType="1"/>
          </p:cNvSpPr>
          <p:nvPr/>
        </p:nvSpPr>
        <p:spPr bwMode="auto">
          <a:xfrm flipH="1">
            <a:off x="7885113" y="1628775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 rot="-5400000">
            <a:off x="7849393" y="1796257"/>
            <a:ext cx="576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r>
              <a:rPr lang="tr-TR" sz="1600" i="1">
                <a:latin typeface="Lucida Bright" charset="0"/>
              </a:rPr>
              <a:t>bias</a:t>
            </a:r>
          </a:p>
        </p:txBody>
      </p:sp>
      <p:sp>
        <p:nvSpPr>
          <p:cNvPr id="69637" name="Line 5"/>
          <p:cNvSpPr>
            <a:spLocks noChangeShapeType="1"/>
          </p:cNvSpPr>
          <p:nvPr/>
        </p:nvSpPr>
        <p:spPr bwMode="auto">
          <a:xfrm>
            <a:off x="5029200" y="44196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3924300" y="5373688"/>
            <a:ext cx="1139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r>
              <a:rPr lang="tr-TR" sz="1800" i="1">
                <a:latin typeface="Lucida Bright" charset="0"/>
              </a:rPr>
              <a:t>variance</a:t>
            </a:r>
          </a:p>
        </p:txBody>
      </p:sp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1692275" y="968375"/>
            <a:ext cx="300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r>
              <a:rPr lang="tr-TR" sz="2400" i="1">
                <a:solidFill>
                  <a:srgbClr val="66FF33"/>
                </a:solidFill>
                <a:latin typeface="Lucida Bright" charset="0"/>
              </a:rPr>
              <a:t>f</a:t>
            </a:r>
          </a:p>
        </p:txBody>
      </p:sp>
      <p:sp>
        <p:nvSpPr>
          <p:cNvPr id="69640" name="Text Box 8"/>
          <p:cNvSpPr txBox="1">
            <a:spLocks noChangeArrowheads="1"/>
          </p:cNvSpPr>
          <p:nvPr/>
        </p:nvSpPr>
        <p:spPr bwMode="auto">
          <a:xfrm>
            <a:off x="5940425" y="1976438"/>
            <a:ext cx="427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r>
              <a:rPr lang="tr-TR" sz="2400" i="1">
                <a:solidFill>
                  <a:srgbClr val="3333FF"/>
                </a:solidFill>
                <a:latin typeface="Lucida Bright" charset="0"/>
              </a:rPr>
              <a:t>g</a:t>
            </a:r>
            <a:r>
              <a:rPr lang="tr-TR" sz="2400" i="1" baseline="-25000">
                <a:solidFill>
                  <a:srgbClr val="3333FF"/>
                </a:solidFill>
                <a:latin typeface="Lucida Bright" charset="0"/>
              </a:rPr>
              <a:t>i</a:t>
            </a:r>
          </a:p>
        </p:txBody>
      </p:sp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7848600" y="2133600"/>
            <a:ext cx="36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r>
              <a:rPr lang="tr-TR" sz="2400" i="1">
                <a:solidFill>
                  <a:srgbClr val="FF0000"/>
                </a:solidFill>
                <a:latin typeface="Lucida Bright" charset="0"/>
              </a:rPr>
              <a:t>g</a:t>
            </a:r>
            <a:endParaRPr lang="tr-TR" sz="2400" i="1" baseline="-25000">
              <a:solidFill>
                <a:srgbClr val="FF0000"/>
              </a:solidFill>
              <a:latin typeface="Lucida Bright" charset="0"/>
            </a:endParaRPr>
          </a:p>
        </p:txBody>
      </p:sp>
      <p:sp>
        <p:nvSpPr>
          <p:cNvPr id="69642" name="Line 10"/>
          <p:cNvSpPr>
            <a:spLocks noChangeShapeType="1"/>
          </p:cNvSpPr>
          <p:nvPr/>
        </p:nvSpPr>
        <p:spPr bwMode="auto">
          <a:xfrm>
            <a:off x="8001000" y="2286000"/>
            <a:ext cx="144463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3" name="Text Box 11"/>
          <p:cNvSpPr txBox="1">
            <a:spLocks noChangeArrowheads="1"/>
          </p:cNvSpPr>
          <p:nvPr/>
        </p:nvSpPr>
        <p:spPr bwMode="auto">
          <a:xfrm>
            <a:off x="7924800" y="1184275"/>
            <a:ext cx="300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r>
              <a:rPr lang="tr-TR" sz="2400" i="1">
                <a:solidFill>
                  <a:srgbClr val="66FF33"/>
                </a:solidFill>
                <a:latin typeface="Lucida Bright" charset="0"/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145061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1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07FE738A-5B27-FF41-A9B8-DB26E5CEDB9E}" type="slidenum">
              <a:rPr lang="en-US" sz="1000">
                <a:latin typeface="Arial" charset="0"/>
              </a:rPr>
              <a:pPr eaLnBrk="1" hangingPunct="1"/>
              <a:t>4</a:t>
            </a:fld>
            <a:endParaRPr lang="en-US" sz="1000">
              <a:latin typeface="Arial" charset="0"/>
            </a:endParaRPr>
          </a:p>
        </p:txBody>
      </p:sp>
      <p:sp>
        <p:nvSpPr>
          <p:cNvPr id="3891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Arial" charset="0"/>
              </a:rPr>
              <a:t>Loss for Regression</a:t>
            </a:r>
            <a:endParaRPr lang="en-US">
              <a:latin typeface="Arial" charset="0"/>
            </a:endParaRPr>
          </a:p>
        </p:txBody>
      </p:sp>
      <p:sp>
        <p:nvSpPr>
          <p:cNvPr id="3891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endParaRPr lang="en-US" sz="3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685194"/>
      </p:ext>
    </p:extLst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B069D6A2-3C52-F24C-BE55-4B88708DC518}" type="slidenum">
              <a:rPr lang="en-US" sz="1000">
                <a:latin typeface="Arial" charset="0"/>
              </a:rPr>
              <a:pPr eaLnBrk="1" hangingPunct="1"/>
              <a:t>5</a:t>
            </a:fld>
            <a:endParaRPr lang="en-US" sz="1000">
              <a:latin typeface="Arial" charset="0"/>
            </a:endParaRPr>
          </a:p>
        </p:txBody>
      </p:sp>
      <p:sp>
        <p:nvSpPr>
          <p:cNvPr id="4915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000">
                <a:latin typeface="Arial" charset="0"/>
              </a:rPr>
              <a:t>Decision Theory for Regression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4294967295"/>
          </p:nvPr>
        </p:nvSpPr>
        <p:spPr>
          <a:xfrm>
            <a:off x="609600" y="1125538"/>
            <a:ext cx="7924800" cy="5005387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b="1" dirty="0" smtClean="0">
                <a:latin typeface="Arial" charset="0"/>
              </a:rPr>
              <a:t>Loss function for regression:</a:t>
            </a:r>
            <a:endParaRPr lang="en-GB" b="1" dirty="0">
              <a:latin typeface="Arial" charset="0"/>
            </a:endParaRPr>
          </a:p>
        </p:txBody>
      </p:sp>
      <p:pic>
        <p:nvPicPr>
          <p:cNvPr id="49157" name="Picture 6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420888"/>
            <a:ext cx="5580058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566902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93BF27C6-EE3E-8E4B-AD1F-FA6E803CD693}" type="slidenum">
              <a:rPr lang="en-US" sz="1000">
                <a:latin typeface="Arial" charset="0"/>
              </a:rPr>
              <a:pPr eaLnBrk="1" hangingPunct="1"/>
              <a:t>6</a:t>
            </a:fld>
            <a:endParaRPr lang="en-US" sz="1000">
              <a:latin typeface="Arial" charset="0"/>
            </a:endParaRP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Arial" charset="0"/>
              </a:rPr>
              <a:t>Regression</a:t>
            </a:r>
            <a:endParaRPr lang="en-US">
              <a:latin typeface="Arial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285875"/>
            <a:ext cx="8229600" cy="5005388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Lets first define the conditional expectation of t given x:</a:t>
            </a:r>
            <a:endParaRPr lang="en-US" dirty="0">
              <a:latin typeface="Arial" charset="0"/>
            </a:endParaRPr>
          </a:p>
        </p:txBody>
      </p:sp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02" r="19473" b="33423"/>
          <a:stretch>
            <a:fillRect/>
          </a:stretch>
        </p:blipFill>
        <p:spPr bwMode="auto">
          <a:xfrm>
            <a:off x="214313" y="2073850"/>
            <a:ext cx="4069656" cy="424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5" name="TextBox 5"/>
          <p:cNvSpPr txBox="1">
            <a:spLocks noChangeArrowheads="1"/>
          </p:cNvSpPr>
          <p:nvPr/>
        </p:nvSpPr>
        <p:spPr bwMode="auto">
          <a:xfrm>
            <a:off x="4283968" y="2204864"/>
            <a:ext cx="30718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r>
              <a:rPr lang="tr-TR" sz="2400" dirty="0">
                <a:latin typeface="Arial" charset="0"/>
              </a:rPr>
              <a:t>E[</a:t>
            </a:r>
            <a:r>
              <a:rPr lang="tr-TR" sz="2400" dirty="0" err="1">
                <a:latin typeface="Arial" charset="0"/>
              </a:rPr>
              <a:t>t|x</a:t>
            </a:r>
            <a:r>
              <a:rPr lang="tr-TR" sz="2400" dirty="0">
                <a:latin typeface="Arial" charset="0"/>
              </a:rPr>
              <a:t>] = </a:t>
            </a:r>
            <a:r>
              <a:rPr lang="tr-TR" sz="2400" dirty="0">
                <a:latin typeface="Symbol" charset="0"/>
              </a:rPr>
              <a:t>S</a:t>
            </a:r>
            <a:r>
              <a:rPr lang="tr-TR" sz="2400" dirty="0">
                <a:latin typeface="Arial" charset="0"/>
              </a:rPr>
              <a:t> </a:t>
            </a:r>
            <a:r>
              <a:rPr lang="tr-TR" sz="2400" dirty="0" err="1" smtClean="0">
                <a:latin typeface="Arial" charset="0"/>
              </a:rPr>
              <a:t>t.p</a:t>
            </a:r>
            <a:r>
              <a:rPr lang="tr-TR" sz="2400" dirty="0">
                <a:latin typeface="Arial" charset="0"/>
              </a:rPr>
              <a:t>(</a:t>
            </a:r>
            <a:r>
              <a:rPr lang="tr-TR" sz="2400" dirty="0" err="1">
                <a:latin typeface="Arial" charset="0"/>
              </a:rPr>
              <a:t>t|x</a:t>
            </a:r>
            <a:r>
              <a:rPr lang="tr-TR" sz="2400" dirty="0">
                <a:latin typeface="Arial" charset="0"/>
              </a:rPr>
              <a:t>) </a:t>
            </a:r>
            <a:endParaRPr lang="tr-TR" sz="2400" dirty="0" smtClean="0">
              <a:latin typeface="Arial" charset="0"/>
            </a:endParaRPr>
          </a:p>
          <a:p>
            <a:pPr eaLnBrk="1" hangingPunct="1"/>
            <a:r>
              <a:rPr lang="tr-TR" sz="2400" dirty="0">
                <a:latin typeface="Arial" charset="0"/>
              </a:rPr>
              <a:t> </a:t>
            </a:r>
            <a:r>
              <a:rPr lang="tr-TR" sz="2400" dirty="0" smtClean="0">
                <a:latin typeface="Arial" charset="0"/>
              </a:rPr>
              <a:t>            t</a:t>
            </a:r>
            <a:endParaRPr 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63023"/>
      </p:ext>
    </p:extLst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7B696787-C558-074D-90A3-6E5813CF5C2F}" type="slidenum">
              <a:rPr lang="en-US" sz="1000">
                <a:latin typeface="Arial" charset="0"/>
              </a:rPr>
              <a:pPr eaLnBrk="1" hangingPunct="1"/>
              <a:t>7</a:t>
            </a:fld>
            <a:endParaRPr lang="en-US" sz="1000">
              <a:latin typeface="Arial" charset="0"/>
            </a:endParaRPr>
          </a:p>
        </p:txBody>
      </p:sp>
      <p:sp>
        <p:nvSpPr>
          <p:cNvPr id="5120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000">
                <a:latin typeface="Arial" charset="0"/>
              </a:rPr>
              <a:t>The Squared Loss Function</a:t>
            </a:r>
          </a:p>
        </p:txBody>
      </p:sp>
      <p:pic>
        <p:nvPicPr>
          <p:cNvPr id="51203" name="Picture 4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9700" y="1905000"/>
            <a:ext cx="3784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4" name="Picture 6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2971800"/>
            <a:ext cx="7543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5" name="Picture 8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5013176"/>
            <a:ext cx="6070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6" name="Text Box 7"/>
          <p:cNvSpPr txBox="1">
            <a:spLocks noChangeArrowheads="1"/>
          </p:cNvSpPr>
          <p:nvPr/>
        </p:nvSpPr>
        <p:spPr bwMode="white">
          <a:xfrm>
            <a:off x="468313" y="1341438"/>
            <a:ext cx="51577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r>
              <a:rPr lang="tr-TR" sz="2000">
                <a:solidFill>
                  <a:srgbClr val="000066"/>
                </a:solidFill>
                <a:latin typeface="Arial" charset="0"/>
              </a:rPr>
              <a:t>If we used the squared loss as loss function:</a:t>
            </a:r>
            <a:endParaRPr lang="en-US" sz="200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white">
          <a:xfrm>
            <a:off x="500063" y="4429125"/>
            <a:ext cx="6495385" cy="1941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r>
              <a:rPr lang="tr-TR" sz="2000" dirty="0" err="1">
                <a:solidFill>
                  <a:srgbClr val="000066"/>
                </a:solidFill>
                <a:latin typeface="Arial" charset="0"/>
              </a:rPr>
              <a:t>After</a:t>
            </a:r>
            <a:r>
              <a:rPr lang="tr-TR" sz="2000" dirty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tr-TR" sz="2000" dirty="0" err="1">
                <a:solidFill>
                  <a:srgbClr val="000066"/>
                </a:solidFill>
                <a:latin typeface="Arial" charset="0"/>
              </a:rPr>
              <a:t>some</a:t>
            </a:r>
            <a:r>
              <a:rPr lang="tr-TR" sz="2000" dirty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tr-TR" sz="2000" dirty="0" err="1">
                <a:solidFill>
                  <a:srgbClr val="000066"/>
                </a:solidFill>
                <a:latin typeface="Arial" charset="0"/>
              </a:rPr>
              <a:t>calculations</a:t>
            </a:r>
            <a:r>
              <a:rPr lang="tr-TR" sz="2000" dirty="0">
                <a:solidFill>
                  <a:srgbClr val="000066"/>
                </a:solidFill>
                <a:latin typeface="Arial" charset="0"/>
              </a:rPr>
              <a:t> (</a:t>
            </a:r>
            <a:r>
              <a:rPr lang="tr-TR" sz="2000" dirty="0" err="1">
                <a:solidFill>
                  <a:srgbClr val="000066"/>
                </a:solidFill>
                <a:latin typeface="Arial" charset="0"/>
              </a:rPr>
              <a:t>next</a:t>
            </a:r>
            <a:r>
              <a:rPr lang="tr-TR" sz="2000" dirty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tr-TR" sz="2000" dirty="0" err="1">
                <a:solidFill>
                  <a:srgbClr val="000066"/>
                </a:solidFill>
                <a:latin typeface="Arial" charset="0"/>
              </a:rPr>
              <a:t>slides</a:t>
            </a:r>
            <a:r>
              <a:rPr lang="tr-TR" sz="2000" dirty="0">
                <a:solidFill>
                  <a:srgbClr val="000066"/>
                </a:solidFill>
                <a:latin typeface="Arial" charset="0"/>
              </a:rPr>
              <a:t>), </a:t>
            </a:r>
            <a:r>
              <a:rPr lang="tr-TR" sz="2000" dirty="0" err="1">
                <a:solidFill>
                  <a:srgbClr val="FF0000"/>
                </a:solidFill>
                <a:latin typeface="Arial" charset="0"/>
              </a:rPr>
              <a:t>we</a:t>
            </a:r>
            <a:r>
              <a:rPr lang="tr-TR" sz="2000" dirty="0">
                <a:solidFill>
                  <a:srgbClr val="FF0000"/>
                </a:solidFill>
                <a:latin typeface="Arial" charset="0"/>
              </a:rPr>
              <a:t> can </a:t>
            </a:r>
            <a:r>
              <a:rPr lang="tr-TR" sz="2000" dirty="0" err="1">
                <a:solidFill>
                  <a:srgbClr val="FF0000"/>
                </a:solidFill>
                <a:latin typeface="Arial" charset="0"/>
              </a:rPr>
              <a:t>show</a:t>
            </a:r>
            <a:r>
              <a:rPr lang="tr-TR" sz="20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tr-TR" sz="2000" dirty="0" err="1">
                <a:solidFill>
                  <a:srgbClr val="FF0000"/>
                </a:solidFill>
                <a:latin typeface="Arial" charset="0"/>
              </a:rPr>
              <a:t>that</a:t>
            </a:r>
            <a:r>
              <a:rPr lang="tr-TR" sz="2000" dirty="0" smtClean="0">
                <a:solidFill>
                  <a:srgbClr val="FF0000"/>
                </a:solidFill>
                <a:latin typeface="Arial" charset="0"/>
              </a:rPr>
              <a:t>:</a:t>
            </a:r>
          </a:p>
          <a:p>
            <a:pPr eaLnBrk="1" hangingPunct="1"/>
            <a:endParaRPr lang="tr-TR" sz="2000" dirty="0">
              <a:solidFill>
                <a:srgbClr val="000066"/>
              </a:solidFill>
              <a:latin typeface="Arial" charset="0"/>
            </a:endParaRPr>
          </a:p>
          <a:p>
            <a:pPr eaLnBrk="1" hangingPunct="1"/>
            <a:endParaRPr lang="tr-TR" sz="2000" dirty="0" smtClean="0">
              <a:solidFill>
                <a:srgbClr val="000066"/>
              </a:solidFill>
              <a:latin typeface="Arial" charset="0"/>
            </a:endParaRPr>
          </a:p>
          <a:p>
            <a:pPr eaLnBrk="1" hangingPunct="1"/>
            <a:endParaRPr lang="tr-TR" sz="2000" dirty="0">
              <a:solidFill>
                <a:srgbClr val="000066"/>
              </a:solidFill>
              <a:latin typeface="Arial" charset="0"/>
            </a:endParaRPr>
          </a:p>
          <a:p>
            <a:pPr eaLnBrk="1" hangingPunct="1"/>
            <a:endParaRPr lang="tr-TR" sz="2000" dirty="0" smtClean="0">
              <a:solidFill>
                <a:srgbClr val="000066"/>
              </a:solidFill>
              <a:latin typeface="Arial" charset="0"/>
            </a:endParaRPr>
          </a:p>
          <a:p>
            <a:pPr eaLnBrk="1" hangingPunct="1"/>
            <a:r>
              <a:rPr lang="tr-TR" sz="2000" dirty="0" smtClean="0">
                <a:solidFill>
                  <a:srgbClr val="000066"/>
                </a:solidFill>
                <a:latin typeface="Arial" charset="0"/>
              </a:rPr>
              <a:t>here var[</a:t>
            </a:r>
            <a:r>
              <a:rPr lang="tr-TR" sz="2000" dirty="0" err="1" smtClean="0">
                <a:solidFill>
                  <a:srgbClr val="000066"/>
                </a:solidFill>
                <a:latin typeface="Arial" charset="0"/>
              </a:rPr>
              <a:t>t|x</a:t>
            </a:r>
            <a:r>
              <a:rPr lang="tr-TR" sz="2000" dirty="0" smtClean="0">
                <a:solidFill>
                  <a:srgbClr val="000066"/>
                </a:solidFill>
                <a:latin typeface="Arial" charset="0"/>
              </a:rPr>
              <a:t>] = </a:t>
            </a:r>
            <a:r>
              <a:rPr lang="tr-TR" sz="2000" dirty="0" err="1" smtClean="0">
                <a:solidFill>
                  <a:srgbClr val="000066"/>
                </a:solidFill>
                <a:latin typeface="Arial" charset="0"/>
              </a:rPr>
              <a:t>Integral</a:t>
            </a:r>
            <a:r>
              <a:rPr lang="tr-TR" sz="2000" dirty="0" smtClean="0">
                <a:solidFill>
                  <a:srgbClr val="000066"/>
                </a:solidFill>
                <a:latin typeface="Arial" charset="0"/>
              </a:rPr>
              <a:t> {E[</a:t>
            </a:r>
            <a:r>
              <a:rPr lang="tr-TR" sz="2000" dirty="0" err="1" smtClean="0">
                <a:solidFill>
                  <a:srgbClr val="000066"/>
                </a:solidFill>
                <a:latin typeface="Arial" charset="0"/>
              </a:rPr>
              <a:t>t|x</a:t>
            </a:r>
            <a:r>
              <a:rPr lang="tr-TR" sz="2000" dirty="0" smtClean="0">
                <a:solidFill>
                  <a:srgbClr val="000066"/>
                </a:solidFill>
                <a:latin typeface="Arial" charset="0"/>
              </a:rPr>
              <a:t>]-t}</a:t>
            </a:r>
            <a:r>
              <a:rPr lang="tr-TR" sz="2000" baseline="30000" dirty="0" smtClean="0">
                <a:solidFill>
                  <a:srgbClr val="000066"/>
                </a:solidFill>
                <a:latin typeface="Arial" charset="0"/>
              </a:rPr>
              <a:t>2</a:t>
            </a:r>
            <a:r>
              <a:rPr lang="tr-TR" sz="2000" dirty="0" smtClean="0">
                <a:solidFill>
                  <a:srgbClr val="000066"/>
                </a:solidFill>
                <a:latin typeface="Arial" charset="0"/>
              </a:rPr>
              <a:t>dt</a:t>
            </a:r>
            <a:endParaRPr lang="en-US" sz="2000" dirty="0">
              <a:solidFill>
                <a:srgbClr val="00006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457835"/>
      </p:ext>
    </p:extLst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1E9D5802-B18F-3C40-BB28-F21D2C72F342}" type="slidenum">
              <a:rPr lang="en-US" sz="1000">
                <a:latin typeface="Arial" charset="0"/>
              </a:rPr>
              <a:pPr eaLnBrk="1" hangingPunct="1"/>
              <a:t>8</a:t>
            </a:fld>
            <a:endParaRPr lang="en-US" sz="1000">
              <a:latin typeface="Arial" charset="0"/>
            </a:endParaRP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err="1">
                <a:latin typeface="Arial" charset="0"/>
              </a:rPr>
              <a:t>Explanation</a:t>
            </a:r>
            <a:r>
              <a:rPr lang="tr-TR" dirty="0">
                <a:latin typeface="Arial" charset="0"/>
              </a:rPr>
              <a:t>: </a:t>
            </a:r>
            <a:r>
              <a:rPr lang="tr-TR" dirty="0">
                <a:solidFill>
                  <a:srgbClr val="66FF33"/>
                </a:solidFill>
                <a:latin typeface="Arial" charset="0"/>
              </a:rPr>
              <a:t>ADVANCED</a:t>
            </a:r>
            <a:endParaRPr lang="en-US" dirty="0">
              <a:solidFill>
                <a:srgbClr val="66FF33"/>
              </a:solidFill>
              <a:latin typeface="Arial" charset="0"/>
            </a:endParaRPr>
          </a:p>
        </p:txBody>
      </p:sp>
      <p:sp>
        <p:nvSpPr>
          <p:cNvPr id="53251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80728"/>
            <a:ext cx="4618856" cy="5616624"/>
          </a:xfrm>
        </p:spPr>
        <p:txBody>
          <a:bodyPr/>
          <a:lstStyle/>
          <a:p>
            <a:pPr eaLnBrk="1" hangingPunct="1"/>
            <a:r>
              <a:rPr lang="tr-TR" dirty="0" err="1">
                <a:latin typeface="Arial" charset="0"/>
              </a:rPr>
              <a:t>Consider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the</a:t>
            </a:r>
            <a:r>
              <a:rPr lang="tr-TR" dirty="0">
                <a:latin typeface="Arial" charset="0"/>
              </a:rPr>
              <a:t> </a:t>
            </a:r>
            <a:r>
              <a:rPr lang="tr-TR" b="1" dirty="0" err="1">
                <a:latin typeface="Arial" charset="0"/>
              </a:rPr>
              <a:t>first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term</a:t>
            </a:r>
            <a:r>
              <a:rPr lang="tr-TR" dirty="0">
                <a:latin typeface="Arial" charset="0"/>
              </a:rPr>
              <a:t> inside </a:t>
            </a:r>
            <a:r>
              <a:rPr lang="tr-TR" dirty="0" err="1">
                <a:latin typeface="Arial" charset="0"/>
              </a:rPr>
              <a:t>the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loss</a:t>
            </a:r>
            <a:r>
              <a:rPr lang="tr-TR" dirty="0">
                <a:latin typeface="Arial" charset="0"/>
              </a:rPr>
              <a:t>:</a:t>
            </a:r>
          </a:p>
          <a:p>
            <a:pPr eaLnBrk="1" hangingPunct="1"/>
            <a:endParaRPr lang="tr-TR" dirty="0">
              <a:latin typeface="Arial" charset="0"/>
            </a:endParaRPr>
          </a:p>
          <a:p>
            <a:pPr eaLnBrk="1" hangingPunct="1"/>
            <a:endParaRPr lang="tr-TR" dirty="0">
              <a:latin typeface="Arial" charset="0"/>
            </a:endParaRPr>
          </a:p>
          <a:p>
            <a:pPr eaLnBrk="1" hangingPunct="1"/>
            <a:endParaRPr lang="tr-TR" dirty="0">
              <a:latin typeface="Arial" charset="0"/>
            </a:endParaRPr>
          </a:p>
          <a:p>
            <a:pPr eaLnBrk="1" hangingPunct="1"/>
            <a:endParaRPr lang="tr-TR" dirty="0">
              <a:latin typeface="Arial" charset="0"/>
            </a:endParaRPr>
          </a:p>
          <a:p>
            <a:pPr eaLnBrk="1" hangingPunct="1"/>
            <a:r>
              <a:rPr lang="tr-TR" dirty="0" err="1">
                <a:latin typeface="Arial" charset="0"/>
              </a:rPr>
              <a:t>This</a:t>
            </a:r>
            <a:r>
              <a:rPr lang="tr-TR" dirty="0">
                <a:latin typeface="Arial" charset="0"/>
              </a:rPr>
              <a:t> is </a:t>
            </a:r>
            <a:r>
              <a:rPr lang="tr-TR" dirty="0" err="1">
                <a:latin typeface="Arial" charset="0"/>
              </a:rPr>
              <a:t>equal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to</a:t>
            </a:r>
            <a:r>
              <a:rPr lang="tr-TR" dirty="0">
                <a:latin typeface="Arial" charset="0"/>
              </a:rPr>
              <a:t>:</a:t>
            </a:r>
            <a:endParaRPr lang="en-US" dirty="0">
              <a:latin typeface="Arial" charset="0"/>
            </a:endParaRPr>
          </a:p>
        </p:txBody>
      </p:sp>
      <p:graphicFrame>
        <p:nvGraphicFramePr>
          <p:cNvPr id="53252" name="Object 11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465263" y="3929063"/>
          <a:ext cx="3619500" cy="215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4" imgW="1981200" imgH="1181100" progId="Equation.3">
                  <p:embed/>
                </p:oleObj>
              </mc:Choice>
              <mc:Fallback>
                <p:oleObj name="Equation" r:id="rId4" imgW="1981200" imgH="1181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5263" y="3929063"/>
                        <a:ext cx="3619500" cy="2157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8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334903275"/>
              </p:ext>
            </p:extLst>
          </p:nvPr>
        </p:nvGraphicFramePr>
        <p:xfrm>
          <a:off x="1547664" y="2132856"/>
          <a:ext cx="4038600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6" imgW="1866900" imgH="419100" progId="Equation.3">
                  <p:embed/>
                </p:oleObj>
              </mc:Choice>
              <mc:Fallback>
                <p:oleObj name="Equation" r:id="rId6" imgW="18669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132856"/>
                        <a:ext cx="4038600" cy="906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4" name="Text Box 17"/>
          <p:cNvSpPr txBox="1">
            <a:spLocks noChangeArrowheads="1"/>
          </p:cNvSpPr>
          <p:nvPr/>
        </p:nvSpPr>
        <p:spPr bwMode="white">
          <a:xfrm>
            <a:off x="5940425" y="4748213"/>
            <a:ext cx="2989263" cy="206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r>
              <a:rPr lang="tr-TR" sz="1600">
                <a:latin typeface="Arial" charset="0"/>
              </a:rPr>
              <a:t>since dx doesn’t depend on t,</a:t>
            </a:r>
          </a:p>
          <a:p>
            <a:pPr eaLnBrk="1" hangingPunct="1"/>
            <a:r>
              <a:rPr lang="tr-TR" sz="1600">
                <a:latin typeface="Arial" charset="0"/>
              </a:rPr>
              <a:t>we can move out of the integral; then the integral </a:t>
            </a:r>
          </a:p>
          <a:p>
            <a:pPr eaLnBrk="1" hangingPunct="1"/>
            <a:r>
              <a:rPr lang="tr-TR" sz="1600">
                <a:latin typeface="Arial" charset="0"/>
              </a:rPr>
              <a:t>∫p(x,t)dt</a:t>
            </a:r>
          </a:p>
          <a:p>
            <a:pPr eaLnBrk="1" hangingPunct="1"/>
            <a:r>
              <a:rPr lang="tr-TR" sz="1600">
                <a:latin typeface="Arial" charset="0"/>
              </a:rPr>
              <a:t>amounts to 1</a:t>
            </a:r>
          </a:p>
          <a:p>
            <a:pPr eaLnBrk="1" hangingPunct="1"/>
            <a:r>
              <a:rPr lang="tr-TR" sz="1600">
                <a:latin typeface="Arial" charset="0"/>
              </a:rPr>
              <a:t>as we are summing prob.s </a:t>
            </a:r>
          </a:p>
          <a:p>
            <a:pPr eaLnBrk="1" hangingPunct="1"/>
            <a:r>
              <a:rPr lang="tr-TR" sz="1600">
                <a:latin typeface="Arial" charset="0"/>
              </a:rPr>
              <a:t>through all possible t</a:t>
            </a:r>
            <a:endParaRPr lang="en-US" sz="1600">
              <a:latin typeface="Arial" charset="0"/>
            </a:endParaRPr>
          </a:p>
          <a:p>
            <a:pPr eaLnBrk="1" hangingPunct="1"/>
            <a:endParaRPr lang="en-US" sz="1600">
              <a:latin typeface="Arial" charset="0"/>
            </a:endParaRPr>
          </a:p>
        </p:txBody>
      </p:sp>
      <p:sp>
        <p:nvSpPr>
          <p:cNvPr id="53255" name="Rectangle 10"/>
          <p:cNvSpPr>
            <a:spLocks noChangeArrowheads="1"/>
          </p:cNvSpPr>
          <p:nvPr/>
        </p:nvSpPr>
        <p:spPr bwMode="auto">
          <a:xfrm>
            <a:off x="1071562" y="5357813"/>
            <a:ext cx="3500438" cy="85725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145265"/>
      </p:ext>
    </p:extLst>
  </p:cSld>
  <p:clrMapOvr>
    <a:masterClrMapping/>
  </p:clrMapOvr>
  <p:transition xmlns:p14="http://schemas.microsoft.com/office/powerpoint/2010/main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fld id="{C5A30E54-9202-4148-81BE-CD6DCEB25320}" type="slidenum">
              <a:rPr lang="en-US" sz="1000">
                <a:latin typeface="Arial" charset="0"/>
              </a:rPr>
              <a:pPr eaLnBrk="1" hangingPunct="1"/>
              <a:t>9</a:t>
            </a:fld>
            <a:endParaRPr lang="en-US" sz="1000">
              <a:latin typeface="Arial" charset="0"/>
            </a:endParaRPr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288925"/>
          </a:xfrm>
        </p:spPr>
        <p:txBody>
          <a:bodyPr/>
          <a:lstStyle/>
          <a:p>
            <a:pPr eaLnBrk="1" hangingPunct="1"/>
            <a:r>
              <a:rPr lang="tr-TR" dirty="0" err="1">
                <a:latin typeface="Arial" charset="0"/>
              </a:rPr>
              <a:t>Explanation</a:t>
            </a:r>
            <a:r>
              <a:rPr lang="tr-TR" dirty="0">
                <a:latin typeface="Arial" charset="0"/>
              </a:rPr>
              <a:t>: </a:t>
            </a:r>
            <a:r>
              <a:rPr lang="tr-TR" dirty="0">
                <a:solidFill>
                  <a:srgbClr val="66FF33"/>
                </a:solidFill>
                <a:latin typeface="Arial" charset="0"/>
              </a:rPr>
              <a:t>ADVANCED</a:t>
            </a:r>
            <a:endParaRPr lang="en-US" dirty="0">
              <a:solidFill>
                <a:srgbClr val="66FF33"/>
              </a:solidFill>
              <a:latin typeface="Arial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80728"/>
            <a:ext cx="4038600" cy="5328592"/>
          </a:xfrm>
        </p:spPr>
        <p:txBody>
          <a:bodyPr/>
          <a:lstStyle/>
          <a:p>
            <a:pPr eaLnBrk="1" hangingPunct="1"/>
            <a:r>
              <a:rPr lang="tr-TR" dirty="0" err="1">
                <a:latin typeface="Arial" charset="0"/>
              </a:rPr>
              <a:t>Consider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the</a:t>
            </a:r>
            <a:r>
              <a:rPr lang="tr-TR" dirty="0">
                <a:latin typeface="Arial" charset="0"/>
              </a:rPr>
              <a:t> </a:t>
            </a:r>
            <a:r>
              <a:rPr lang="tr-TR" b="1" dirty="0" err="1">
                <a:latin typeface="Arial" charset="0"/>
              </a:rPr>
              <a:t>second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term</a:t>
            </a:r>
            <a:r>
              <a:rPr lang="tr-TR" dirty="0">
                <a:latin typeface="Arial" charset="0"/>
              </a:rPr>
              <a:t> inside </a:t>
            </a:r>
            <a:r>
              <a:rPr lang="tr-TR" dirty="0" err="1">
                <a:latin typeface="Arial" charset="0"/>
              </a:rPr>
              <a:t>the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loss</a:t>
            </a:r>
            <a:r>
              <a:rPr lang="tr-TR" dirty="0">
                <a:latin typeface="Arial" charset="0"/>
              </a:rPr>
              <a:t>:</a:t>
            </a:r>
          </a:p>
          <a:p>
            <a:pPr eaLnBrk="1" hangingPunct="1"/>
            <a:endParaRPr lang="tr-TR" dirty="0">
              <a:latin typeface="Arial" charset="0"/>
            </a:endParaRPr>
          </a:p>
          <a:p>
            <a:pPr eaLnBrk="1" hangingPunct="1"/>
            <a:endParaRPr lang="tr-TR" dirty="0">
              <a:latin typeface="Arial" charset="0"/>
            </a:endParaRPr>
          </a:p>
          <a:p>
            <a:pPr eaLnBrk="1" hangingPunct="1"/>
            <a:endParaRPr lang="tr-TR" dirty="0">
              <a:latin typeface="Arial" charset="0"/>
            </a:endParaRPr>
          </a:p>
          <a:p>
            <a:pPr eaLnBrk="1" hangingPunct="1"/>
            <a:endParaRPr lang="tr-TR" dirty="0">
              <a:latin typeface="Arial" charset="0"/>
            </a:endParaRPr>
          </a:p>
          <a:p>
            <a:pPr eaLnBrk="1" hangingPunct="1"/>
            <a:r>
              <a:rPr lang="tr-TR" dirty="0" err="1">
                <a:latin typeface="Arial" charset="0"/>
              </a:rPr>
              <a:t>This</a:t>
            </a:r>
            <a:r>
              <a:rPr lang="tr-TR" dirty="0">
                <a:latin typeface="Arial" charset="0"/>
              </a:rPr>
              <a:t> is </a:t>
            </a:r>
            <a:r>
              <a:rPr lang="tr-TR" dirty="0" err="1">
                <a:latin typeface="Arial" charset="0"/>
              </a:rPr>
              <a:t>equal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to</a:t>
            </a:r>
            <a:r>
              <a:rPr lang="tr-TR" dirty="0">
                <a:latin typeface="Arial" charset="0"/>
              </a:rPr>
              <a:t> </a:t>
            </a:r>
            <a:r>
              <a:rPr lang="tr-TR" dirty="0" err="1">
                <a:latin typeface="Arial" charset="0"/>
              </a:rPr>
              <a:t>zero</a:t>
            </a:r>
            <a:r>
              <a:rPr lang="tr-TR" dirty="0">
                <a:latin typeface="Arial" charset="0"/>
              </a:rPr>
              <a:t>:</a:t>
            </a:r>
            <a:endParaRPr lang="en-US" dirty="0">
              <a:latin typeface="Arial" charset="0"/>
            </a:endParaRPr>
          </a:p>
        </p:txBody>
      </p:sp>
      <p:graphicFrame>
        <p:nvGraphicFramePr>
          <p:cNvPr id="55300" name="Object 6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971550" y="2146300"/>
          <a:ext cx="5113338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6" name="Equation" r:id="rId4" imgW="2603500" imgH="381000" progId="Equation.3">
                  <p:embed/>
                </p:oleObj>
              </mc:Choice>
              <mc:Fallback>
                <p:oleObj name="Equation" r:id="rId4" imgW="2603500" imgH="38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146300"/>
                        <a:ext cx="5113338" cy="747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1" name="Text Box 8"/>
          <p:cNvSpPr txBox="1">
            <a:spLocks noChangeArrowheads="1"/>
          </p:cNvSpPr>
          <p:nvPr/>
        </p:nvSpPr>
        <p:spPr bwMode="white">
          <a:xfrm>
            <a:off x="5940425" y="3860800"/>
            <a:ext cx="30067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Palatino Linotype" charset="0"/>
                <a:ea typeface="ＭＳ Ｐゴシック" charset="0"/>
              </a:defRPr>
            </a:lvl9pPr>
          </a:lstStyle>
          <a:p>
            <a:pPr eaLnBrk="1" hangingPunct="1"/>
            <a:r>
              <a:rPr lang="tr-TR" sz="1600">
                <a:latin typeface="Arial" charset="0"/>
              </a:rPr>
              <a:t>since doesn’t depend on t,</a:t>
            </a:r>
          </a:p>
          <a:p>
            <a:pPr eaLnBrk="1" hangingPunct="1"/>
            <a:r>
              <a:rPr lang="tr-TR" sz="1600">
                <a:latin typeface="Arial" charset="0"/>
              </a:rPr>
              <a:t>we can move out of the integral</a:t>
            </a:r>
            <a:endParaRPr lang="en-US" sz="1600">
              <a:latin typeface="Arial" charset="0"/>
            </a:endParaRPr>
          </a:p>
        </p:txBody>
      </p:sp>
      <p:graphicFrame>
        <p:nvGraphicFramePr>
          <p:cNvPr id="55302" name="Object 11"/>
          <p:cNvGraphicFramePr>
            <a:graphicFrameLocks noGrp="1" noChangeAspect="1"/>
          </p:cNvGraphicFramePr>
          <p:nvPr>
            <p:ph sz="half" idx="2"/>
          </p:nvPr>
        </p:nvGraphicFramePr>
        <p:xfrm>
          <a:off x="906463" y="4368800"/>
          <a:ext cx="4889500" cy="150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7" name="Equation" r:id="rId6" imgW="3048000" imgH="939800" progId="Equation.3">
                  <p:embed/>
                </p:oleObj>
              </mc:Choice>
              <mc:Fallback>
                <p:oleObj name="Equation" r:id="rId6" imgW="3048000" imgH="93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463" y="4368800"/>
                        <a:ext cx="4889500" cy="150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87091581"/>
      </p:ext>
    </p:extLst>
  </p:cSld>
  <p:clrMapOvr>
    <a:masterClrMapping/>
  </p:clrMapOvr>
  <p:transition xmlns:p14="http://schemas.microsoft.com/office/powerpoint/2010/main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\expect[ L ] = \iint L(t, y(\bfx))&#10;   p(\bfx, t) \diff{\bfx} \diff{t}&#10;\]&#10;\end{document}&#10;"/>
  <p:tag name="FILENAME" val="TP_tmp"/>
  <p:tag name="FORMAT" val="png256"/>
  <p:tag name="RES" val="600"/>
  <p:tag name="BLEND" val="0"/>
  <p:tag name="TRANSPARENT" val="1"/>
  <p:tag name="TBUG" val="0"/>
  <p:tag name="ALLOWFS" val="0"/>
  <p:tag name="ORIGWIDTH" val="143"/>
  <p:tag name="PICTUREFILESIZE" val="533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usepackage{color}&#10;\input{C:/Users/markussv/depots/CMBBOOK/latex/prml-utils}&#10;\begin{document}&#10;\begin{eqnarray*}&#10;  \lefteqn{ \expect_{\cal D} \left[ \{ y(\bfx; {\cal D}) - h(\bfx) \}^2&#10;  \right] }  \\&#10;  &amp;=&amp; \underbrace{ \{&#10;  \expect_{\cal D}[y(\bfx; {\cal D})] - h(\bfx) \}^2&#10;  }_{\mbox{\color{blue} $(\mbox{bias})^2$} } + \underbrace{ \large&#10;  \expect_{\cal D} \left[ \{ y(\bfx; {\cal D})&#10;  - \expect_{\cal D}[y(\bfx;{\cal D})] \}^2 \right]&#10;  }_{\mbox{\color{red} variance} }.&#10;\end{eqnarray*}&#10;\end{document}&#10;"/>
  <p:tag name="FILENAME" val="TP_tmp"/>
  <p:tag name="FORMAT" val="png256"/>
  <p:tag name="RES" val="600"/>
  <p:tag name="BLEND" val="0"/>
  <p:tag name="TRANSPARENT" val="1"/>
  <p:tag name="TBUG" val="0"/>
  <p:tag name="ALLOWFS" val="0"/>
  <p:tag name="ORIGWIDTH" val="272"/>
  <p:tag name="PICTUREFILESIZE" val="1352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begin{eqnarray*}&#10;\lefteqn{\{ y(\bfx; {\cal D}) - h(\bfx) \}^2} \\&#10; &amp; = &amp; \{y(\bfx; {\cal D})&#10;  - \expect_{\cal D}[y(\bfx;{\cal D})]&#10;  + \expect_{\cal D}[y(\bfx; {\cal D})] - h(\bfx) \}^2 \\&#10;  &amp;=&amp; \{ y(\bfx; {\cal D})&#10;  - \expect_{\cal D}[y(\bfx;{\cal D})] \}^2&#10;  + \{ \expect_{\cal D}[y(\bfx; {\cal D})] - h(\bfx) \}^2 \nonumber \\&#10;  &amp; &amp; +&#10;  2 \{ y(\bfx; {\cal D})&#10;  - \expect_{\cal D}[y(\bfx;{\cal D})] \}&#10;  \{ \expect_{\cal D}[y(\bfx; {\cal D})] - h(\bfx) \}.&#10;\end{eqnarray*}&#10;\end{document}&#10;"/>
  <p:tag name="FILENAME" val="TP_tmp"/>
  <p:tag name="FORMAT" val="png256"/>
  <p:tag name="RES" val="600"/>
  <p:tag name="BLEND" val="0"/>
  <p:tag name="TRANSPARENT" val="1"/>
  <p:tag name="TBUG" val="0"/>
  <p:tag name="ALLOWFS" val="0"/>
  <p:tag name="ORIGWIDTH" val="245"/>
  <p:tag name="PICTUREFILESIZE" val="1806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usepackage{color}&#10;\input{C:/Users/markussv/depots/CMBBOOK/latex/prml-utils}&#10;\begin{document}&#10;\begin{eqnarray*}&#10;   ({\rm bias})^2 &amp;=&amp;  \int \{&#10;  \expect_{\cal D}[y(\bfx; {\cal D})] - h(\bfx) \}^2 p(\bfx)&#10;  \diff{\bfx} \\&#10;  {\rm variance} &amp;=&amp;  \int&#10;  \expect_{\cal D} \left[ \{ y(\bfx; {\cal D})&#10;  - \expect_{\cal D}[y(\bfx;{\cal D})] \}^2 \right] p(\bfx)&#10;  \diff{\bfx} \\&#10;  {\rm noise} &amp;=&amp; \iint \{ h(\bfx) - t\}^2&#10;  p(\bfx, t) \diff{\bfx} \diff{t}&#10;\end{eqnarray*}&#10;\end{document}&#10;"/>
  <p:tag name="FILENAME" val="TP_tmp"/>
  <p:tag name="FORMAT" val="png256"/>
  <p:tag name="RES" val="600"/>
  <p:tag name="BLEND" val="0"/>
  <p:tag name="TRANSPARENT" val="1"/>
  <p:tag name="TBUG" val="0"/>
  <p:tag name="ALLOWFS" val="0"/>
  <p:tag name="ORIGWIDTH" val="241"/>
  <p:tag name="PICTUREFILESIZE" val="1890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\mbox{expected loss} = (\mbox{bias})^2 + \mbox{variance} + \mbox{noise}&#10;\]&#10;\end{document}&#10;"/>
  <p:tag name="FILENAME" val="TP_tmp"/>
  <p:tag name="FORMAT" val="png256"/>
  <p:tag name="RES" val="600"/>
  <p:tag name="BLEND" val="0"/>
  <p:tag name="TRANSPARENT" val="1"/>
  <p:tag name="TBUG" val="0"/>
  <p:tag name="ALLOWFS" val="0"/>
  <p:tag name="ORIGWIDTH" val="182"/>
  <p:tag name="PICTUREFILESIZE" val="504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 \expect[ L ] = \iint \{ y(\bfx) - t \}^2&#10;   p(\bfx, t) \diff{\bfx} \diff{t}&#10;\]&#10;\end{document}&#10;"/>
  <p:tag name="FILENAME" val="TP_tmp"/>
  <p:tag name="FORMAT" val="png256"/>
  <p:tag name="RES" val="600"/>
  <p:tag name="BLEND" val="0"/>
  <p:tag name="TRANSPARENT" val="1"/>
  <p:tag name="TBUG" val="0"/>
  <p:tag name="ALLOWFS" val="0"/>
  <p:tag name="ORIGWIDTH" val="149"/>
  <p:tag name="PICTUREFILESIZE" val="544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begin{eqnarray*}&#10;  \lefteqn{ \{y(\bfx) - t\}^2 = \{y(\bfx) - \expect[t|\bfx] +&#10;  \expect[t|\bfx] - t\}^2 }  \\&#10;  &amp;=&amp; \{y(\bfx) - \expect[t|\bfx]\}^2&#10;  + 2 \{y(\bfx) - \expect[t|\bfx] \} \{ \expect[t|\bfx] - t\}&#10;  + \{ \expect[t|\bfx] - t\}^2 &#10;\end{eqnarray*}&#10;\end{document}&#10;"/>
  <p:tag name="FILENAME" val="TP_tmp"/>
  <p:tag name="FORMAT" val="png256"/>
  <p:tag name="RES" val="600"/>
  <p:tag name="BLEND" val="0"/>
  <p:tag name="TRANSPARENT" val="1"/>
  <p:tag name="TBUG" val="0"/>
  <p:tag name="ALLOWFS" val="0"/>
  <p:tag name="ORIGWIDTH" val="297"/>
  <p:tag name="PICTUREFILESIZE" val="994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\expect[L] = \int \left\{y(\bfx) - \expect[t|\bfx]&#10;  \right\}^2 p(\bfx) \diff{\bfx} + \int \var\left[t|\bfx\right]&#10;  p(\bfx) \diff{\bfx}&#10;\]&#10;\end{document}&#10;"/>
  <p:tag name="FILENAME" val="TP_tmp"/>
  <p:tag name="FORMAT" val="png256"/>
  <p:tag name="RES" val="600"/>
  <p:tag name="BLEND" val="0"/>
  <p:tag name="TRANSPARENT" val="1"/>
  <p:tag name="TBUG" val="0"/>
  <p:tag name="ALLOWFS" val="0"/>
  <p:tag name="ORIGWIDTH" val="239"/>
  <p:tag name="PICTUREFILESIZE" val="746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y(\bfx) = \expect[t|\bfx]&#10;\]&#10;\end{document}&#10;"/>
  <p:tag name="FILENAME" val="TP_tmp"/>
  <p:tag name="FORMAT" val="png256"/>
  <p:tag name="RES" val="600"/>
  <p:tag name="BLEND" val="0"/>
  <p:tag name="TRANSPARENT" val="1"/>
  <p:tag name="TBUG" val="0"/>
  <p:tag name="ALLOWFS" val="0"/>
  <p:tag name="ORIGWIDTH" val="56"/>
  <p:tag name="PICTUREFILESIZE" val="231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\expect[L] = \int \left\{y(\bfx) - \expect[t|\bfx]&#10;  \right\}^2 p(\bfx) \diff{\bfx} + \int \var\left[t|\bfx\right]&#10;  p(\bfx) \diff{\bfx}&#10;\]&#10;\end{document}&#10;"/>
  <p:tag name="FILENAME" val="TP_tmp"/>
  <p:tag name="FORMAT" val="png256"/>
  <p:tag name="RES" val="600"/>
  <p:tag name="BLEND" val="0"/>
  <p:tag name="TRANSPARENT" val="1"/>
  <p:tag name="TBUG" val="0"/>
  <p:tag name="ALLOWFS" val="0"/>
  <p:tag name="ORIGWIDTH" val="239"/>
  <p:tag name="PICTUREFILESIZE" val="746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  \expect[L] = \int \left\{y(\bfx) - h(\bfx) \right\}^2&#10;  p(\bfx) \diff{\bfx} + \iint \{ h(\bfx) - t\}^2&#10;  p(\bfx, t) \diff{\bfx} \diff{t}&#10;\]&#10;\end{document}&#10;"/>
  <p:tag name="FILENAME" val="TP_tmp"/>
  <p:tag name="FORMAT" val="png256"/>
  <p:tag name="RES" val="600"/>
  <p:tag name="BLEND" val="0"/>
  <p:tag name="TRANSPARENT" val="1"/>
  <p:tag name="TBUG" val="0"/>
  <p:tag name="ALLOWFS" val="0"/>
  <p:tag name="ORIGWIDTH" val="273"/>
  <p:tag name="PICTUREFILESIZE" val="848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h(\bfx) = \expect[t|\bfx] = \int t p(t | \bfx) \diff{t}.&#10;\]&#10;\end{document}&#10;"/>
  <p:tag name="FILENAME" val="TP_tmp"/>
  <p:tag name="FORMAT" val="png256"/>
  <p:tag name="RES" val="600"/>
  <p:tag name="BLEND" val="0"/>
  <p:tag name="TRANSPARENT" val="1"/>
  <p:tag name="TBUG" val="0"/>
  <p:tag name="ALLOWFS" val="0"/>
  <p:tag name="ORIGWIDTH" val="125"/>
  <p:tag name="PICTUREFILESIZE" val="475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begin{eqnarray*}&#10;\lefteqn{\{ y(\bfx; {\cal D}) - h(\bfx) \}^2} \\&#10; &amp; = &amp; \{y(\bfx; {\cal D})&#10;  - \expect_{\cal D}[y(\bfx;{\cal D})]&#10;  + \expect_{\cal D}[y(\bfx; {\cal D})] - h(\bfx) \}^2 \\&#10;  &amp;=&amp; \{ y(\bfx; {\cal D})&#10;  - \expect_{\cal D}[y(\bfx;{\cal D})] \}^2&#10;  + \{ \expect_{\cal D}[y(\bfx; {\cal D})] - h(\bfx) \}^2 \nonumber \\&#10;  &amp; &amp; +&#10;  2 \{ y(\bfx; {\cal D})&#10;  - \expect_{\cal D}[y(\bfx;{\cal D})] \}&#10;  \{ \expect_{\cal D}[y(\bfx; {\cal D})] - h(\bfx) \}.&#10;\end{eqnarray*}&#10;\end{document}&#10;"/>
  <p:tag name="FILENAME" val="TP_tmp"/>
  <p:tag name="FORMAT" val="png256"/>
  <p:tag name="RES" val="600"/>
  <p:tag name="BLEND" val="0"/>
  <p:tag name="TRANSPARENT" val="1"/>
  <p:tag name="TBUG" val="0"/>
  <p:tag name="ALLOWFS" val="0"/>
  <p:tag name="ORIGWIDTH" val="245"/>
  <p:tag name="PICTUREFILESIZE" val="18060"/>
</p:tagLst>
</file>

<file path=ppt/theme/theme1.xml><?xml version="1.0" encoding="utf-8"?>
<a:theme xmlns:a="http://schemas.openxmlformats.org/drawingml/2006/main" name="Pixel">
  <a:themeElements>
    <a:clrScheme name="Pixel 10">
      <a:dk1>
        <a:srgbClr val="000000"/>
      </a:dk1>
      <a:lt1>
        <a:srgbClr val="FFFFFF"/>
      </a:lt1>
      <a:dk2>
        <a:srgbClr val="000000"/>
      </a:dk2>
      <a:lt2>
        <a:srgbClr val="FF9900"/>
      </a:lt2>
      <a:accent1>
        <a:srgbClr val="FFCC99"/>
      </a:accent1>
      <a:accent2>
        <a:srgbClr val="FBA313"/>
      </a:accent2>
      <a:accent3>
        <a:srgbClr val="FFFFFF"/>
      </a:accent3>
      <a:accent4>
        <a:srgbClr val="000000"/>
      </a:accent4>
      <a:accent5>
        <a:srgbClr val="FFE2CA"/>
      </a:accent5>
      <a:accent6>
        <a:srgbClr val="E39310"/>
      </a:accent6>
      <a:hlink>
        <a:srgbClr val="CC3300"/>
      </a:hlink>
      <a:folHlink>
        <a:srgbClr val="FCC66E"/>
      </a:folHlink>
    </a:clrScheme>
    <a:fontScheme name="Pixel">
      <a:majorFont>
        <a:latin typeface="Lucida Bright"/>
        <a:ea typeface=""/>
        <a:cs typeface=""/>
      </a:majorFont>
      <a:minorFont>
        <a:latin typeface="Lucida Br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alatino Linotype" pitchFamily="18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7139</TotalTime>
  <Words>962</Words>
  <Application>Microsoft Macintosh PowerPoint</Application>
  <PresentationFormat>On-screen Show (4:3)</PresentationFormat>
  <Paragraphs>224</Paragraphs>
  <Slides>30</Slides>
  <Notes>20</Notes>
  <HiddenSlides>3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Pixel</vt:lpstr>
      <vt:lpstr>Equation</vt:lpstr>
      <vt:lpstr>PowerPoint Presentation</vt:lpstr>
      <vt:lpstr>PowerPoint Presentation</vt:lpstr>
      <vt:lpstr>PowerPoint Presentation</vt:lpstr>
      <vt:lpstr>Loss for Regression</vt:lpstr>
      <vt:lpstr>Decision Theory for Regression</vt:lpstr>
      <vt:lpstr>Regression</vt:lpstr>
      <vt:lpstr>The Squared Loss Function</vt:lpstr>
      <vt:lpstr>Explanation: ADVANCED</vt:lpstr>
      <vt:lpstr>Explanation: ADVANCED</vt:lpstr>
      <vt:lpstr>Explanation for last step: ADVANCED</vt:lpstr>
      <vt:lpstr>Explanation: ADVANCED</vt:lpstr>
      <vt:lpstr>IMPORTANT RESULTS</vt:lpstr>
      <vt:lpstr>Alternative approach/explanation</vt:lpstr>
      <vt:lpstr>PowerPoint Presentation</vt:lpstr>
      <vt:lpstr>Inverse Problems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Bias Variance Decomposition REST NOT COVERED</vt:lpstr>
      <vt:lpstr>The Bias-Variance Decomposition (1)</vt:lpstr>
      <vt:lpstr>The Bias-Variance Decomposition (2)</vt:lpstr>
      <vt:lpstr>The Bias-Variance Decomposition (3)</vt:lpstr>
      <vt:lpstr>The Bias-Variance Decomposition (4)</vt:lpstr>
      <vt:lpstr>PowerPoint Presentation</vt:lpstr>
      <vt:lpstr>PowerPoint Presentation</vt:lpstr>
    </vt:vector>
  </TitlesOfParts>
  <Company>BOGAZICI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Machine Learning</dc:title>
  <dc:creator>ethem</dc:creator>
  <cp:lastModifiedBy>Berrin Yanikoglu</cp:lastModifiedBy>
  <cp:revision>334</cp:revision>
  <dcterms:created xsi:type="dcterms:W3CDTF">2005-01-24T14:46:28Z</dcterms:created>
  <dcterms:modified xsi:type="dcterms:W3CDTF">2015-12-01T14:11:02Z</dcterms:modified>
</cp:coreProperties>
</file>