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5.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5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8.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86"/>
  </p:notesMasterIdLst>
  <p:handoutMasterIdLst>
    <p:handoutMasterId r:id="rId87"/>
  </p:handoutMasterIdLst>
  <p:sldIdLst>
    <p:sldId id="611" r:id="rId2"/>
    <p:sldId id="686" r:id="rId3"/>
    <p:sldId id="674" r:id="rId4"/>
    <p:sldId id="685" r:id="rId5"/>
    <p:sldId id="694" r:id="rId6"/>
    <p:sldId id="676" r:id="rId7"/>
    <p:sldId id="675" r:id="rId8"/>
    <p:sldId id="690" r:id="rId9"/>
    <p:sldId id="677" r:id="rId10"/>
    <p:sldId id="612" r:id="rId11"/>
    <p:sldId id="614" r:id="rId12"/>
    <p:sldId id="615" r:id="rId13"/>
    <p:sldId id="687" r:id="rId14"/>
    <p:sldId id="613" r:id="rId15"/>
    <p:sldId id="616" r:id="rId16"/>
    <p:sldId id="835" r:id="rId17"/>
    <p:sldId id="836" r:id="rId18"/>
    <p:sldId id="855" r:id="rId19"/>
    <p:sldId id="837" r:id="rId20"/>
    <p:sldId id="688" r:id="rId21"/>
    <p:sldId id="617" r:id="rId22"/>
    <p:sldId id="618" r:id="rId23"/>
    <p:sldId id="620" r:id="rId24"/>
    <p:sldId id="866" r:id="rId25"/>
    <p:sldId id="867" r:id="rId26"/>
    <p:sldId id="868" r:id="rId27"/>
    <p:sldId id="869" r:id="rId28"/>
    <p:sldId id="870" r:id="rId29"/>
    <p:sldId id="872" r:id="rId30"/>
    <p:sldId id="873" r:id="rId31"/>
    <p:sldId id="838" r:id="rId32"/>
    <p:sldId id="621" r:id="rId33"/>
    <p:sldId id="625" r:id="rId34"/>
    <p:sldId id="626" r:id="rId35"/>
    <p:sldId id="695" r:id="rId36"/>
    <p:sldId id="783" r:id="rId37"/>
    <p:sldId id="701" r:id="rId38"/>
    <p:sldId id="684" r:id="rId39"/>
    <p:sldId id="793" r:id="rId40"/>
    <p:sldId id="653" r:id="rId41"/>
    <p:sldId id="776" r:id="rId42"/>
    <p:sldId id="833" r:id="rId43"/>
    <p:sldId id="778" r:id="rId44"/>
    <p:sldId id="779" r:id="rId45"/>
    <p:sldId id="874" r:id="rId46"/>
    <p:sldId id="808" r:id="rId47"/>
    <p:sldId id="656" r:id="rId48"/>
    <p:sldId id="657" r:id="rId49"/>
    <p:sldId id="809" r:id="rId50"/>
    <p:sldId id="658" r:id="rId51"/>
    <p:sldId id="875" r:id="rId52"/>
    <p:sldId id="878" r:id="rId53"/>
    <p:sldId id="877" r:id="rId54"/>
    <p:sldId id="876" r:id="rId55"/>
    <p:sldId id="879" r:id="rId56"/>
    <p:sldId id="880" r:id="rId57"/>
    <p:sldId id="659" r:id="rId58"/>
    <p:sldId id="660" r:id="rId59"/>
    <p:sldId id="881" r:id="rId60"/>
    <p:sldId id="882" r:id="rId61"/>
    <p:sldId id="883" r:id="rId62"/>
    <p:sldId id="884" r:id="rId63"/>
    <p:sldId id="861" r:id="rId64"/>
    <p:sldId id="862" r:id="rId65"/>
    <p:sldId id="863" r:id="rId66"/>
    <p:sldId id="864" r:id="rId67"/>
    <p:sldId id="885" r:id="rId68"/>
    <p:sldId id="865" r:id="rId69"/>
    <p:sldId id="886" r:id="rId70"/>
    <p:sldId id="839" r:id="rId71"/>
    <p:sldId id="840" r:id="rId72"/>
    <p:sldId id="841" r:id="rId73"/>
    <p:sldId id="842" r:id="rId74"/>
    <p:sldId id="843" r:id="rId75"/>
    <p:sldId id="844" r:id="rId76"/>
    <p:sldId id="845" r:id="rId77"/>
    <p:sldId id="846" r:id="rId78"/>
    <p:sldId id="847" r:id="rId79"/>
    <p:sldId id="848" r:id="rId80"/>
    <p:sldId id="849" r:id="rId81"/>
    <p:sldId id="850" r:id="rId82"/>
    <p:sldId id="851" r:id="rId83"/>
    <p:sldId id="852" r:id="rId84"/>
    <p:sldId id="777" r:id="rId85"/>
  </p:sldIdLst>
  <p:sldSz cx="9144000" cy="6858000" type="screen4x3"/>
  <p:notesSz cx="7315200" cy="9601200"/>
  <p:defaultTextStyle>
    <a:defPPr>
      <a:defRPr lang="en-AU"/>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7FF"/>
    <a:srgbClr val="E9E5FF"/>
    <a:srgbClr val="660066"/>
    <a:srgbClr val="E6E2FE"/>
    <a:srgbClr val="FAFAFA"/>
    <a:srgbClr val="0000FF"/>
    <a:srgbClr val="A5002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4" y="-4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716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1" Type="http://schemas.openxmlformats.org/officeDocument/2006/relationships/image" Target="../media/image47.wmf"/><Relationship Id="rId2"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wmf"/><Relationship Id="rId1" Type="http://schemas.openxmlformats.org/officeDocument/2006/relationships/image" Target="../media/image62.wmf"/><Relationship Id="rId2"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6.emf"/><Relationship Id="rId2" Type="http://schemas.openxmlformats.org/officeDocument/2006/relationships/image" Target="../media/image6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7.emf"/><Relationship Id="rId2" Type="http://schemas.openxmlformats.org/officeDocument/2006/relationships/image" Target="../media/image68.emf"/><Relationship Id="rId3" Type="http://schemas.openxmlformats.org/officeDocument/2006/relationships/image" Target="../media/image6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2457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AU"/>
          </a:p>
        </p:txBody>
      </p:sp>
      <p:sp>
        <p:nvSpPr>
          <p:cNvPr id="2458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2458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mn-cs"/>
              </a:defRPr>
            </a:lvl1pPr>
          </a:lstStyle>
          <a:p>
            <a:pPr>
              <a:defRPr/>
            </a:pPr>
            <a:fld id="{289D9930-C5EA-EE41-91C5-BCD2D40C2FF7}" type="slidenum">
              <a:rPr lang="en-AU"/>
              <a:pPr>
                <a:defRPr/>
              </a:pPr>
              <a:t>‹#›</a:t>
            </a:fld>
            <a:endParaRPr lang="en-AU"/>
          </a:p>
        </p:txBody>
      </p:sp>
    </p:spTree>
    <p:extLst>
      <p:ext uri="{BB962C8B-B14F-4D97-AF65-F5344CB8AC3E}">
        <p14:creationId xmlns:p14="http://schemas.microsoft.com/office/powerpoint/2010/main" val="3185512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3075"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AU"/>
          </a:p>
        </p:txBody>
      </p:sp>
      <p:sp>
        <p:nvSpPr>
          <p:cNvPr id="16388" name="Rectangle 4"/>
          <p:cNvSpPr>
            <a:spLocks noGrp="1" noRot="1" noChangeAspect="1" noChangeArrowheads="1" noTextEdit="1"/>
          </p:cNvSpPr>
          <p:nvPr>
            <p:ph type="sldImg" idx="2"/>
          </p:nvPr>
        </p:nvSpPr>
        <p:spPr bwMode="auto">
          <a:xfrm>
            <a:off x="1255713" y="720725"/>
            <a:ext cx="4802187"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3078"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AU"/>
          </a:p>
        </p:txBody>
      </p:sp>
      <p:sp>
        <p:nvSpPr>
          <p:cNvPr id="3079"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mn-cs"/>
              </a:defRPr>
            </a:lvl1pPr>
          </a:lstStyle>
          <a:p>
            <a:pPr>
              <a:defRPr/>
            </a:pPr>
            <a:fld id="{20674B94-C160-0742-A48E-493D2C07D8AE}" type="slidenum">
              <a:rPr lang="en-AU"/>
              <a:pPr>
                <a:defRPr/>
              </a:pPr>
              <a:t>‹#›</a:t>
            </a:fld>
            <a:endParaRPr lang="en-AU"/>
          </a:p>
        </p:txBody>
      </p:sp>
    </p:spTree>
    <p:extLst>
      <p:ext uri="{BB962C8B-B14F-4D97-AF65-F5344CB8AC3E}">
        <p14:creationId xmlns:p14="http://schemas.microsoft.com/office/powerpoint/2010/main" val="2242211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46A32F-0DDF-7F4A-B32A-6EFBD59A6D4B}" type="slidenum">
              <a:rPr lang="en-AU" sz="1200">
                <a:latin typeface="Times New Roman" charset="0"/>
              </a:rPr>
              <a:pPr/>
              <a:t>1</a:t>
            </a:fld>
            <a:endParaRPr lang="en-AU" sz="1200">
              <a:latin typeface="Times New Roman"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A2CADB-86E2-8142-9139-51ADE180DABB}" type="slidenum">
              <a:rPr lang="en-AU" sz="1200">
                <a:latin typeface="Times New Roman" charset="0"/>
              </a:rPr>
              <a:pPr/>
              <a:t>10</a:t>
            </a:fld>
            <a:endParaRPr lang="en-AU" sz="1200">
              <a:latin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B826BA-DC4D-614E-826F-529A2BFDB4B6}" type="slidenum">
              <a:rPr lang="en-AU" sz="1200">
                <a:latin typeface="Times New Roman" charset="0"/>
              </a:rPr>
              <a:pPr/>
              <a:t>11</a:t>
            </a:fld>
            <a:endParaRPr lang="en-AU" sz="1200">
              <a:latin typeface="Times New Roman"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32C7EE-6FAC-A24F-9DB8-6B29C48FAC19}" type="slidenum">
              <a:rPr lang="en-AU" sz="1200">
                <a:latin typeface="Times New Roman" charset="0"/>
              </a:rPr>
              <a:pPr/>
              <a:t>12</a:t>
            </a:fld>
            <a:endParaRPr lang="en-AU" sz="12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B0C190-8DB7-D74A-B11F-A46E6634EAF1}" type="slidenum">
              <a:rPr lang="en-AU" sz="1200">
                <a:latin typeface="Times New Roman" charset="0"/>
              </a:rPr>
              <a:pPr/>
              <a:t>13</a:t>
            </a:fld>
            <a:endParaRPr lang="en-AU" sz="120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6F8F08-51B6-F548-B746-DE88FD5D43C3}" type="slidenum">
              <a:rPr lang="en-AU" sz="1200">
                <a:latin typeface="Times New Roman" charset="0"/>
              </a:rPr>
              <a:pPr/>
              <a:t>14</a:t>
            </a:fld>
            <a:endParaRPr lang="en-AU"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4B675D-0392-774F-BED2-6187459176BC}" type="slidenum">
              <a:rPr lang="en-AU" sz="1200">
                <a:latin typeface="Times New Roman" charset="0"/>
              </a:rPr>
              <a:pPr/>
              <a:t>15</a:t>
            </a:fld>
            <a:endParaRPr lang="en-AU" sz="1200">
              <a:latin typeface="Times New Roman"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88F2F-FD17-9444-8644-ACE8F7E48B75}" type="slidenum">
              <a:rPr lang="en-AU" sz="1200">
                <a:latin typeface="Times New Roman" charset="0"/>
              </a:rPr>
              <a:pPr/>
              <a:t>16</a:t>
            </a:fld>
            <a:endParaRPr lang="en-AU" sz="1200">
              <a:latin typeface="Times New Roman"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BE5E60-41C4-9644-A654-CC9FAFB1E123}" type="slidenum">
              <a:rPr lang="en-AU" sz="1200">
                <a:latin typeface="Times New Roman" charset="0"/>
              </a:rPr>
              <a:pPr/>
              <a:t>17</a:t>
            </a:fld>
            <a:endParaRPr lang="en-AU" sz="1200">
              <a:latin typeface="Times New Roman"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59F39-8DB6-974E-858E-CE961EBA016F}" type="slidenum">
              <a:rPr lang="en-AU" sz="1200">
                <a:latin typeface="Times New Roman" charset="0"/>
              </a:rPr>
              <a:pPr/>
              <a:t>18</a:t>
            </a:fld>
            <a:endParaRPr lang="en-AU" sz="12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01D063-BEFC-E84E-97EE-3A14221034B9}" type="slidenum">
              <a:rPr lang="en-AU" sz="1200">
                <a:latin typeface="Times New Roman" charset="0"/>
              </a:rPr>
              <a:pPr/>
              <a:t>19</a:t>
            </a:fld>
            <a:endParaRPr lang="en-AU"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E42388-4365-714A-86CB-FFF641B91A12}" type="slidenum">
              <a:rPr lang="en-AU" sz="1200">
                <a:latin typeface="Times New Roman" charset="0"/>
              </a:rPr>
              <a:pPr/>
              <a:t>2</a:t>
            </a:fld>
            <a:endParaRPr lang="en-AU" sz="1200">
              <a:latin typeface="Times New Roman"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C81326-2845-EB43-B252-28CFB398DE8B}" type="slidenum">
              <a:rPr lang="en-AU" sz="1200">
                <a:latin typeface="Times New Roman" charset="0"/>
              </a:rPr>
              <a:pPr/>
              <a:t>20</a:t>
            </a:fld>
            <a:endParaRPr lang="en-AU" sz="1200">
              <a:latin typeface="Times New Roman"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E0DDDDD-7DBC-F646-8212-F0B7BD72C4DD}" type="slidenum">
              <a:rPr lang="en-AU" sz="1200">
                <a:latin typeface="Times New Roman" charset="0"/>
              </a:rPr>
              <a:pPr/>
              <a:t>21</a:t>
            </a:fld>
            <a:endParaRPr lang="en-AU" sz="1200">
              <a:latin typeface="Times New Roman"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D92D60C-A84C-7240-89FC-17CAF2AE8EA6}" type="slidenum">
              <a:rPr lang="en-AU" sz="1200">
                <a:latin typeface="Times New Roman" charset="0"/>
              </a:rPr>
              <a:pPr/>
              <a:t>22</a:t>
            </a:fld>
            <a:endParaRPr lang="en-AU" sz="1200">
              <a:latin typeface="Times New Roman"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CA9365-8B53-4B4D-84F8-61771494A9DC}" type="slidenum">
              <a:rPr lang="en-AU" sz="1200">
                <a:latin typeface="Times New Roman" charset="0"/>
              </a:rPr>
              <a:pPr/>
              <a:t>23</a:t>
            </a:fld>
            <a:endParaRPr lang="en-AU" sz="1200">
              <a:latin typeface="Times New Roman"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굴림" charset="0"/>
              <a:ea typeface="굴림" charset="0"/>
              <a:cs typeface="굴림"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5326EE-B250-2340-8531-BB32F60C9C8D}" type="slidenum">
              <a:rPr lang="tr-TR" sz="1300">
                <a:latin typeface="굴림" charset="0"/>
                <a:ea typeface="굴림" charset="0"/>
                <a:cs typeface="굴림" charset="0"/>
              </a:rPr>
              <a:pPr/>
              <a:t>24</a:t>
            </a:fld>
            <a:endParaRPr lang="tr-TR" sz="1300">
              <a:latin typeface="굴림" charset="0"/>
              <a:ea typeface="굴림" charset="0"/>
              <a:cs typeface="굴림"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E26CE9-C4BB-404A-8F46-D6AD0F849A6D}" type="slidenum">
              <a:rPr lang="tr-TR" sz="1300">
                <a:latin typeface="굴림" charset="0"/>
                <a:ea typeface="굴림" charset="0"/>
                <a:cs typeface="굴림" charset="0"/>
              </a:rPr>
              <a:pPr/>
              <a:t>25</a:t>
            </a:fld>
            <a:endParaRPr lang="tr-TR" sz="1300">
              <a:latin typeface="굴림" charset="0"/>
              <a:ea typeface="굴림" charset="0"/>
              <a:cs typeface="굴림"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굴림" charset="0"/>
              <a:ea typeface="굴림" charset="0"/>
              <a:cs typeface="굴림"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FE8D64-6047-764A-9AD9-03A002750D2A}" type="slidenum">
              <a:rPr lang="tr-TR" sz="1300">
                <a:latin typeface="굴림" charset="0"/>
                <a:ea typeface="굴림" charset="0"/>
                <a:cs typeface="굴림" charset="0"/>
              </a:rPr>
              <a:pPr/>
              <a:t>28</a:t>
            </a:fld>
            <a:endParaRPr lang="tr-TR" sz="1300">
              <a:latin typeface="굴림" charset="0"/>
              <a:ea typeface="굴림" charset="0"/>
              <a:cs typeface="굴림"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굴림" charset="0"/>
              <a:ea typeface="굴림" charset="0"/>
              <a:cs typeface="굴림"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D13ED3-16F5-4E4A-BEB9-458000F8FFA5}" type="slidenum">
              <a:rPr lang="tr-TR" sz="1300">
                <a:latin typeface="굴림" charset="0"/>
                <a:ea typeface="굴림" charset="0"/>
                <a:cs typeface="굴림" charset="0"/>
              </a:rPr>
              <a:pPr/>
              <a:t>29</a:t>
            </a:fld>
            <a:endParaRPr lang="tr-TR" sz="1300">
              <a:latin typeface="굴림" charset="0"/>
              <a:ea typeface="굴림" charset="0"/>
              <a:cs typeface="굴림"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굴림" charset="0"/>
              <a:ea typeface="굴림" charset="0"/>
              <a:cs typeface="굴림"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76D0E7-4BF6-A942-A7D7-D834B6662872}" type="slidenum">
              <a:rPr lang="tr-TR" sz="1300">
                <a:latin typeface="굴림" charset="0"/>
                <a:ea typeface="굴림" charset="0"/>
                <a:cs typeface="굴림" charset="0"/>
              </a:rPr>
              <a:pPr/>
              <a:t>30</a:t>
            </a:fld>
            <a:endParaRPr lang="tr-TR" sz="1300">
              <a:latin typeface="굴림" charset="0"/>
              <a:ea typeface="굴림" charset="0"/>
              <a:cs typeface="굴림"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굴림" charset="0"/>
              <a:ea typeface="굴림" charset="0"/>
              <a:cs typeface="굴림"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240F3C-6C82-0742-9D73-E02E93F5258C}" type="slidenum">
              <a:rPr lang="en-AU" sz="1200">
                <a:latin typeface="Times New Roman" charset="0"/>
              </a:rPr>
              <a:pPr/>
              <a:t>31</a:t>
            </a:fld>
            <a:endParaRPr lang="en-AU"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D22A91-2D19-134E-9990-839266A2B32F}" type="slidenum">
              <a:rPr lang="en-AU" sz="1200">
                <a:latin typeface="Times New Roman" charset="0"/>
              </a:rPr>
              <a:pPr/>
              <a:t>3</a:t>
            </a:fld>
            <a:endParaRPr lang="en-AU" sz="1200">
              <a:latin typeface="Times New Roman"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005124-5094-4C41-93B2-A0254E6A7830}" type="slidenum">
              <a:rPr lang="en-AU" sz="1200">
                <a:latin typeface="Times New Roman" charset="0"/>
              </a:rPr>
              <a:pPr/>
              <a:t>32</a:t>
            </a:fld>
            <a:endParaRPr lang="en-AU" sz="1200">
              <a:latin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A24A55-1080-F646-BD2A-585167B98457}" type="slidenum">
              <a:rPr lang="en-AU" sz="1200">
                <a:latin typeface="Times New Roman" charset="0"/>
              </a:rPr>
              <a:pPr/>
              <a:t>33</a:t>
            </a:fld>
            <a:endParaRPr lang="en-AU" sz="1200">
              <a:latin typeface="Times New Roman"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6428AB-3820-4945-86DA-84F42A12ED5B}" type="slidenum">
              <a:rPr lang="en-AU" sz="1200">
                <a:latin typeface="Times New Roman" charset="0"/>
              </a:rPr>
              <a:pPr/>
              <a:t>34</a:t>
            </a:fld>
            <a:endParaRPr lang="en-AU" sz="1200">
              <a:latin typeface="Times New Roman"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EA8909-EA84-1D4E-AAF3-88A30858E3A1}" type="slidenum">
              <a:rPr lang="en-AU" sz="1200">
                <a:latin typeface="Times New Roman" charset="0"/>
              </a:rPr>
              <a:pPr/>
              <a:t>35</a:t>
            </a:fld>
            <a:endParaRPr lang="en-AU" sz="1200">
              <a:latin typeface="Times New Roman"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28B026-7FA7-0E44-B126-783A84627D72}" type="slidenum">
              <a:rPr lang="en-AU" sz="1200">
                <a:latin typeface="Times New Roman" charset="0"/>
              </a:rPr>
              <a:pPr/>
              <a:t>36</a:t>
            </a:fld>
            <a:endParaRPr lang="en-AU" sz="1200">
              <a:latin typeface="Times New Roman"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E7AF11-0261-7D43-BEB0-604D827F1D74}" type="slidenum">
              <a:rPr lang="en-AU" sz="1200">
                <a:latin typeface="Times New Roman" charset="0"/>
              </a:rPr>
              <a:pPr/>
              <a:t>37</a:t>
            </a:fld>
            <a:endParaRPr lang="en-AU" sz="1200">
              <a:latin typeface="Times New Roman"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0C97C3-4AA9-544A-9E7F-4C06FEF58A4C}" type="slidenum">
              <a:rPr lang="en-AU" sz="1200">
                <a:latin typeface="Times New Roman" charset="0"/>
              </a:rPr>
              <a:pPr/>
              <a:t>38</a:t>
            </a:fld>
            <a:endParaRPr lang="en-AU" sz="1200">
              <a:latin typeface="Times New Roman"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B28E6B-AC42-DA44-BB41-90036DE12D6D}" type="slidenum">
              <a:rPr lang="en-AU" sz="1200">
                <a:latin typeface="Times New Roman" charset="0"/>
              </a:rPr>
              <a:pPr/>
              <a:t>39</a:t>
            </a:fld>
            <a:endParaRPr lang="en-AU" sz="1200">
              <a:latin typeface="Times New Roman"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557F95-D35D-664E-A12F-69E85EF194EF}" type="slidenum">
              <a:rPr lang="en-AU" sz="1200">
                <a:latin typeface="Times New Roman" charset="0"/>
              </a:rPr>
              <a:pPr/>
              <a:t>40</a:t>
            </a:fld>
            <a:endParaRPr lang="en-AU" sz="1200">
              <a:latin typeface="Times New Roman"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E69706-E756-F641-9FA8-DAAC4BC15406}" type="slidenum">
              <a:rPr lang="en-AU" sz="1200">
                <a:latin typeface="Times New Roman" charset="0"/>
              </a:rPr>
              <a:pPr/>
              <a:t>41</a:t>
            </a:fld>
            <a:endParaRPr lang="en-AU" sz="1200">
              <a:latin typeface="Times New Roman"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7B9E01-9EC7-C341-888C-4E1F7ECBBDF5}" type="slidenum">
              <a:rPr lang="en-AU" sz="1200">
                <a:latin typeface="Times New Roman" charset="0"/>
              </a:rPr>
              <a:pPr/>
              <a:t>4</a:t>
            </a:fld>
            <a:endParaRPr lang="en-AU" sz="1200">
              <a:latin typeface="Times New Roman"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85CF68-9F49-8C4B-9F32-185E7042D7FD}" type="slidenum">
              <a:rPr lang="en-AU" sz="1200">
                <a:latin typeface="Times New Roman" charset="0"/>
              </a:rPr>
              <a:pPr/>
              <a:t>42</a:t>
            </a:fld>
            <a:endParaRPr lang="en-AU" sz="1200">
              <a:latin typeface="Times New Roman"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506C6C-D6D3-4F4C-AE96-FF832AFCEE10}" type="slidenum">
              <a:rPr lang="en-AU" sz="1200">
                <a:latin typeface="Times New Roman" charset="0"/>
              </a:rPr>
              <a:pPr/>
              <a:t>43</a:t>
            </a:fld>
            <a:endParaRPr lang="en-AU" sz="1200">
              <a:latin typeface="Times New Roman"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333B68-62C4-494F-85F6-6499247652FB}" type="slidenum">
              <a:rPr lang="en-AU" sz="1200">
                <a:latin typeface="Times New Roman" charset="0"/>
              </a:rPr>
              <a:pPr/>
              <a:t>44</a:t>
            </a:fld>
            <a:endParaRPr lang="en-AU" sz="1200">
              <a:latin typeface="Times New Roman"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9B4E95-4020-BD44-8AD1-EB8F2057CC57}" type="slidenum">
              <a:rPr lang="en-AU" sz="1200">
                <a:latin typeface="Times New Roman" charset="0"/>
              </a:rPr>
              <a:pPr/>
              <a:t>46</a:t>
            </a:fld>
            <a:endParaRPr lang="en-AU" sz="1200">
              <a:latin typeface="Times New Roman"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405238-83CB-1F47-A0E7-0A6CCD3FD8FB}" type="slidenum">
              <a:rPr lang="en-AU" sz="1200">
                <a:latin typeface="Times New Roman" charset="0"/>
              </a:rPr>
              <a:pPr/>
              <a:t>47</a:t>
            </a:fld>
            <a:endParaRPr lang="en-AU" sz="1200">
              <a:latin typeface="Times New Roman"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2FBE8-6CBA-234B-9F68-75D4056B2A79}" type="slidenum">
              <a:rPr lang="en-AU" sz="1200">
                <a:latin typeface="Times New Roman" charset="0"/>
              </a:rPr>
              <a:pPr/>
              <a:t>48</a:t>
            </a:fld>
            <a:endParaRPr lang="en-AU" sz="1200">
              <a:latin typeface="Times New Roman"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548628A-1423-4B45-8E6C-A509AFB977BC}" type="slidenum">
              <a:rPr lang="en-AU" sz="1200">
                <a:latin typeface="Times New Roman" charset="0"/>
              </a:rPr>
              <a:pPr/>
              <a:t>49</a:t>
            </a:fld>
            <a:endParaRPr lang="en-AU" sz="1200">
              <a:latin typeface="Times New Roman"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29D7E1-0662-B042-8B99-872ECDD5BE13}" type="slidenum">
              <a:rPr lang="en-AU" sz="1200">
                <a:latin typeface="Times New Roman" charset="0"/>
              </a:rPr>
              <a:pPr/>
              <a:t>50</a:t>
            </a:fld>
            <a:endParaRPr lang="en-AU" sz="1200">
              <a:latin typeface="Times New Roman"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C34A13-D6F5-5D46-A629-AE1DAE04655A}" type="slidenum">
              <a:rPr lang="en-AU" sz="1200">
                <a:latin typeface="Times New Roman" charset="0"/>
              </a:rPr>
              <a:pPr/>
              <a:t>57</a:t>
            </a:fld>
            <a:endParaRPr lang="en-AU" sz="1200">
              <a:latin typeface="Times New Roman"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CA57F8-8273-804C-90FD-41ABBD360B60}" type="slidenum">
              <a:rPr lang="en-AU" sz="1200">
                <a:latin typeface="Times New Roman" charset="0"/>
              </a:rPr>
              <a:pPr/>
              <a:t>58</a:t>
            </a:fld>
            <a:endParaRPr lang="en-AU" sz="1200">
              <a:latin typeface="Times New Roman"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EE0160-5924-444A-A254-C1D001CEB699}" type="slidenum">
              <a:rPr lang="en-AU" sz="1200">
                <a:latin typeface="Times New Roman" charset="0"/>
              </a:rPr>
              <a:pPr/>
              <a:t>5</a:t>
            </a:fld>
            <a:endParaRPr lang="en-AU" sz="1200">
              <a:latin typeface="Times New Roman"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3200">
                <a:solidFill>
                  <a:schemeClr val="tx1"/>
                </a:solidFill>
                <a:latin typeface="Palatino Linotype" charset="0"/>
                <a:ea typeface="ＭＳ Ｐゴシック" charset="0"/>
                <a:cs typeface="ＭＳ Ｐゴシック" charset="0"/>
              </a:defRPr>
            </a:lvl1pPr>
            <a:lvl2pPr marL="742950" indent="-285750" defTabSz="990600" eaLnBrk="0" hangingPunct="0">
              <a:defRPr sz="3200">
                <a:solidFill>
                  <a:schemeClr val="tx1"/>
                </a:solidFill>
                <a:latin typeface="Palatino Linotype" charset="0"/>
                <a:ea typeface="ＭＳ Ｐゴシック" charset="0"/>
              </a:defRPr>
            </a:lvl2pPr>
            <a:lvl3pPr marL="1143000" indent="-228600" defTabSz="990600" eaLnBrk="0" hangingPunct="0">
              <a:defRPr sz="3200">
                <a:solidFill>
                  <a:schemeClr val="tx1"/>
                </a:solidFill>
                <a:latin typeface="Palatino Linotype" charset="0"/>
                <a:ea typeface="ＭＳ Ｐゴシック" charset="0"/>
              </a:defRPr>
            </a:lvl3pPr>
            <a:lvl4pPr marL="1600200" indent="-228600" defTabSz="990600" eaLnBrk="0" hangingPunct="0">
              <a:defRPr sz="3200">
                <a:solidFill>
                  <a:schemeClr val="tx1"/>
                </a:solidFill>
                <a:latin typeface="Palatino Linotype" charset="0"/>
                <a:ea typeface="ＭＳ Ｐゴシック" charset="0"/>
              </a:defRPr>
            </a:lvl4pPr>
            <a:lvl5pPr marL="2057400" indent="-228600" defTabSz="990600" eaLnBrk="0" hangingPunct="0">
              <a:defRPr sz="3200">
                <a:solidFill>
                  <a:schemeClr val="tx1"/>
                </a:solidFill>
                <a:latin typeface="Palatino Linotype" charset="0"/>
                <a:ea typeface="ＭＳ Ｐゴシック" charset="0"/>
              </a:defRPr>
            </a:lvl5pPr>
            <a:lvl6pPr marL="2514600" indent="-228600" defTabSz="990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defTabSz="990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defTabSz="990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defTabSz="990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409DB182-1A32-1D45-A7B0-85A3C18BCC42}" type="slidenum">
              <a:rPr lang="tr-TR" sz="1300">
                <a:latin typeface="Arial" charset="0"/>
              </a:rPr>
              <a:pPr eaLnBrk="1" hangingPunct="1"/>
              <a:t>59</a:t>
            </a:fld>
            <a:endParaRPr lang="tr-TR" sz="1300">
              <a:latin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3200">
                <a:solidFill>
                  <a:schemeClr val="tx1"/>
                </a:solidFill>
                <a:latin typeface="Palatino Linotype" charset="0"/>
                <a:ea typeface="ＭＳ Ｐゴシック" charset="0"/>
                <a:cs typeface="ＭＳ Ｐゴシック" charset="0"/>
              </a:defRPr>
            </a:lvl1pPr>
            <a:lvl2pPr marL="742950" indent="-285750" defTabSz="990600" eaLnBrk="0" hangingPunct="0">
              <a:defRPr sz="3200">
                <a:solidFill>
                  <a:schemeClr val="tx1"/>
                </a:solidFill>
                <a:latin typeface="Palatino Linotype" charset="0"/>
                <a:ea typeface="ＭＳ Ｐゴシック" charset="0"/>
              </a:defRPr>
            </a:lvl2pPr>
            <a:lvl3pPr marL="1143000" indent="-228600" defTabSz="990600" eaLnBrk="0" hangingPunct="0">
              <a:defRPr sz="3200">
                <a:solidFill>
                  <a:schemeClr val="tx1"/>
                </a:solidFill>
                <a:latin typeface="Palatino Linotype" charset="0"/>
                <a:ea typeface="ＭＳ Ｐゴシック" charset="0"/>
              </a:defRPr>
            </a:lvl3pPr>
            <a:lvl4pPr marL="1600200" indent="-228600" defTabSz="990600" eaLnBrk="0" hangingPunct="0">
              <a:defRPr sz="3200">
                <a:solidFill>
                  <a:schemeClr val="tx1"/>
                </a:solidFill>
                <a:latin typeface="Palatino Linotype" charset="0"/>
                <a:ea typeface="ＭＳ Ｐゴシック" charset="0"/>
              </a:defRPr>
            </a:lvl4pPr>
            <a:lvl5pPr marL="2057400" indent="-228600" defTabSz="990600" eaLnBrk="0" hangingPunct="0">
              <a:defRPr sz="3200">
                <a:solidFill>
                  <a:schemeClr val="tx1"/>
                </a:solidFill>
                <a:latin typeface="Palatino Linotype" charset="0"/>
                <a:ea typeface="ＭＳ Ｐゴシック" charset="0"/>
              </a:defRPr>
            </a:lvl5pPr>
            <a:lvl6pPr marL="2514600" indent="-228600" defTabSz="990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defTabSz="990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defTabSz="990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defTabSz="990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D6EEF7B9-9902-BD43-B38A-9D170424342C}" type="slidenum">
              <a:rPr lang="tr-TR" sz="1300">
                <a:latin typeface="Arial" charset="0"/>
              </a:rPr>
              <a:pPr eaLnBrk="1" hangingPunct="1"/>
              <a:t>60</a:t>
            </a:fld>
            <a:endParaRPr lang="tr-TR" sz="1300">
              <a:latin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3200">
                <a:solidFill>
                  <a:schemeClr val="tx1"/>
                </a:solidFill>
                <a:latin typeface="Palatino Linotype" charset="0"/>
                <a:ea typeface="ＭＳ Ｐゴシック" charset="0"/>
                <a:cs typeface="ＭＳ Ｐゴシック" charset="0"/>
              </a:defRPr>
            </a:lvl1pPr>
            <a:lvl2pPr marL="742950" indent="-285750" defTabSz="990600" eaLnBrk="0" hangingPunct="0">
              <a:defRPr sz="3200">
                <a:solidFill>
                  <a:schemeClr val="tx1"/>
                </a:solidFill>
                <a:latin typeface="Palatino Linotype" charset="0"/>
                <a:ea typeface="ＭＳ Ｐゴシック" charset="0"/>
              </a:defRPr>
            </a:lvl2pPr>
            <a:lvl3pPr marL="1143000" indent="-228600" defTabSz="990600" eaLnBrk="0" hangingPunct="0">
              <a:defRPr sz="3200">
                <a:solidFill>
                  <a:schemeClr val="tx1"/>
                </a:solidFill>
                <a:latin typeface="Palatino Linotype" charset="0"/>
                <a:ea typeface="ＭＳ Ｐゴシック" charset="0"/>
              </a:defRPr>
            </a:lvl3pPr>
            <a:lvl4pPr marL="1600200" indent="-228600" defTabSz="990600" eaLnBrk="0" hangingPunct="0">
              <a:defRPr sz="3200">
                <a:solidFill>
                  <a:schemeClr val="tx1"/>
                </a:solidFill>
                <a:latin typeface="Palatino Linotype" charset="0"/>
                <a:ea typeface="ＭＳ Ｐゴシック" charset="0"/>
              </a:defRPr>
            </a:lvl4pPr>
            <a:lvl5pPr marL="2057400" indent="-228600" defTabSz="990600" eaLnBrk="0" hangingPunct="0">
              <a:defRPr sz="3200">
                <a:solidFill>
                  <a:schemeClr val="tx1"/>
                </a:solidFill>
                <a:latin typeface="Palatino Linotype" charset="0"/>
                <a:ea typeface="ＭＳ Ｐゴシック" charset="0"/>
              </a:defRPr>
            </a:lvl5pPr>
            <a:lvl6pPr marL="2514600" indent="-228600" defTabSz="990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defTabSz="990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defTabSz="990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defTabSz="990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248179C7-8208-FB40-A6C2-D1F6CCC2717E}" type="slidenum">
              <a:rPr lang="tr-TR" sz="1300">
                <a:latin typeface="Arial" charset="0"/>
              </a:rPr>
              <a:pPr eaLnBrk="1" hangingPunct="1"/>
              <a:t>62</a:t>
            </a:fld>
            <a:endParaRPr lang="tr-TR" sz="130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28014C-EF70-AF48-B087-B05612C0B4EE}" type="slidenum">
              <a:rPr lang="en-AU" sz="1200">
                <a:latin typeface="Times New Roman" charset="0"/>
              </a:rPr>
              <a:pPr/>
              <a:t>63</a:t>
            </a:fld>
            <a:endParaRPr lang="en-AU" sz="1200">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6B8631-89F5-AF43-98DF-010D2023D7B1}" type="slidenum">
              <a:rPr lang="en-AU" sz="1200">
                <a:latin typeface="Times New Roman" charset="0"/>
              </a:rPr>
              <a:pPr/>
              <a:t>64</a:t>
            </a:fld>
            <a:endParaRPr lang="en-AU" sz="1200">
              <a:latin typeface="Times New Roman"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E0FDB0-EE15-A14C-8376-5EEB00A90444}" type="slidenum">
              <a:rPr lang="en-AU" sz="1200">
                <a:latin typeface="Times New Roman" charset="0"/>
              </a:rPr>
              <a:pPr/>
              <a:t>65</a:t>
            </a:fld>
            <a:endParaRPr lang="en-AU" sz="1200">
              <a:latin typeface="Times New Roman"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4302A0-2AFB-C24A-8FBF-F28B2F5C473E}" type="slidenum">
              <a:rPr lang="en-AU" sz="1200">
                <a:latin typeface="Times New Roman" charset="0"/>
              </a:rPr>
              <a:pPr/>
              <a:t>66</a:t>
            </a:fld>
            <a:endParaRPr lang="en-AU" sz="1200">
              <a:latin typeface="Times New Roman"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39BF41-A6AF-C641-86E9-20A4EFCB40B5}" type="slidenum">
              <a:rPr lang="en-AU" sz="1200">
                <a:latin typeface="Times New Roman" charset="0"/>
              </a:rPr>
              <a:pPr/>
              <a:t>68</a:t>
            </a:fld>
            <a:endParaRPr lang="en-AU" sz="1200">
              <a:latin typeface="Times New Roman"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5D4DEA-1205-7943-8A47-2FD914830AA2}" type="slidenum">
              <a:rPr lang="en-AU" sz="1200">
                <a:latin typeface="Times New Roman" charset="0"/>
              </a:rPr>
              <a:pPr/>
              <a:t>70</a:t>
            </a:fld>
            <a:endParaRPr lang="en-AU" sz="1200">
              <a:latin typeface="Times New Roman"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41FFC7-E796-5F4B-9A7D-DABF8D186CC1}" type="slidenum">
              <a:rPr lang="en-AU" sz="1200">
                <a:latin typeface="Times New Roman" charset="0"/>
              </a:rPr>
              <a:pPr/>
              <a:t>71</a:t>
            </a:fld>
            <a:endParaRPr lang="en-AU" sz="1200">
              <a:latin typeface="Times New Roman"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2D80E1-C6FD-5C42-9502-D44B2CF1A918}" type="slidenum">
              <a:rPr lang="en-AU" sz="1200">
                <a:latin typeface="Times New Roman" charset="0"/>
              </a:rPr>
              <a:pPr/>
              <a:t>6</a:t>
            </a:fld>
            <a:endParaRPr lang="en-AU" sz="1200">
              <a:latin typeface="Times New Roman" charset="0"/>
            </a:endParaRPr>
          </a:p>
        </p:txBody>
      </p:sp>
      <p:sp>
        <p:nvSpPr>
          <p:cNvPr id="28674" name="Slide Image Placeholder 1"/>
          <p:cNvSpPr>
            <a:spLocks noGrp="1" noRot="1" noChangeAspect="1" noTextEdit="1"/>
          </p:cNvSpPr>
          <p:nvPr>
            <p:ph type="sldImg"/>
          </p:nvPr>
        </p:nvSpPr>
        <p:spPr>
          <a:xfrm>
            <a:off x="1257300" y="720725"/>
            <a:ext cx="4802188" cy="3600450"/>
          </a:xfrm>
          <a:ln/>
        </p:spPr>
      </p:sp>
      <p:sp>
        <p:nvSpPr>
          <p:cNvPr id="28675" name="Notes Placeholder 2"/>
          <p:cNvSpPr>
            <a:spLocks noGrp="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GB">
              <a:latin typeface="Times New Roman" charset="0"/>
            </a:endParaRPr>
          </a:p>
        </p:txBody>
      </p:sp>
      <p:sp>
        <p:nvSpPr>
          <p:cNvPr id="28676" name="Slide Number Placeholder 3"/>
          <p:cNvSpPr txBox="1">
            <a:spLocks noGrp="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EAAF333-6F72-6E4C-92C2-1441A9025A9B}" type="slidenum">
              <a:rPr lang="en-GB" sz="1200">
                <a:latin typeface="Calibri" charset="0"/>
              </a:rPr>
              <a:pPr algn="r" eaLnBrk="1" hangingPunct="1"/>
              <a:t>6</a:t>
            </a:fld>
            <a:endParaRPr lang="en-GB" sz="1200">
              <a:latin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C2191C-0743-4440-B4E4-2180010456D8}" type="slidenum">
              <a:rPr lang="en-AU" sz="1200">
                <a:latin typeface="Times New Roman" charset="0"/>
              </a:rPr>
              <a:pPr/>
              <a:t>72</a:t>
            </a:fld>
            <a:endParaRPr lang="en-AU" sz="1200">
              <a:latin typeface="Times New Roman"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099CE9-5925-7F43-8D97-3ADF9AF87666}" type="slidenum">
              <a:rPr lang="en-AU" sz="1200">
                <a:latin typeface="Times New Roman" charset="0"/>
              </a:rPr>
              <a:pPr/>
              <a:t>73</a:t>
            </a:fld>
            <a:endParaRPr lang="en-AU" sz="1200">
              <a:latin typeface="Times New Roman"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C84ABE-92B9-F64C-AFAE-F6F1265E7A2C}" type="slidenum">
              <a:rPr lang="en-AU" sz="1200">
                <a:latin typeface="Times New Roman" charset="0"/>
              </a:rPr>
              <a:pPr/>
              <a:t>74</a:t>
            </a:fld>
            <a:endParaRPr lang="en-AU" sz="1200">
              <a:latin typeface="Times New Roman"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BCE7DA4-AED4-744E-BCCD-AA997FCE3982}" type="slidenum">
              <a:rPr lang="en-AU" sz="1200">
                <a:latin typeface="Times New Roman" charset="0"/>
              </a:rPr>
              <a:pPr/>
              <a:t>75</a:t>
            </a:fld>
            <a:endParaRPr lang="en-AU" sz="1200">
              <a:latin typeface="Times New Roman"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2E78CD6-AC25-D243-8300-9F702A1BBBCE}" type="slidenum">
              <a:rPr lang="en-AU" sz="1200">
                <a:latin typeface="Times New Roman" charset="0"/>
              </a:rPr>
              <a:pPr/>
              <a:t>76</a:t>
            </a:fld>
            <a:endParaRPr lang="en-AU" sz="1200">
              <a:latin typeface="Times New Roman"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CE6DAE-63DC-0F49-9CF7-F2425245A61E}" type="slidenum">
              <a:rPr lang="en-AU" sz="1200">
                <a:latin typeface="Times New Roman" charset="0"/>
              </a:rPr>
              <a:pPr/>
              <a:t>77</a:t>
            </a:fld>
            <a:endParaRPr lang="en-AU" sz="1200">
              <a:latin typeface="Times New Roman"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ED917B-AAF8-2C41-A2FE-CB45B4330139}" type="slidenum">
              <a:rPr lang="en-AU" sz="1200">
                <a:latin typeface="Times New Roman" charset="0"/>
              </a:rPr>
              <a:pPr/>
              <a:t>78</a:t>
            </a:fld>
            <a:endParaRPr lang="en-AU" sz="1200">
              <a:latin typeface="Times New Roman"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1C8124-CE2F-6442-8FEF-11075A79ECC6}" type="slidenum">
              <a:rPr lang="en-AU" sz="1200">
                <a:latin typeface="Times New Roman" charset="0"/>
              </a:rPr>
              <a:pPr/>
              <a:t>79</a:t>
            </a:fld>
            <a:endParaRPr lang="en-AU" sz="1200">
              <a:latin typeface="Times New Roman"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C49D4E-3E1C-E14B-AD89-9B25244A0602}" type="slidenum">
              <a:rPr lang="en-AU" sz="1200">
                <a:latin typeface="Times New Roman" charset="0"/>
              </a:rPr>
              <a:pPr/>
              <a:t>80</a:t>
            </a:fld>
            <a:endParaRPr lang="en-AU" sz="1200">
              <a:latin typeface="Times New Roman"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90DB51-773E-BA42-9F1B-4198E1BD5BB8}" type="slidenum">
              <a:rPr lang="en-AU" sz="1200">
                <a:latin typeface="Times New Roman" charset="0"/>
              </a:rPr>
              <a:pPr/>
              <a:t>81</a:t>
            </a:fld>
            <a:endParaRPr lang="en-AU" sz="1200">
              <a:latin typeface="Times New Roman"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60777E-8945-414E-857D-53D6DA1081E6}" type="slidenum">
              <a:rPr lang="en-AU" sz="1200">
                <a:latin typeface="Times New Roman" charset="0"/>
              </a:rPr>
              <a:pPr/>
              <a:t>7</a:t>
            </a:fld>
            <a:endParaRPr lang="en-AU" sz="12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323BB4-C8D8-6C40-949E-3B05DC9E5723}" type="slidenum">
              <a:rPr lang="en-AU" sz="1200">
                <a:latin typeface="Times New Roman" charset="0"/>
              </a:rPr>
              <a:pPr/>
              <a:t>82</a:t>
            </a:fld>
            <a:endParaRPr lang="en-AU" sz="1200">
              <a:latin typeface="Times New Roman"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2865E3-5CC3-364C-859D-EAF1E2D329DC}" type="slidenum">
              <a:rPr lang="en-AU" sz="1200">
                <a:latin typeface="Times New Roman" charset="0"/>
              </a:rPr>
              <a:pPr/>
              <a:t>83</a:t>
            </a:fld>
            <a:endParaRPr lang="en-AU" sz="1200">
              <a:latin typeface="Times New Roman"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B47D54E-BB6C-6847-939F-ED3CD52DDC10}" type="slidenum">
              <a:rPr lang="en-AU" sz="1200">
                <a:latin typeface="Times New Roman" charset="0"/>
              </a:rPr>
              <a:pPr/>
              <a:t>84</a:t>
            </a:fld>
            <a:endParaRPr lang="en-AU" sz="1200">
              <a:latin typeface="Times New Roman"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59116F-0CC5-AB43-9BA8-DD356799D708}" type="slidenum">
              <a:rPr lang="en-AU" sz="1200">
                <a:latin typeface="Times New Roman" charset="0"/>
              </a:rPr>
              <a:pPr/>
              <a:t>8</a:t>
            </a:fld>
            <a:endParaRPr lang="en-AU" sz="1200">
              <a:latin typeface="Times New Roman"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031EF7-4706-4B4B-A277-DEC34524495E}" type="slidenum">
              <a:rPr lang="en-AU" sz="1200">
                <a:latin typeface="Times New Roman" charset="0"/>
              </a:rPr>
              <a:pPr/>
              <a:t>9</a:t>
            </a:fld>
            <a:endParaRPr lang="en-AU" sz="1200">
              <a:latin typeface="Times New Roman"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latin typeface="Times New Roman"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latin typeface="Times New Roman"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lgn="ctr" eaLnBrk="1" hangingPunct="1"/>
              <a:endParaRPr lang="en-US" sz="2400">
                <a:latin typeface="Times New Roman"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2400">
                <a:latin typeface="Times New Roman"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grpSp>
      <p:sp>
        <p:nvSpPr>
          <p:cNvPr id="843788" name="Rectangle 12"/>
          <p:cNvSpPr>
            <a:spLocks noGrp="1" noChangeArrowheads="1"/>
          </p:cNvSpPr>
          <p:nvPr>
            <p:ph type="ctrTitle"/>
          </p:nvPr>
        </p:nvSpPr>
        <p:spPr>
          <a:xfrm>
            <a:off x="685800" y="1219200"/>
            <a:ext cx="7772400" cy="1933575"/>
          </a:xfrm>
        </p:spPr>
        <p:txBody>
          <a:bodyPr anchor="b"/>
          <a:lstStyle>
            <a:lvl1pPr algn="r">
              <a:defRPr sz="4000"/>
            </a:lvl1pPr>
          </a:lstStyle>
          <a:p>
            <a:r>
              <a:rPr lang="en-US"/>
              <a:t>Click to edit Master title style</a:t>
            </a:r>
          </a:p>
        </p:txBody>
      </p:sp>
      <p:sp>
        <p:nvSpPr>
          <p:cNvPr id="84378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0D5E97A0-C889-504B-8DD1-33720154C604}" type="slidenum">
              <a:rPr lang="en-US"/>
              <a:pPr>
                <a:defRPr/>
              </a:pPr>
              <a:t>‹#›</a:t>
            </a:fld>
            <a:endParaRPr lang="en-US"/>
          </a:p>
        </p:txBody>
      </p:sp>
    </p:spTree>
    <p:extLst>
      <p:ext uri="{BB962C8B-B14F-4D97-AF65-F5344CB8AC3E}">
        <p14:creationId xmlns:p14="http://schemas.microsoft.com/office/powerpoint/2010/main" val="19338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EE4A6C4-E242-5D43-9F29-09B0AF89806D}" type="slidenum">
              <a:rPr lang="en-US"/>
              <a:pPr>
                <a:defRPr/>
              </a:pPr>
              <a:t>‹#›</a:t>
            </a:fld>
            <a:endParaRPr lang="en-US"/>
          </a:p>
        </p:txBody>
      </p:sp>
    </p:spTree>
    <p:extLst>
      <p:ext uri="{BB962C8B-B14F-4D97-AF65-F5344CB8AC3E}">
        <p14:creationId xmlns:p14="http://schemas.microsoft.com/office/powerpoint/2010/main" val="389148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88913"/>
            <a:ext cx="2058988" cy="5942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8913"/>
            <a:ext cx="6029325" cy="5942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8116E48-516A-734E-AE7E-369F4A592B5D}" type="slidenum">
              <a:rPr lang="en-US"/>
              <a:pPr>
                <a:defRPr/>
              </a:pPr>
              <a:t>‹#›</a:t>
            </a:fld>
            <a:endParaRPr lang="en-US"/>
          </a:p>
        </p:txBody>
      </p:sp>
    </p:spTree>
    <p:extLst>
      <p:ext uri="{BB962C8B-B14F-4D97-AF65-F5344CB8AC3E}">
        <p14:creationId xmlns:p14="http://schemas.microsoft.com/office/powerpoint/2010/main" val="1250457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777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25538"/>
            <a:ext cx="4038600"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25538"/>
            <a:ext cx="4038600"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03638"/>
            <a:ext cx="4038600" cy="242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47BEAF2B-9221-CB4F-9112-E09F6307ED62}" type="slidenum">
              <a:rPr lang="en-US"/>
              <a:pPr>
                <a:defRPr/>
              </a:pPr>
              <a:t>‹#›</a:t>
            </a:fld>
            <a:endParaRPr lang="en-US"/>
          </a:p>
        </p:txBody>
      </p:sp>
    </p:spTree>
    <p:extLst>
      <p:ext uri="{BB962C8B-B14F-4D97-AF65-F5344CB8AC3E}">
        <p14:creationId xmlns:p14="http://schemas.microsoft.com/office/powerpoint/2010/main" val="1292390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777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25538"/>
            <a:ext cx="4038600"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38600"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A50123F-5501-D743-95CB-7E73190E73B8}" type="slidenum">
              <a:rPr lang="en-US"/>
              <a:pPr>
                <a:defRPr/>
              </a:pPr>
              <a:t>‹#›</a:t>
            </a:fld>
            <a:endParaRPr lang="en-US"/>
          </a:p>
        </p:txBody>
      </p:sp>
    </p:spTree>
    <p:extLst>
      <p:ext uri="{BB962C8B-B14F-4D97-AF65-F5344CB8AC3E}">
        <p14:creationId xmlns:p14="http://schemas.microsoft.com/office/powerpoint/2010/main" val="214380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76F29A2-531A-1B4C-A7C3-F49A87E91D42}" type="slidenum">
              <a:rPr lang="en-US"/>
              <a:pPr>
                <a:defRPr/>
              </a:pPr>
              <a:t>‹#›</a:t>
            </a:fld>
            <a:endParaRPr lang="en-US"/>
          </a:p>
        </p:txBody>
      </p:sp>
    </p:spTree>
    <p:extLst>
      <p:ext uri="{BB962C8B-B14F-4D97-AF65-F5344CB8AC3E}">
        <p14:creationId xmlns:p14="http://schemas.microsoft.com/office/powerpoint/2010/main" val="134849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321D0CF-2927-6440-BF98-4706D21423A5}" type="slidenum">
              <a:rPr lang="en-US"/>
              <a:pPr>
                <a:defRPr/>
              </a:pPr>
              <a:t>‹#›</a:t>
            </a:fld>
            <a:endParaRPr lang="en-US"/>
          </a:p>
        </p:txBody>
      </p:sp>
    </p:spTree>
    <p:extLst>
      <p:ext uri="{BB962C8B-B14F-4D97-AF65-F5344CB8AC3E}">
        <p14:creationId xmlns:p14="http://schemas.microsoft.com/office/powerpoint/2010/main" val="15231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25538"/>
            <a:ext cx="4038600" cy="5005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38600" cy="5005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B90E9B1-6109-8240-893D-6CB8BAA4BBBF}" type="slidenum">
              <a:rPr lang="en-US"/>
              <a:pPr>
                <a:defRPr/>
              </a:pPr>
              <a:t>‹#›</a:t>
            </a:fld>
            <a:endParaRPr lang="en-US"/>
          </a:p>
        </p:txBody>
      </p:sp>
    </p:spTree>
    <p:extLst>
      <p:ext uri="{BB962C8B-B14F-4D97-AF65-F5344CB8AC3E}">
        <p14:creationId xmlns:p14="http://schemas.microsoft.com/office/powerpoint/2010/main" val="301569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3BBEFC0-1813-A045-9882-358CF700942A}" type="slidenum">
              <a:rPr lang="en-US"/>
              <a:pPr>
                <a:defRPr/>
              </a:pPr>
              <a:t>‹#›</a:t>
            </a:fld>
            <a:endParaRPr lang="en-US"/>
          </a:p>
        </p:txBody>
      </p:sp>
    </p:spTree>
    <p:extLst>
      <p:ext uri="{BB962C8B-B14F-4D97-AF65-F5344CB8AC3E}">
        <p14:creationId xmlns:p14="http://schemas.microsoft.com/office/powerpoint/2010/main" val="236314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9B06041D-216B-D54F-9DFB-C3FD4B4CDAA9}" type="slidenum">
              <a:rPr lang="en-US"/>
              <a:pPr>
                <a:defRPr/>
              </a:pPr>
              <a:t>‹#›</a:t>
            </a:fld>
            <a:endParaRPr lang="en-US"/>
          </a:p>
        </p:txBody>
      </p:sp>
    </p:spTree>
    <p:extLst>
      <p:ext uri="{BB962C8B-B14F-4D97-AF65-F5344CB8AC3E}">
        <p14:creationId xmlns:p14="http://schemas.microsoft.com/office/powerpoint/2010/main" val="316358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A3D7942-E9B6-9742-B0BC-218EA5FC3CF9}" type="slidenum">
              <a:rPr lang="en-US"/>
              <a:pPr>
                <a:defRPr/>
              </a:pPr>
              <a:t>‹#›</a:t>
            </a:fld>
            <a:endParaRPr lang="en-US"/>
          </a:p>
        </p:txBody>
      </p:sp>
    </p:spTree>
    <p:extLst>
      <p:ext uri="{BB962C8B-B14F-4D97-AF65-F5344CB8AC3E}">
        <p14:creationId xmlns:p14="http://schemas.microsoft.com/office/powerpoint/2010/main" val="29318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EC5485E-599D-9A43-944E-8A1200078864}" type="slidenum">
              <a:rPr lang="en-US"/>
              <a:pPr>
                <a:defRPr/>
              </a:pPr>
              <a:t>‹#›</a:t>
            </a:fld>
            <a:endParaRPr lang="en-US"/>
          </a:p>
        </p:txBody>
      </p:sp>
    </p:spTree>
    <p:extLst>
      <p:ext uri="{BB962C8B-B14F-4D97-AF65-F5344CB8AC3E}">
        <p14:creationId xmlns:p14="http://schemas.microsoft.com/office/powerpoint/2010/main" val="43113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E7BDF4-C7C2-FD4B-AD4C-1EADACA08614}" type="slidenum">
              <a:rPr lang="en-US"/>
              <a:pPr>
                <a:defRPr/>
              </a:pPr>
              <a:t>‹#›</a:t>
            </a:fld>
            <a:endParaRPr lang="en-US"/>
          </a:p>
        </p:txBody>
      </p:sp>
    </p:spTree>
    <p:extLst>
      <p:ext uri="{BB962C8B-B14F-4D97-AF65-F5344CB8AC3E}">
        <p14:creationId xmlns:p14="http://schemas.microsoft.com/office/powerpoint/2010/main" val="1686233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body" idx="1"/>
          </p:nvPr>
        </p:nvSpPr>
        <p:spPr bwMode="auto">
          <a:xfrm>
            <a:off x="457200" y="1125538"/>
            <a:ext cx="82296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276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ea typeface="+mn-ea"/>
                <a:cs typeface="+mn-cs"/>
              </a:defRPr>
            </a:lvl1pPr>
          </a:lstStyle>
          <a:p>
            <a:pPr>
              <a:defRPr/>
            </a:pPr>
            <a:endParaRPr lang="en-US"/>
          </a:p>
        </p:txBody>
      </p:sp>
      <p:sp>
        <p:nvSpPr>
          <p:cNvPr id="84276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ea typeface="+mn-ea"/>
                <a:cs typeface="+mn-cs"/>
              </a:defRPr>
            </a:lvl1pPr>
          </a:lstStyle>
          <a:p>
            <a:pPr>
              <a:defRPr/>
            </a:pPr>
            <a:endParaRPr lang="en-US"/>
          </a:p>
        </p:txBody>
      </p:sp>
      <p:sp>
        <p:nvSpPr>
          <p:cNvPr id="84276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1EA9B094-D493-7747-8875-1EEB0B736573}" type="slidenum">
              <a:rPr lang="en-US"/>
              <a:pPr>
                <a:defRPr/>
              </a:pPr>
              <a:t>‹#›</a:t>
            </a:fld>
            <a:endParaRPr lang="en-US"/>
          </a:p>
        </p:txBody>
      </p:sp>
      <p:sp>
        <p:nvSpPr>
          <p:cNvPr id="1030" name="Rectangle 12"/>
          <p:cNvSpPr>
            <a:spLocks noGrp="1" noChangeArrowheads="1"/>
          </p:cNvSpPr>
          <p:nvPr>
            <p:ph type="title"/>
          </p:nvPr>
        </p:nvSpPr>
        <p:spPr bwMode="auto">
          <a:xfrm>
            <a:off x="468313" y="188913"/>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928"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400" b="1">
          <a:solidFill>
            <a:srgbClr val="A50021"/>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rgbClr val="A5002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3400" b="1">
          <a:solidFill>
            <a:srgbClr val="A5002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3400" b="1">
          <a:solidFill>
            <a:srgbClr val="A5002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3400" b="1">
          <a:solidFill>
            <a:srgbClr val="A50021"/>
          </a:solidFill>
          <a:latin typeface="Arial" pitchFamily="34" charset="0"/>
          <a:ea typeface="ＭＳ Ｐゴシック" charset="0"/>
          <a:cs typeface="ＭＳ Ｐゴシック" charset="0"/>
        </a:defRPr>
      </a:lvl5pPr>
      <a:lvl6pPr marL="457200" algn="l" rtl="0" fontAlgn="base">
        <a:spcBef>
          <a:spcPct val="0"/>
        </a:spcBef>
        <a:spcAft>
          <a:spcPct val="0"/>
        </a:spcAft>
        <a:defRPr sz="3400" b="1">
          <a:solidFill>
            <a:srgbClr val="A50021"/>
          </a:solidFill>
          <a:latin typeface="Arial" pitchFamily="34" charset="0"/>
        </a:defRPr>
      </a:lvl6pPr>
      <a:lvl7pPr marL="914400" algn="l" rtl="0" fontAlgn="base">
        <a:spcBef>
          <a:spcPct val="0"/>
        </a:spcBef>
        <a:spcAft>
          <a:spcPct val="0"/>
        </a:spcAft>
        <a:defRPr sz="3400" b="1">
          <a:solidFill>
            <a:srgbClr val="A50021"/>
          </a:solidFill>
          <a:latin typeface="Arial" pitchFamily="34" charset="0"/>
        </a:defRPr>
      </a:lvl7pPr>
      <a:lvl8pPr marL="1371600" algn="l" rtl="0" fontAlgn="base">
        <a:spcBef>
          <a:spcPct val="0"/>
        </a:spcBef>
        <a:spcAft>
          <a:spcPct val="0"/>
        </a:spcAft>
        <a:defRPr sz="3400" b="1">
          <a:solidFill>
            <a:srgbClr val="A50021"/>
          </a:solidFill>
          <a:latin typeface="Arial" pitchFamily="34" charset="0"/>
        </a:defRPr>
      </a:lvl8pPr>
      <a:lvl9pPr marL="1828800" algn="l" rtl="0" fontAlgn="base">
        <a:spcBef>
          <a:spcPct val="0"/>
        </a:spcBef>
        <a:spcAft>
          <a:spcPct val="0"/>
        </a:spcAft>
        <a:defRPr sz="3400" b="1">
          <a:solidFill>
            <a:srgbClr val="A50021"/>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charset="0"/>
        <a:buChar char="l"/>
        <a:defRPr sz="2400">
          <a:solidFill>
            <a:srgbClr val="00006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Font typeface="Wingdings" charset="0"/>
        <a:buChar char="¡"/>
        <a:defRPr sz="23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Font typeface="Wingdings" charset="0"/>
        <a:buChar char="l"/>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7.xml"/><Relationship Id="rId6" Type="http://schemas.openxmlformats.org/officeDocument/2006/relationships/notesSlide" Target="../notesSlides/notesSlide20.xml"/><Relationship Id="rId7" Type="http://schemas.openxmlformats.org/officeDocument/2006/relationships/image" Target="../media/image20.jpe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 Type="http://schemas.openxmlformats.org/officeDocument/2006/relationships/tags" Target="../tags/tag10.xml"/><Relationship Id="rId2" Type="http://schemas.openxmlformats.org/officeDocument/2006/relationships/tags" Target="../tags/tag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5.png"/><Relationship Id="rId1" Type="http://schemas.openxmlformats.org/officeDocument/2006/relationships/tags" Target="../tags/tag14.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Layout" Target="../slideLayouts/slideLayout7.xml"/><Relationship Id="rId5" Type="http://schemas.openxmlformats.org/officeDocument/2006/relationships/notesSlide" Target="../notesSlides/notesSlide34.xml"/><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1" Type="http://schemas.openxmlformats.org/officeDocument/2006/relationships/tags" Target="../tags/tag15.xml"/><Relationship Id="rId2"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7.xml"/><Relationship Id="rId5" Type="http://schemas.openxmlformats.org/officeDocument/2006/relationships/notesSlide" Target="../notesSlides/notesSlide4.xml"/><Relationship Id="rId6" Type="http://schemas.openxmlformats.org/officeDocument/2006/relationships/image" Target="../media/image1.jpeg"/><Relationship Id="rId7" Type="http://schemas.openxmlformats.org/officeDocument/2006/relationships/image" Target="../media/image2.png"/><Relationship Id="rId8" Type="http://schemas.openxmlformats.org/officeDocument/2006/relationships/image" Target="../media/image3.png"/><Relationship Id="rId9" Type="http://schemas.openxmlformats.org/officeDocument/2006/relationships/image" Target="../media/image4.png"/><Relationship Id="rId1" Type="http://schemas.openxmlformats.org/officeDocument/2006/relationships/tags" Target="../tags/tag1.xml"/><Relationship Id="rId2"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1.bin"/><Relationship Id="rId5" Type="http://schemas.openxmlformats.org/officeDocument/2006/relationships/image" Target="../media/image47.wmf"/><Relationship Id="rId6" Type="http://schemas.openxmlformats.org/officeDocument/2006/relationships/oleObject" Target="../embeddings/oleObject2.bin"/><Relationship Id="rId7" Type="http://schemas.openxmlformats.org/officeDocument/2006/relationships/image" Target="../media/image48.wmf"/><Relationship Id="rId8" Type="http://schemas.openxmlformats.org/officeDocument/2006/relationships/oleObject" Target="../embeddings/oleObject3.bin"/><Relationship Id="rId9" Type="http://schemas.openxmlformats.org/officeDocument/2006/relationships/image" Target="../media/image49.wmf"/><Relationship Id="rId10" Type="http://schemas.openxmlformats.org/officeDocument/2006/relationships/oleObject" Target="../embeddings/oleObject4.bin"/><Relationship Id="rId11" Type="http://schemas.openxmlformats.org/officeDocument/2006/relationships/image" Target="../media/image50.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tags" Target="../tags/tag4.xml"/><Relationship Id="rId2"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6.bin"/><Relationship Id="rId5" Type="http://schemas.openxmlformats.org/officeDocument/2006/relationships/image" Target="../media/image62.wmf"/><Relationship Id="rId6" Type="http://schemas.openxmlformats.org/officeDocument/2006/relationships/oleObject" Target="../embeddings/oleObject7.bin"/><Relationship Id="rId7" Type="http://schemas.openxmlformats.org/officeDocument/2006/relationships/image" Target="../media/image63.wmf"/><Relationship Id="rId8" Type="http://schemas.openxmlformats.org/officeDocument/2006/relationships/oleObject" Target="../embeddings/oleObject8.bin"/><Relationship Id="rId9" Type="http://schemas.openxmlformats.org/officeDocument/2006/relationships/image" Target="../media/image64.emf"/><Relationship Id="rId10" Type="http://schemas.openxmlformats.org/officeDocument/2006/relationships/oleObject" Target="../embeddings/oleObject9.bin"/><Relationship Id="rId11" Type="http://schemas.openxmlformats.org/officeDocument/2006/relationships/image" Target="../media/image6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66.emf"/><Relationship Id="rId5" Type="http://schemas.openxmlformats.org/officeDocument/2006/relationships/oleObject" Target="../embeddings/oleObject11.bin"/><Relationship Id="rId6" Type="http://schemas.openxmlformats.org/officeDocument/2006/relationships/image" Target="../media/image65.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2.bin"/><Relationship Id="rId5" Type="http://schemas.openxmlformats.org/officeDocument/2006/relationships/image" Target="../media/image67.emf"/><Relationship Id="rId6" Type="http://schemas.openxmlformats.org/officeDocument/2006/relationships/oleObject" Target="../embeddings/oleObject13.bin"/><Relationship Id="rId7" Type="http://schemas.openxmlformats.org/officeDocument/2006/relationships/image" Target="../media/image68.emf"/><Relationship Id="rId8" Type="http://schemas.openxmlformats.org/officeDocument/2006/relationships/oleObject" Target="../embeddings/oleObject14.bin"/><Relationship Id="rId9" Type="http://schemas.openxmlformats.org/officeDocument/2006/relationships/image" Target="../media/image6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72.jpeg"/><Relationship Id="rId5" Type="http://schemas.openxmlformats.org/officeDocument/2006/relationships/image" Target="../media/image73.png"/><Relationship Id="rId1" Type="http://schemas.openxmlformats.org/officeDocument/2006/relationships/tags" Target="../tags/tag18.xml"/><Relationship Id="rId2"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7.xml"/><Relationship Id="rId5" Type="http://schemas.openxmlformats.org/officeDocument/2006/relationships/image" Target="../media/image1.jpe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tags" Target="../tags/tag6.xml"/><Relationship Id="rId2"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7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7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8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8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9.xml"/><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tags" Target="../tags/tag8.xml"/><Relationship Id="rId2"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8E29A2-96B3-3A41-8E09-6C472A616108}" type="slidenum">
              <a:rPr lang="en-US" sz="1000"/>
              <a:pPr/>
              <a:t>1</a:t>
            </a:fld>
            <a:endParaRPr lang="en-US" sz="1000"/>
          </a:p>
        </p:txBody>
      </p:sp>
      <p:sp>
        <p:nvSpPr>
          <p:cNvPr id="17410" name="Rectangle 2"/>
          <p:cNvSpPr>
            <a:spLocks noGrp="1" noChangeArrowheads="1"/>
          </p:cNvSpPr>
          <p:nvPr>
            <p:ph type="body" idx="1"/>
          </p:nvPr>
        </p:nvSpPr>
        <p:spPr>
          <a:xfrm>
            <a:off x="685800" y="1143000"/>
            <a:ext cx="7772400" cy="5562600"/>
          </a:xfrm>
          <a:noFill/>
        </p:spPr>
        <p:txBody>
          <a:bodyPr lIns="90488" tIns="44450" rIns="90488" bIns="44450"/>
          <a:lstStyle/>
          <a:p>
            <a:pPr algn="ctr" eaLnBrk="1" hangingPunct="1"/>
            <a:endParaRPr lang="tr-TR" sz="5400">
              <a:latin typeface="Arial" charset="0"/>
            </a:endParaRPr>
          </a:p>
          <a:p>
            <a:pPr algn="ctr" eaLnBrk="1" hangingPunct="1"/>
            <a:endParaRPr lang="tr-TR" sz="5400">
              <a:latin typeface="Arial" charset="0"/>
            </a:endParaRPr>
          </a:p>
          <a:p>
            <a:pPr algn="ctr" eaLnBrk="1" hangingPunct="1"/>
            <a:r>
              <a:rPr lang="tr-TR" sz="5400">
                <a:latin typeface="Arial" charset="0"/>
              </a:rPr>
              <a:t>Bayesian Learning</a:t>
            </a:r>
          </a:p>
          <a:p>
            <a:pPr algn="ctr" eaLnBrk="1" hangingPunct="1"/>
            <a:r>
              <a:rPr lang="tr-TR" sz="2000">
                <a:solidFill>
                  <a:srgbClr val="660066"/>
                </a:solidFill>
                <a:latin typeface="Arial" charset="0"/>
              </a:rPr>
              <a:t>Machine Learning by Mitchell-Chp. 6</a:t>
            </a:r>
          </a:p>
          <a:p>
            <a:pPr algn="ctr" eaLnBrk="1" hangingPunct="1"/>
            <a:r>
              <a:rPr lang="tr-TR" sz="2000">
                <a:solidFill>
                  <a:srgbClr val="660066"/>
                </a:solidFill>
                <a:latin typeface="Arial" charset="0"/>
              </a:rPr>
              <a:t>Ethem Chp. 3 (Skip 3.6)</a:t>
            </a:r>
          </a:p>
          <a:p>
            <a:pPr algn="ctr" eaLnBrk="1" hangingPunct="1"/>
            <a:r>
              <a:rPr lang="tr-TR" sz="2000">
                <a:solidFill>
                  <a:srgbClr val="660066"/>
                </a:solidFill>
                <a:latin typeface="Arial" charset="0"/>
              </a:rPr>
              <a:t>Pattern Recognition &amp; Machine Learning by Bishop Chp. 1</a:t>
            </a:r>
          </a:p>
          <a:p>
            <a:pPr algn="ctr" eaLnBrk="1" hangingPunct="1"/>
            <a:endParaRPr lang="tr-TR" sz="1000" i="1">
              <a:latin typeface="Arial" charset="0"/>
            </a:endParaRPr>
          </a:p>
          <a:p>
            <a:pPr algn="ctr" eaLnBrk="1" hangingPunct="1"/>
            <a:endParaRPr lang="tr-TR" sz="2000">
              <a:latin typeface="Arial" charset="0"/>
            </a:endParaRPr>
          </a:p>
          <a:p>
            <a:pPr algn="ctr" eaLnBrk="1" hangingPunct="1"/>
            <a:r>
              <a:rPr lang="tr-TR">
                <a:latin typeface="Arial" charset="0"/>
              </a:rPr>
              <a:t>Berrin Yanikoglu</a:t>
            </a:r>
          </a:p>
          <a:p>
            <a:pPr algn="ctr" eaLnBrk="1" hangingPunct="1"/>
            <a:r>
              <a:rPr lang="tr-TR" sz="1400">
                <a:latin typeface="Arial" charset="0"/>
              </a:rPr>
              <a:t>last edited Oct 2017</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AF79F6-959E-B84E-B40C-3932BDBF4CF5}" type="slidenum">
              <a:rPr lang="en-US" sz="1000"/>
              <a:pPr/>
              <a:t>10</a:t>
            </a:fld>
            <a:endParaRPr lang="en-US" sz="1000"/>
          </a:p>
        </p:txBody>
      </p:sp>
      <p:sp>
        <p:nvSpPr>
          <p:cNvPr id="35842" name="Rectangle 2"/>
          <p:cNvSpPr>
            <a:spLocks noGrp="1" noChangeArrowheads="1"/>
          </p:cNvSpPr>
          <p:nvPr>
            <p:ph type="title"/>
          </p:nvPr>
        </p:nvSpPr>
        <p:spPr/>
        <p:txBody>
          <a:bodyPr/>
          <a:lstStyle/>
          <a:p>
            <a:pPr eaLnBrk="1" hangingPunct="1"/>
            <a:r>
              <a:rPr lang="tr-TR">
                <a:latin typeface="Arial" charset="0"/>
              </a:rPr>
              <a:t>Bayesian Decision</a:t>
            </a:r>
            <a:endParaRPr lang="en-US">
              <a:latin typeface="Arial" charset="0"/>
            </a:endParaRPr>
          </a:p>
        </p:txBody>
      </p:sp>
      <p:sp>
        <p:nvSpPr>
          <p:cNvPr id="461827" name="Rectangle 3"/>
          <p:cNvSpPr>
            <a:spLocks noGrp="1" noChangeArrowheads="1"/>
          </p:cNvSpPr>
          <p:nvPr>
            <p:ph type="body" idx="1"/>
          </p:nvPr>
        </p:nvSpPr>
        <p:spPr/>
        <p:txBody>
          <a:bodyPr/>
          <a:lstStyle/>
          <a:p>
            <a:pPr marL="457200" indent="-457200" eaLnBrk="1" hangingPunct="1"/>
            <a:r>
              <a:rPr lang="tr-TR">
                <a:latin typeface="Arial" charset="0"/>
              </a:rPr>
              <a:t>Consider the task of classifying a certain fruit as Orange (C</a:t>
            </a:r>
            <a:r>
              <a:rPr lang="tr-TR" baseline="-25000">
                <a:latin typeface="Arial" charset="0"/>
              </a:rPr>
              <a:t>1</a:t>
            </a:r>
            <a:r>
              <a:rPr lang="tr-TR">
                <a:latin typeface="Arial" charset="0"/>
              </a:rPr>
              <a:t>) or Tangerine (C</a:t>
            </a:r>
            <a:r>
              <a:rPr lang="tr-TR" baseline="-25000">
                <a:latin typeface="Arial" charset="0"/>
              </a:rPr>
              <a:t>2</a:t>
            </a:r>
            <a:r>
              <a:rPr lang="tr-TR">
                <a:latin typeface="Arial" charset="0"/>
              </a:rPr>
              <a:t>) based on its measurements, </a:t>
            </a:r>
            <a:r>
              <a:rPr lang="tr-TR" b="1">
                <a:latin typeface="Arial" charset="0"/>
              </a:rPr>
              <a:t>x</a:t>
            </a:r>
            <a:r>
              <a:rPr lang="tr-TR">
                <a:latin typeface="Arial" charset="0"/>
              </a:rPr>
              <a:t>. In this case we will be interested in finding </a:t>
            </a:r>
            <a:r>
              <a:rPr lang="tr-TR" b="1">
                <a:latin typeface="Arial" charset="0"/>
              </a:rPr>
              <a:t>P(C</a:t>
            </a:r>
            <a:r>
              <a:rPr lang="tr-TR" b="1" baseline="-25000">
                <a:latin typeface="Arial" charset="0"/>
              </a:rPr>
              <a:t>i</a:t>
            </a:r>
            <a:r>
              <a:rPr lang="tr-TR" b="1">
                <a:latin typeface="Arial" charset="0"/>
              </a:rPr>
              <a:t>| x).</a:t>
            </a:r>
            <a:r>
              <a:rPr lang="tr-TR">
                <a:latin typeface="Arial" charset="0"/>
              </a:rPr>
              <a:t> That is how likely for it to be an orange/tangerine given its features?</a:t>
            </a:r>
          </a:p>
          <a:p>
            <a:pPr marL="457200" indent="-457200" eaLnBrk="1" hangingPunct="1"/>
            <a:endParaRPr lang="tr-TR">
              <a:latin typeface="Arial" charset="0"/>
            </a:endParaRPr>
          </a:p>
          <a:p>
            <a:pPr marL="457200" indent="-457200" eaLnBrk="1" hangingPunct="1"/>
            <a:r>
              <a:rPr lang="tr-TR">
                <a:latin typeface="Arial" charset="0"/>
              </a:rPr>
              <a:t>If you have not seen </a:t>
            </a:r>
            <a:r>
              <a:rPr lang="tr-TR" b="1">
                <a:latin typeface="Arial" charset="0"/>
              </a:rPr>
              <a:t>x</a:t>
            </a:r>
            <a:r>
              <a:rPr lang="tr-TR">
                <a:latin typeface="Arial" charset="0"/>
              </a:rPr>
              <a:t>, but you still have to decide on its class Bayesian decision theory says  that we should decide by prior probabilities of the classes.  </a:t>
            </a:r>
          </a:p>
          <a:p>
            <a:pPr marL="914400" lvl="1" indent="-457200" eaLnBrk="1" hangingPunct="1">
              <a:buFontTx/>
              <a:buChar char="•"/>
            </a:pPr>
            <a:r>
              <a:rPr lang="tr-TR">
                <a:latin typeface="Arial" charset="0"/>
              </a:rPr>
              <a:t>Choose C</a:t>
            </a:r>
            <a:r>
              <a:rPr lang="tr-TR" baseline="-25000">
                <a:latin typeface="Arial" charset="0"/>
              </a:rPr>
              <a:t>1</a:t>
            </a:r>
            <a:r>
              <a:rPr lang="tr-TR">
                <a:latin typeface="Arial" charset="0"/>
              </a:rPr>
              <a:t> if </a:t>
            </a:r>
            <a:r>
              <a:rPr lang="tr-TR">
                <a:solidFill>
                  <a:srgbClr val="0000FF"/>
                </a:solidFill>
                <a:latin typeface="Arial" charset="0"/>
              </a:rPr>
              <a:t>P(C</a:t>
            </a:r>
            <a:r>
              <a:rPr lang="tr-TR" baseline="-25000">
                <a:solidFill>
                  <a:srgbClr val="0000FF"/>
                </a:solidFill>
                <a:latin typeface="Arial" charset="0"/>
              </a:rPr>
              <a:t>1</a:t>
            </a:r>
            <a:r>
              <a:rPr lang="tr-TR">
                <a:solidFill>
                  <a:srgbClr val="0000FF"/>
                </a:solidFill>
                <a:latin typeface="Arial" charset="0"/>
              </a:rPr>
              <a:t>) &gt; P(C</a:t>
            </a:r>
            <a:r>
              <a:rPr lang="tr-TR" baseline="-25000">
                <a:solidFill>
                  <a:srgbClr val="0000FF"/>
                </a:solidFill>
                <a:latin typeface="Arial" charset="0"/>
              </a:rPr>
              <a:t>2</a:t>
            </a:r>
            <a:r>
              <a:rPr lang="tr-TR">
                <a:solidFill>
                  <a:srgbClr val="0000FF"/>
                </a:solidFill>
                <a:latin typeface="Arial" charset="0"/>
              </a:rPr>
              <a:t>)</a:t>
            </a:r>
            <a:r>
              <a:rPr lang="tr-TR">
                <a:latin typeface="Arial" charset="0"/>
              </a:rPr>
              <a:t> 	</a:t>
            </a:r>
            <a:r>
              <a:rPr lang="tr-TR">
                <a:solidFill>
                  <a:srgbClr val="CC0000"/>
                </a:solidFill>
                <a:latin typeface="Arial" charset="0"/>
              </a:rPr>
              <a:t>:prior probabilities</a:t>
            </a:r>
          </a:p>
          <a:p>
            <a:pPr marL="914400" lvl="1" indent="-457200" eaLnBrk="1" hangingPunct="1">
              <a:buFontTx/>
              <a:buChar char="•"/>
            </a:pPr>
            <a:r>
              <a:rPr lang="tr-TR">
                <a:latin typeface="Arial" charset="0"/>
              </a:rPr>
              <a:t>Choose C</a:t>
            </a:r>
            <a:r>
              <a:rPr lang="tr-TR" baseline="-25000">
                <a:latin typeface="Arial" charset="0"/>
              </a:rPr>
              <a:t>2</a:t>
            </a:r>
            <a:r>
              <a:rPr lang="tr-TR">
                <a:latin typeface="Arial" charset="0"/>
              </a:rPr>
              <a:t> otherwise</a:t>
            </a:r>
          </a:p>
          <a:p>
            <a:pPr marL="914400" lvl="1" indent="-457200" eaLnBrk="1" hangingPunct="1">
              <a:buFontTx/>
              <a:buChar char="•"/>
            </a:pPr>
            <a:endParaRPr lang="tr-TR">
              <a:latin typeface="Arial" charset="0"/>
            </a:endParaRPr>
          </a:p>
          <a:p>
            <a:pPr marL="914400" lvl="1" indent="-457200" eaLnBrk="1" hangingPunct="1"/>
            <a:endParaRPr lang="en-US">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18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1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404930-7684-D84E-AE0E-C7E94AD3EB3A}" type="slidenum">
              <a:rPr lang="en-US" sz="1000"/>
              <a:pPr/>
              <a:t>11</a:t>
            </a:fld>
            <a:endParaRPr lang="en-US" sz="1000"/>
          </a:p>
        </p:txBody>
      </p:sp>
      <p:sp>
        <p:nvSpPr>
          <p:cNvPr id="37890" name="Rectangle 2"/>
          <p:cNvSpPr>
            <a:spLocks noGrp="1" noChangeArrowheads="1"/>
          </p:cNvSpPr>
          <p:nvPr>
            <p:ph type="title"/>
          </p:nvPr>
        </p:nvSpPr>
        <p:spPr/>
        <p:txBody>
          <a:bodyPr/>
          <a:lstStyle/>
          <a:p>
            <a:pPr eaLnBrk="1" hangingPunct="1"/>
            <a:r>
              <a:rPr lang="tr-TR">
                <a:latin typeface="Arial" charset="0"/>
              </a:rPr>
              <a:t>Bayesian Decision</a:t>
            </a:r>
            <a:endParaRPr lang="en-US">
              <a:latin typeface="Arial" charset="0"/>
            </a:endParaRPr>
          </a:p>
        </p:txBody>
      </p:sp>
      <p:sp>
        <p:nvSpPr>
          <p:cNvPr id="37891" name="Text Box 4"/>
          <p:cNvSpPr txBox="1">
            <a:spLocks noChangeArrowheads="1"/>
          </p:cNvSpPr>
          <p:nvPr/>
        </p:nvSpPr>
        <p:spPr bwMode="white">
          <a:xfrm>
            <a:off x="179388" y="1268413"/>
            <a:ext cx="8569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2000"/>
              <a:t>2) How about if you have one measured feature X about your instance?</a:t>
            </a:r>
          </a:p>
          <a:p>
            <a:r>
              <a:rPr lang="tr-TR" sz="2000"/>
              <a:t>    e.g. P(C</a:t>
            </a:r>
            <a:r>
              <a:rPr lang="tr-TR" sz="2000" baseline="-25000"/>
              <a:t>2</a:t>
            </a:r>
            <a:r>
              <a:rPr lang="tr-TR" sz="2000"/>
              <a:t> |x=70)</a:t>
            </a:r>
          </a:p>
          <a:p>
            <a:pPr algn="ctr"/>
            <a:endParaRPr lang="en-US" sz="2000"/>
          </a:p>
        </p:txBody>
      </p:sp>
      <p:pic>
        <p:nvPicPr>
          <p:cNvPr id="37892" name="Picture 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55711" t="24719" r="7632" b="51917"/>
          <a:stretch>
            <a:fillRect/>
          </a:stretch>
        </p:blipFill>
        <p:spPr>
          <a:xfrm>
            <a:off x="931863" y="2082800"/>
            <a:ext cx="7280275" cy="4048125"/>
          </a:xfrm>
          <a:noFill/>
        </p:spPr>
      </p:pic>
      <p:sp>
        <p:nvSpPr>
          <p:cNvPr id="37893" name="Text Box 7"/>
          <p:cNvSpPr txBox="1">
            <a:spLocks noChangeArrowheads="1"/>
          </p:cNvSpPr>
          <p:nvPr/>
        </p:nvSpPr>
        <p:spPr bwMode="white">
          <a:xfrm>
            <a:off x="3600450" y="3429000"/>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1200">
                <a:latin typeface="Times New Roman" charset="0"/>
              </a:rPr>
              <a:t>10   20   30 40 50 60</a:t>
            </a:r>
            <a:r>
              <a:rPr lang="tr-TR">
                <a:latin typeface="Times New Roman" charset="0"/>
              </a:rPr>
              <a:t> </a:t>
            </a:r>
            <a:r>
              <a:rPr lang="tr-TR" sz="1200">
                <a:latin typeface="Times New Roman" charset="0"/>
              </a:rPr>
              <a:t>70 80 90</a:t>
            </a:r>
            <a:endParaRPr lang="en-US" sz="12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AFEFB3-2651-694C-A878-4FA2B00BF1A1}" type="slidenum">
              <a:rPr lang="en-US" sz="1000"/>
              <a:pPr/>
              <a:t>12</a:t>
            </a:fld>
            <a:endParaRPr lang="en-US" sz="1000"/>
          </a:p>
        </p:txBody>
      </p:sp>
      <p:sp>
        <p:nvSpPr>
          <p:cNvPr id="467973" name="Rectangle 5"/>
          <p:cNvSpPr>
            <a:spLocks noChangeArrowheads="1"/>
          </p:cNvSpPr>
          <p:nvPr/>
        </p:nvSpPr>
        <p:spPr bwMode="white">
          <a:xfrm>
            <a:off x="5292725" y="5229225"/>
            <a:ext cx="3455988" cy="650875"/>
          </a:xfrm>
          <a:prstGeom prst="rect">
            <a:avLst/>
          </a:prstGeom>
          <a:solidFill>
            <a:srgbClr val="99CCFF"/>
          </a:solidFill>
          <a:ln w="9525">
            <a:solidFill>
              <a:schemeClr val="tx1"/>
            </a:solidFill>
            <a:miter lim="800000"/>
            <a:headEnd/>
            <a:tailEnd/>
          </a:ln>
        </p:spPr>
        <p:txBody>
          <a:bodyPr anchor="ctr">
            <a:spAutoFit/>
          </a:bodyPr>
          <a:lstStyle/>
          <a:p>
            <a:pPr algn="ctr">
              <a:buFont typeface="Symbol" charset="0"/>
              <a:buNone/>
            </a:pPr>
            <a:r>
              <a:rPr lang="tr-TR" b="1">
                <a:latin typeface="Times New Roman" charset="0"/>
              </a:rPr>
              <a:t>P(C1,X=x) = P(X=x|C</a:t>
            </a:r>
            <a:r>
              <a:rPr lang="tr-TR" b="1" baseline="-25000">
                <a:latin typeface="Times New Roman" charset="0"/>
              </a:rPr>
              <a:t>1</a:t>
            </a:r>
            <a:r>
              <a:rPr lang="tr-TR" b="1">
                <a:latin typeface="Times New Roman" charset="0"/>
              </a:rPr>
              <a:t>) P(C</a:t>
            </a:r>
            <a:r>
              <a:rPr lang="tr-TR" b="1" baseline="-25000">
                <a:latin typeface="Times New Roman" charset="0"/>
              </a:rPr>
              <a:t>1</a:t>
            </a:r>
            <a:r>
              <a:rPr lang="tr-TR" b="1">
                <a:latin typeface="Times New Roman" charset="0"/>
              </a:rPr>
              <a:t>) </a:t>
            </a:r>
          </a:p>
          <a:p>
            <a:pPr algn="ctr">
              <a:buFont typeface="Symbol" charset="0"/>
              <a:buNone/>
            </a:pPr>
            <a:r>
              <a:rPr lang="tr-TR" b="1">
                <a:latin typeface="Times New Roman" charset="0"/>
              </a:rPr>
              <a:t>Bayes Thm.</a:t>
            </a:r>
            <a:endParaRPr lang="en-US" sz="2400">
              <a:latin typeface="Times New Roman" charset="0"/>
            </a:endParaRPr>
          </a:p>
        </p:txBody>
      </p:sp>
      <p:sp>
        <p:nvSpPr>
          <p:cNvPr id="39939" name="Rectangle 2"/>
          <p:cNvSpPr>
            <a:spLocks noGrp="1" noChangeArrowheads="1"/>
          </p:cNvSpPr>
          <p:nvPr>
            <p:ph type="title"/>
          </p:nvPr>
        </p:nvSpPr>
        <p:spPr/>
        <p:txBody>
          <a:bodyPr/>
          <a:lstStyle/>
          <a:p>
            <a:pPr eaLnBrk="1" hangingPunct="1"/>
            <a:r>
              <a:rPr lang="tr-TR">
                <a:latin typeface="Arial" charset="0"/>
              </a:rPr>
              <a:t>Definition of probabilities</a:t>
            </a:r>
            <a:endParaRPr lang="en-US">
              <a:solidFill>
                <a:srgbClr val="CC0000"/>
              </a:solidFill>
              <a:latin typeface="Arial" charset="0"/>
            </a:endParaRPr>
          </a:p>
        </p:txBody>
      </p:sp>
      <p:pic>
        <p:nvPicPr>
          <p:cNvPr id="3994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55711" t="24719" r="7632" b="51917"/>
          <a:stretch>
            <a:fillRect/>
          </a:stretch>
        </p:blipFill>
        <p:spPr>
          <a:xfrm>
            <a:off x="395288" y="1196975"/>
            <a:ext cx="8496300" cy="2994025"/>
          </a:xfrm>
        </p:spPr>
      </p:pic>
      <p:sp>
        <p:nvSpPr>
          <p:cNvPr id="467972" name="Text Box 4"/>
          <p:cNvSpPr txBox="1">
            <a:spLocks noChangeArrowheads="1"/>
          </p:cNvSpPr>
          <p:nvPr/>
        </p:nvSpPr>
        <p:spPr bwMode="white">
          <a:xfrm>
            <a:off x="555625" y="4365625"/>
            <a:ext cx="39719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1400"/>
              <a:t>P(C</a:t>
            </a:r>
            <a:r>
              <a:rPr lang="tr-TR" sz="1400" baseline="-25000"/>
              <a:t>1</a:t>
            </a:r>
            <a:r>
              <a:rPr lang="tr-TR" sz="1400"/>
              <a:t>,X=x) = </a:t>
            </a:r>
            <a:r>
              <a:rPr lang="tr-TR" sz="1400" u="sng"/>
              <a:t>num. samples in corresponding box</a:t>
            </a:r>
          </a:p>
          <a:p>
            <a:r>
              <a:rPr lang="tr-TR" sz="1400"/>
              <a:t>                            num. all samples</a:t>
            </a:r>
          </a:p>
          <a:p>
            <a:r>
              <a:rPr lang="tr-TR" sz="1400">
                <a:solidFill>
                  <a:srgbClr val="006600"/>
                </a:solidFill>
              </a:rPr>
              <a:t>	//joint probability of C</a:t>
            </a:r>
            <a:r>
              <a:rPr lang="tr-TR" sz="1400" baseline="-25000">
                <a:solidFill>
                  <a:srgbClr val="006600"/>
                </a:solidFill>
              </a:rPr>
              <a:t>1</a:t>
            </a:r>
            <a:r>
              <a:rPr lang="tr-TR" sz="1400">
                <a:solidFill>
                  <a:srgbClr val="006600"/>
                </a:solidFill>
              </a:rPr>
              <a:t> and X</a:t>
            </a:r>
          </a:p>
          <a:p>
            <a:endParaRPr lang="tr-TR" sz="1400">
              <a:solidFill>
                <a:srgbClr val="006600"/>
              </a:solidFill>
            </a:endParaRPr>
          </a:p>
          <a:p>
            <a:r>
              <a:rPr lang="tr-TR" sz="1400"/>
              <a:t>P(X=x|C</a:t>
            </a:r>
            <a:r>
              <a:rPr lang="tr-TR" sz="1400" baseline="-25000"/>
              <a:t>1</a:t>
            </a:r>
            <a:r>
              <a:rPr lang="tr-TR" sz="1400"/>
              <a:t>) = </a:t>
            </a:r>
            <a:r>
              <a:rPr lang="tr-TR" sz="1400" u="sng"/>
              <a:t>num. samples in corresponding box</a:t>
            </a:r>
          </a:p>
          <a:p>
            <a:r>
              <a:rPr lang="tr-TR" sz="1400"/>
              <a:t>                       num. of samples in C</a:t>
            </a:r>
            <a:r>
              <a:rPr lang="tr-TR" sz="1400" baseline="-25000"/>
              <a:t>1</a:t>
            </a:r>
            <a:r>
              <a:rPr lang="tr-TR" sz="1400"/>
              <a:t>-row</a:t>
            </a:r>
          </a:p>
          <a:p>
            <a:r>
              <a:rPr lang="tr-TR" sz="1400">
                <a:solidFill>
                  <a:srgbClr val="006600"/>
                </a:solidFill>
              </a:rPr>
              <a:t>	//class-conditional probability of X</a:t>
            </a:r>
          </a:p>
          <a:p>
            <a:endParaRPr lang="tr-TR" sz="1400">
              <a:solidFill>
                <a:srgbClr val="006600"/>
              </a:solidFill>
            </a:endParaRPr>
          </a:p>
          <a:p>
            <a:r>
              <a:rPr lang="tr-TR" sz="1400"/>
              <a:t>P(C</a:t>
            </a:r>
            <a:r>
              <a:rPr lang="tr-TR" sz="1400" baseline="-25000"/>
              <a:t>1</a:t>
            </a:r>
            <a:r>
              <a:rPr lang="tr-TR" sz="1400"/>
              <a:t>)        = </a:t>
            </a:r>
            <a:r>
              <a:rPr lang="tr-TR" sz="1400" u="sng"/>
              <a:t>num. of of samples in C</a:t>
            </a:r>
            <a:r>
              <a:rPr lang="tr-TR" sz="1400" u="sng" baseline="-25000"/>
              <a:t>1</a:t>
            </a:r>
            <a:r>
              <a:rPr lang="tr-TR" sz="1400" u="sng"/>
              <a:t>-row</a:t>
            </a:r>
          </a:p>
          <a:p>
            <a:r>
              <a:rPr lang="tr-TR" sz="1400"/>
              <a:t>                           num. all samples</a:t>
            </a:r>
          </a:p>
          <a:p>
            <a:r>
              <a:rPr lang="tr-TR" sz="1400">
                <a:solidFill>
                  <a:srgbClr val="006600"/>
                </a:solidFill>
              </a:rPr>
              <a:t>	//prior probability of C</a:t>
            </a:r>
            <a:r>
              <a:rPr lang="tr-TR" sz="1400" baseline="-25000">
                <a:solidFill>
                  <a:srgbClr val="006600"/>
                </a:solidFill>
              </a:rPr>
              <a:t>1</a:t>
            </a:r>
          </a:p>
          <a:p>
            <a:endParaRPr lang="tr-TR" sz="1400">
              <a:solidFill>
                <a:srgbClr val="006600"/>
              </a:solidFill>
            </a:endParaRPr>
          </a:p>
        </p:txBody>
      </p:sp>
      <p:sp>
        <p:nvSpPr>
          <p:cNvPr id="39942" name="AutoShape 7"/>
          <p:cNvSpPr>
            <a:spLocks noChangeArrowheads="1"/>
          </p:cNvSpPr>
          <p:nvPr/>
        </p:nvSpPr>
        <p:spPr bwMode="white">
          <a:xfrm>
            <a:off x="4716463" y="5516563"/>
            <a:ext cx="360362" cy="2174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solidFill>
          <a:ln w="9525">
            <a:solidFill>
              <a:srgbClr val="99CCFF"/>
            </a:solidFill>
            <a:miter lim="800000"/>
            <a:headEnd/>
            <a:tailEnd/>
          </a:ln>
        </p:spPr>
        <p:txBody>
          <a:bodyPr wrap="none" lIns="90000" tIns="46800" rIns="90000" bIns="46800" anchor="ctr">
            <a:spAutoFit/>
          </a:bodyPr>
          <a:lstStyle/>
          <a:p>
            <a:endParaRPr lang="en-US"/>
          </a:p>
        </p:txBody>
      </p:sp>
      <p:sp>
        <p:nvSpPr>
          <p:cNvPr id="39943" name="Text Box 9"/>
          <p:cNvSpPr txBox="1">
            <a:spLocks noChangeArrowheads="1"/>
          </p:cNvSpPr>
          <p:nvPr/>
        </p:nvSpPr>
        <p:spPr bwMode="white">
          <a:xfrm>
            <a:off x="6084888" y="1341438"/>
            <a:ext cx="1143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1000"/>
              <a:t>27 samples in C</a:t>
            </a:r>
            <a:r>
              <a:rPr lang="tr-TR" sz="1000" baseline="-25000"/>
              <a:t>2</a:t>
            </a:r>
          </a:p>
          <a:p>
            <a:endParaRPr lang="tr-TR" sz="1000"/>
          </a:p>
          <a:p>
            <a:endParaRPr lang="tr-TR" sz="1000"/>
          </a:p>
          <a:p>
            <a:endParaRPr lang="tr-TR" sz="700"/>
          </a:p>
          <a:p>
            <a:r>
              <a:rPr lang="tr-TR" sz="1000"/>
              <a:t>19 samples in C</a:t>
            </a:r>
            <a:r>
              <a:rPr lang="tr-TR" sz="1000" baseline="-25000"/>
              <a:t>1</a:t>
            </a:r>
          </a:p>
          <a:p>
            <a:endParaRPr lang="tr-TR" sz="1000" baseline="-25000"/>
          </a:p>
          <a:p>
            <a:endParaRPr lang="tr-TR" sz="1000" baseline="-25000"/>
          </a:p>
          <a:p>
            <a:r>
              <a:rPr lang="tr-TR" sz="1000"/>
              <a:t>Total 46 samples</a:t>
            </a:r>
            <a:endParaRPr lang="en-US" sz="1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7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7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animBg="1"/>
      <p:bldP spid="4679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6C5D5A-86B4-B448-BE8F-32086E78223A}" type="slidenum">
              <a:rPr lang="en-US" sz="1000"/>
              <a:pPr/>
              <a:t>13</a:t>
            </a:fld>
            <a:endParaRPr lang="en-US" sz="1000"/>
          </a:p>
        </p:txBody>
      </p:sp>
      <p:sp>
        <p:nvSpPr>
          <p:cNvPr id="41986" name="Rectangle 2"/>
          <p:cNvSpPr>
            <a:spLocks noGrp="1" noChangeArrowheads="1"/>
          </p:cNvSpPr>
          <p:nvPr>
            <p:ph type="title"/>
          </p:nvPr>
        </p:nvSpPr>
        <p:spPr/>
        <p:txBody>
          <a:bodyPr/>
          <a:lstStyle/>
          <a:p>
            <a:pPr eaLnBrk="1" hangingPunct="1"/>
            <a:r>
              <a:rPr lang="tr-TR">
                <a:latin typeface="Arial" charset="0"/>
              </a:rPr>
              <a:t>Bayesian Decision</a:t>
            </a:r>
            <a:endParaRPr lang="en-US">
              <a:latin typeface="Arial" charset="0"/>
            </a:endParaRPr>
          </a:p>
        </p:txBody>
      </p:sp>
      <p:pic>
        <p:nvPicPr>
          <p:cNvPr id="4198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53250" t="34828" r="10075" b="32748"/>
          <a:stretch>
            <a:fillRect/>
          </a:stretch>
        </p:blipFill>
        <p:spPr>
          <a:xfrm>
            <a:off x="179388" y="2159000"/>
            <a:ext cx="8640762" cy="4222750"/>
          </a:xfrm>
        </p:spPr>
      </p:pic>
      <p:sp>
        <p:nvSpPr>
          <p:cNvPr id="41988" name="Text Box 4"/>
          <p:cNvSpPr txBox="1">
            <a:spLocks noChangeArrowheads="1"/>
          </p:cNvSpPr>
          <p:nvPr/>
        </p:nvSpPr>
        <p:spPr bwMode="white">
          <a:xfrm>
            <a:off x="179388" y="1268413"/>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2000">
                <a:solidFill>
                  <a:srgbClr val="000099"/>
                </a:solidFill>
              </a:rPr>
              <a:t>Histogram representation better highlights the decision problem.</a:t>
            </a:r>
          </a:p>
          <a:p>
            <a:pPr algn="ctr"/>
            <a:endParaRPr lang="en-US" sz="20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BCD76-07D8-9C41-8C66-8087527C942E}" type="slidenum">
              <a:rPr lang="en-US" sz="1000"/>
              <a:pPr/>
              <a:t>14</a:t>
            </a:fld>
            <a:endParaRPr lang="en-US" sz="1000"/>
          </a:p>
        </p:txBody>
      </p:sp>
      <p:sp>
        <p:nvSpPr>
          <p:cNvPr id="44034" name="Rectangle 2"/>
          <p:cNvSpPr>
            <a:spLocks noGrp="1" noChangeArrowheads="1"/>
          </p:cNvSpPr>
          <p:nvPr>
            <p:ph type="title"/>
          </p:nvPr>
        </p:nvSpPr>
        <p:spPr/>
        <p:txBody>
          <a:bodyPr/>
          <a:lstStyle/>
          <a:p>
            <a:pPr eaLnBrk="1" hangingPunct="1"/>
            <a:r>
              <a:rPr lang="tr-TR">
                <a:latin typeface="Arial" charset="0"/>
              </a:rPr>
              <a:t>Bayesian Decision</a:t>
            </a:r>
            <a:endParaRPr lang="en-US">
              <a:latin typeface="Arial" charset="0"/>
            </a:endParaRPr>
          </a:p>
        </p:txBody>
      </p:sp>
      <p:sp>
        <p:nvSpPr>
          <p:cNvPr id="44035" name="Rectangle 3"/>
          <p:cNvSpPr>
            <a:spLocks noGrp="1" noChangeArrowheads="1"/>
          </p:cNvSpPr>
          <p:nvPr>
            <p:ph type="body" idx="1"/>
          </p:nvPr>
        </p:nvSpPr>
        <p:spPr/>
        <p:txBody>
          <a:bodyPr/>
          <a:lstStyle/>
          <a:p>
            <a:pPr marL="457200" indent="-457200" eaLnBrk="1" hangingPunct="1"/>
            <a:r>
              <a:rPr lang="tr-TR" sz="2000">
                <a:latin typeface="Arial" charset="0"/>
              </a:rPr>
              <a:t>You would minimize </a:t>
            </a:r>
            <a:r>
              <a:rPr lang="tr-TR" sz="2000">
                <a:solidFill>
                  <a:srgbClr val="CC0000"/>
                </a:solidFill>
                <a:latin typeface="Arial" charset="0"/>
              </a:rPr>
              <a:t>the number of misclassifications </a:t>
            </a:r>
            <a:r>
              <a:rPr lang="tr-TR" sz="2000">
                <a:latin typeface="Arial" charset="0"/>
              </a:rPr>
              <a:t>if you choose the class that has the </a:t>
            </a:r>
            <a:r>
              <a:rPr lang="tr-TR" sz="2000">
                <a:solidFill>
                  <a:srgbClr val="CC0000"/>
                </a:solidFill>
                <a:latin typeface="Arial" charset="0"/>
              </a:rPr>
              <a:t>maximum posterior probability</a:t>
            </a:r>
            <a:r>
              <a:rPr lang="tr-TR" sz="2000">
                <a:latin typeface="Arial" charset="0"/>
              </a:rPr>
              <a:t>:</a:t>
            </a:r>
          </a:p>
          <a:p>
            <a:pPr marL="1295400" lvl="2" indent="-381000" eaLnBrk="1" hangingPunct="1"/>
            <a:r>
              <a:rPr lang="tr-TR" sz="2100">
                <a:latin typeface="Arial" charset="0"/>
              </a:rPr>
              <a:t>Choose C</a:t>
            </a:r>
            <a:r>
              <a:rPr lang="tr-TR" sz="2100" baseline="-25000">
                <a:latin typeface="Arial" charset="0"/>
              </a:rPr>
              <a:t>1</a:t>
            </a:r>
            <a:r>
              <a:rPr lang="tr-TR" sz="2100">
                <a:latin typeface="Arial" charset="0"/>
              </a:rPr>
              <a:t> if </a:t>
            </a:r>
            <a:r>
              <a:rPr lang="tr-TR" sz="2100">
                <a:solidFill>
                  <a:srgbClr val="0000FF"/>
                </a:solidFill>
                <a:latin typeface="Arial" charset="0"/>
              </a:rPr>
              <a:t>p(C</a:t>
            </a:r>
            <a:r>
              <a:rPr lang="tr-TR" sz="2100" baseline="-25000">
                <a:solidFill>
                  <a:srgbClr val="0000FF"/>
                </a:solidFill>
                <a:latin typeface="Arial" charset="0"/>
              </a:rPr>
              <a:t>1</a:t>
            </a:r>
            <a:r>
              <a:rPr lang="tr-TR" sz="2100">
                <a:solidFill>
                  <a:srgbClr val="0000FF"/>
                </a:solidFill>
                <a:latin typeface="Arial" charset="0"/>
              </a:rPr>
              <a:t>|X=x) &gt; p(C</a:t>
            </a:r>
            <a:r>
              <a:rPr lang="tr-TR" sz="2100" baseline="-25000">
                <a:solidFill>
                  <a:srgbClr val="0000FF"/>
                </a:solidFill>
                <a:latin typeface="Arial" charset="0"/>
              </a:rPr>
              <a:t>2</a:t>
            </a:r>
            <a:r>
              <a:rPr lang="tr-TR" sz="2100">
                <a:solidFill>
                  <a:srgbClr val="0000FF"/>
                </a:solidFill>
                <a:latin typeface="Arial" charset="0"/>
              </a:rPr>
              <a:t>|X=x) </a:t>
            </a:r>
          </a:p>
          <a:p>
            <a:pPr marL="1295400" lvl="2" indent="-381000" eaLnBrk="1" hangingPunct="1"/>
            <a:r>
              <a:rPr lang="tr-TR" sz="2100">
                <a:latin typeface="Arial" charset="0"/>
              </a:rPr>
              <a:t>Choose C</a:t>
            </a:r>
            <a:r>
              <a:rPr lang="tr-TR" sz="2100" baseline="-25000">
                <a:latin typeface="Arial" charset="0"/>
              </a:rPr>
              <a:t>2</a:t>
            </a:r>
            <a:r>
              <a:rPr lang="tr-TR" sz="2100">
                <a:latin typeface="Arial" charset="0"/>
              </a:rPr>
              <a:t> otherwise</a:t>
            </a:r>
          </a:p>
          <a:p>
            <a:pPr marL="1295400" lvl="2" indent="-381000" eaLnBrk="1" hangingPunct="1"/>
            <a:endParaRPr lang="tr-TR" sz="2100">
              <a:latin typeface="Arial" charset="0"/>
            </a:endParaRPr>
          </a:p>
          <a:p>
            <a:pPr marL="914400" lvl="1" indent="-457200" eaLnBrk="1" hangingPunct="1"/>
            <a:r>
              <a:rPr lang="tr-TR" sz="2100">
                <a:latin typeface="Arial" charset="0"/>
              </a:rPr>
              <a:t>Equivalently, since</a:t>
            </a:r>
            <a:r>
              <a:rPr lang="tr-TR" sz="2100">
                <a:solidFill>
                  <a:srgbClr val="0000FF"/>
                </a:solidFill>
                <a:latin typeface="Arial" charset="0"/>
              </a:rPr>
              <a:t> p(C</a:t>
            </a:r>
            <a:r>
              <a:rPr lang="tr-TR" sz="2100" baseline="-25000">
                <a:solidFill>
                  <a:srgbClr val="0000FF"/>
                </a:solidFill>
                <a:latin typeface="Arial" charset="0"/>
              </a:rPr>
              <a:t>1</a:t>
            </a:r>
            <a:r>
              <a:rPr lang="tr-TR" sz="2100">
                <a:solidFill>
                  <a:srgbClr val="0000FF"/>
                </a:solidFill>
                <a:latin typeface="Arial" charset="0"/>
              </a:rPr>
              <a:t>|X=x) =p(X=x|C</a:t>
            </a:r>
            <a:r>
              <a:rPr lang="tr-TR" sz="2100" baseline="-25000">
                <a:solidFill>
                  <a:srgbClr val="0000FF"/>
                </a:solidFill>
                <a:latin typeface="Arial" charset="0"/>
              </a:rPr>
              <a:t>1</a:t>
            </a:r>
            <a:r>
              <a:rPr lang="tr-TR" sz="2100">
                <a:solidFill>
                  <a:srgbClr val="0000FF"/>
                </a:solidFill>
                <a:latin typeface="Arial" charset="0"/>
              </a:rPr>
              <a:t>)P(C</a:t>
            </a:r>
            <a:r>
              <a:rPr lang="tr-TR" sz="2100" baseline="-25000">
                <a:solidFill>
                  <a:srgbClr val="0000FF"/>
                </a:solidFill>
                <a:latin typeface="Arial" charset="0"/>
              </a:rPr>
              <a:t>1</a:t>
            </a:r>
            <a:r>
              <a:rPr lang="tr-TR" sz="2100">
                <a:solidFill>
                  <a:srgbClr val="0000FF"/>
                </a:solidFill>
                <a:latin typeface="Arial" charset="0"/>
              </a:rPr>
              <a:t>)/P(X=x)</a:t>
            </a:r>
            <a:endParaRPr lang="tr-TR" sz="2100">
              <a:latin typeface="Arial" charset="0"/>
            </a:endParaRPr>
          </a:p>
          <a:p>
            <a:pPr marL="1295400" lvl="2" indent="-381000" eaLnBrk="1" hangingPunct="1"/>
            <a:r>
              <a:rPr lang="tr-TR" sz="2100">
                <a:latin typeface="Arial" charset="0"/>
              </a:rPr>
              <a:t>Choose C</a:t>
            </a:r>
            <a:r>
              <a:rPr lang="tr-TR" sz="2100" baseline="-25000">
                <a:latin typeface="Arial" charset="0"/>
              </a:rPr>
              <a:t>1</a:t>
            </a:r>
            <a:r>
              <a:rPr lang="tr-TR" sz="2100">
                <a:latin typeface="Arial" charset="0"/>
              </a:rPr>
              <a:t> if </a:t>
            </a:r>
            <a:r>
              <a:rPr lang="tr-TR" sz="2100">
                <a:solidFill>
                  <a:srgbClr val="0000FF"/>
                </a:solidFill>
                <a:latin typeface="Arial" charset="0"/>
              </a:rPr>
              <a:t>p(X=x|C</a:t>
            </a:r>
            <a:r>
              <a:rPr lang="tr-TR" sz="2100" baseline="-25000">
                <a:solidFill>
                  <a:srgbClr val="0000FF"/>
                </a:solidFill>
                <a:latin typeface="Arial" charset="0"/>
              </a:rPr>
              <a:t>1</a:t>
            </a:r>
            <a:r>
              <a:rPr lang="tr-TR" sz="2100">
                <a:solidFill>
                  <a:srgbClr val="0000FF"/>
                </a:solidFill>
                <a:latin typeface="Arial" charset="0"/>
              </a:rPr>
              <a:t>)P(C</a:t>
            </a:r>
            <a:r>
              <a:rPr lang="tr-TR" sz="2100" baseline="-25000">
                <a:solidFill>
                  <a:srgbClr val="0000FF"/>
                </a:solidFill>
                <a:latin typeface="Arial" charset="0"/>
              </a:rPr>
              <a:t>1</a:t>
            </a:r>
            <a:r>
              <a:rPr lang="tr-TR" sz="2100">
                <a:solidFill>
                  <a:srgbClr val="0000FF"/>
                </a:solidFill>
                <a:latin typeface="Arial" charset="0"/>
              </a:rPr>
              <a:t>) &gt; p(X=x|C</a:t>
            </a:r>
            <a:r>
              <a:rPr lang="tr-TR" sz="2100" baseline="-25000">
                <a:solidFill>
                  <a:srgbClr val="0000FF"/>
                </a:solidFill>
                <a:latin typeface="Arial" charset="0"/>
              </a:rPr>
              <a:t>2</a:t>
            </a:r>
            <a:r>
              <a:rPr lang="tr-TR" sz="2100">
                <a:solidFill>
                  <a:srgbClr val="0000FF"/>
                </a:solidFill>
                <a:latin typeface="Arial" charset="0"/>
              </a:rPr>
              <a:t>)P(C</a:t>
            </a:r>
            <a:r>
              <a:rPr lang="tr-TR" sz="2100" baseline="-25000">
                <a:solidFill>
                  <a:srgbClr val="0000FF"/>
                </a:solidFill>
                <a:latin typeface="Arial" charset="0"/>
              </a:rPr>
              <a:t>2</a:t>
            </a:r>
            <a:r>
              <a:rPr lang="tr-TR" sz="2100">
                <a:solidFill>
                  <a:srgbClr val="0000FF"/>
                </a:solidFill>
                <a:latin typeface="Arial" charset="0"/>
              </a:rPr>
              <a:t>) </a:t>
            </a:r>
          </a:p>
          <a:p>
            <a:pPr marL="1295400" lvl="2" indent="-381000" eaLnBrk="1" hangingPunct="1"/>
            <a:r>
              <a:rPr lang="tr-TR" sz="2100">
                <a:latin typeface="Arial" charset="0"/>
              </a:rPr>
              <a:t>Choose C</a:t>
            </a:r>
            <a:r>
              <a:rPr lang="tr-TR" sz="2100" baseline="-25000">
                <a:latin typeface="Arial" charset="0"/>
              </a:rPr>
              <a:t>2</a:t>
            </a:r>
            <a:r>
              <a:rPr lang="tr-TR" sz="2100">
                <a:latin typeface="Arial" charset="0"/>
              </a:rPr>
              <a:t> otherwise</a:t>
            </a:r>
          </a:p>
          <a:p>
            <a:pPr marL="1295400" lvl="2" indent="-381000" eaLnBrk="1" hangingPunct="1"/>
            <a:endParaRPr lang="tr-TR" sz="2100">
              <a:latin typeface="Arial" charset="0"/>
            </a:endParaRPr>
          </a:p>
          <a:p>
            <a:pPr marL="914400" lvl="1" indent="-457200" eaLnBrk="1" hangingPunct="1"/>
            <a:r>
              <a:rPr lang="tr-TR" sz="2100">
                <a:latin typeface="Arial" charset="0"/>
              </a:rPr>
              <a:t>Notice that both </a:t>
            </a:r>
            <a:r>
              <a:rPr lang="tr-TR" sz="2100">
                <a:solidFill>
                  <a:srgbClr val="0000FF"/>
                </a:solidFill>
                <a:latin typeface="Arial" charset="0"/>
              </a:rPr>
              <a:t>p(X=x|C</a:t>
            </a:r>
            <a:r>
              <a:rPr lang="tr-TR" sz="2100" baseline="-25000">
                <a:solidFill>
                  <a:srgbClr val="0000FF"/>
                </a:solidFill>
                <a:latin typeface="Arial" charset="0"/>
              </a:rPr>
              <a:t>1</a:t>
            </a:r>
            <a:r>
              <a:rPr lang="tr-TR" sz="2100">
                <a:solidFill>
                  <a:srgbClr val="0000FF"/>
                </a:solidFill>
                <a:latin typeface="Arial" charset="0"/>
              </a:rPr>
              <a:t>) </a:t>
            </a:r>
            <a:r>
              <a:rPr lang="tr-TR" sz="2100">
                <a:latin typeface="Arial" charset="0"/>
              </a:rPr>
              <a:t>and</a:t>
            </a:r>
            <a:r>
              <a:rPr lang="tr-TR" sz="2100">
                <a:solidFill>
                  <a:srgbClr val="0000FF"/>
                </a:solidFill>
                <a:latin typeface="Arial" charset="0"/>
              </a:rPr>
              <a:t> P(C</a:t>
            </a:r>
            <a:r>
              <a:rPr lang="tr-TR" sz="2100" baseline="-25000">
                <a:solidFill>
                  <a:srgbClr val="0000FF"/>
                </a:solidFill>
                <a:latin typeface="Arial" charset="0"/>
              </a:rPr>
              <a:t>1</a:t>
            </a:r>
            <a:r>
              <a:rPr lang="tr-TR" sz="2100">
                <a:solidFill>
                  <a:srgbClr val="0000FF"/>
                </a:solidFill>
                <a:latin typeface="Arial" charset="0"/>
              </a:rPr>
              <a:t>) </a:t>
            </a:r>
            <a:r>
              <a:rPr lang="tr-TR" sz="2100">
                <a:latin typeface="Arial" charset="0"/>
              </a:rPr>
              <a:t>are easier to compute than P(C</a:t>
            </a:r>
            <a:r>
              <a:rPr lang="tr-TR" sz="2100" baseline="-25000">
                <a:latin typeface="Arial" charset="0"/>
              </a:rPr>
              <a:t>i</a:t>
            </a:r>
            <a:r>
              <a:rPr lang="tr-TR" sz="2100">
                <a:latin typeface="Arial" charset="0"/>
              </a:rPr>
              <a:t>|x).</a:t>
            </a:r>
          </a:p>
          <a:p>
            <a:pPr marL="1295400" lvl="2" indent="-381000" eaLnBrk="1" hangingPunct="1"/>
            <a:endParaRPr lang="tr-TR" sz="2100">
              <a:latin typeface="Arial" charset="0"/>
            </a:endParaRPr>
          </a:p>
          <a:p>
            <a:pPr marL="1295400" lvl="2" indent="-381000" eaLnBrk="1" hangingPunct="1"/>
            <a:endParaRPr lang="tr-TR" sz="2100">
              <a:latin typeface="Arial" charset="0"/>
            </a:endParaRPr>
          </a:p>
          <a:p>
            <a:pPr marL="914400" lvl="1" indent="-457200" eaLnBrk="1" hangingPunct="1"/>
            <a:endParaRPr lang="en-US" sz="21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F53347-8DCA-8B45-8F89-6EE0CD133A16}" type="slidenum">
              <a:rPr lang="en-US" sz="1000"/>
              <a:pPr/>
              <a:t>15</a:t>
            </a:fld>
            <a:endParaRPr lang="en-US" sz="1000"/>
          </a:p>
        </p:txBody>
      </p:sp>
      <p:sp>
        <p:nvSpPr>
          <p:cNvPr id="46082" name="Rectangle 2"/>
          <p:cNvSpPr>
            <a:spLocks noGrp="1" noChangeArrowheads="1"/>
          </p:cNvSpPr>
          <p:nvPr>
            <p:ph type="title"/>
          </p:nvPr>
        </p:nvSpPr>
        <p:spPr/>
        <p:txBody>
          <a:bodyPr/>
          <a:lstStyle/>
          <a:p>
            <a:pPr eaLnBrk="1" hangingPunct="1"/>
            <a:r>
              <a:rPr lang="tr-TR">
                <a:latin typeface="Arial" charset="0"/>
              </a:rPr>
              <a:t>Posterior Probability Distribution</a:t>
            </a:r>
            <a:endParaRPr lang="en-US">
              <a:latin typeface="Arial" charset="0"/>
            </a:endParaRPr>
          </a:p>
        </p:txBody>
      </p:sp>
      <p:pic>
        <p:nvPicPr>
          <p:cNvPr id="4608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908050"/>
            <a:ext cx="8229600" cy="5005388"/>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2DCD5BA-B6D4-5E46-973F-BB24E856AA2D}" type="slidenum">
              <a:rPr lang="en-US" sz="1000"/>
              <a:pPr/>
              <a:t>16</a:t>
            </a:fld>
            <a:endParaRPr lang="en-US" sz="1000"/>
          </a:p>
        </p:txBody>
      </p:sp>
      <p:sp>
        <p:nvSpPr>
          <p:cNvPr id="48130" name="Rectangle 2"/>
          <p:cNvSpPr>
            <a:spLocks noGrp="1" noChangeArrowheads="1"/>
          </p:cNvSpPr>
          <p:nvPr>
            <p:ph type="title"/>
          </p:nvPr>
        </p:nvSpPr>
        <p:spPr/>
        <p:txBody>
          <a:bodyPr/>
          <a:lstStyle/>
          <a:p>
            <a:pPr eaLnBrk="1" hangingPunct="1"/>
            <a:r>
              <a:rPr lang="tr-TR">
                <a:latin typeface="Arial" charset="0"/>
              </a:rPr>
              <a:t>Example to Work on</a:t>
            </a:r>
            <a:endParaRPr lang="en-US">
              <a:latin typeface="Arial" charset="0"/>
            </a:endParaRPr>
          </a:p>
        </p:txBody>
      </p:sp>
      <p:pic>
        <p:nvPicPr>
          <p:cNvPr id="4813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73125" y="1196975"/>
            <a:ext cx="7083425" cy="4886325"/>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F2014B-C6EC-9A49-8845-557460450012}" type="slidenum">
              <a:rPr lang="en-US" sz="1000"/>
              <a:pPr/>
              <a:t>17</a:t>
            </a:fld>
            <a:endParaRPr lang="en-US" sz="1000"/>
          </a:p>
        </p:txBody>
      </p:sp>
      <p:sp>
        <p:nvSpPr>
          <p:cNvPr id="50178" name="Rectangle 2"/>
          <p:cNvSpPr>
            <a:spLocks noGrp="1" noChangeArrowheads="1"/>
          </p:cNvSpPr>
          <p:nvPr>
            <p:ph type="title"/>
          </p:nvPr>
        </p:nvSpPr>
        <p:spPr/>
        <p:txBody>
          <a:bodyPr/>
          <a:lstStyle/>
          <a:p>
            <a:pPr eaLnBrk="1" hangingPunct="1"/>
            <a:endParaRPr lang="en-US">
              <a:latin typeface="Arial" charset="0"/>
            </a:endParaRPr>
          </a:p>
        </p:txBody>
      </p:sp>
      <p:pic>
        <p:nvPicPr>
          <p:cNvPr id="501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1819"/>
          <a:stretch>
            <a:fillRect/>
          </a:stretch>
        </p:blipFill>
        <p:spPr>
          <a:xfrm>
            <a:off x="457200" y="1125538"/>
            <a:ext cx="8229600" cy="4914900"/>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p:txBody>
          <a:bodyPr/>
          <a:lstStyle/>
          <a:p>
            <a:endParaRPr lang="en-US">
              <a:latin typeface="Arial" charset="0"/>
            </a:endParaRPr>
          </a:p>
        </p:txBody>
      </p:sp>
      <p:sp>
        <p:nvSpPr>
          <p:cNvPr id="52226" name="Content Placeholder 3"/>
          <p:cNvSpPr>
            <a:spLocks noGrp="1"/>
          </p:cNvSpPr>
          <p:nvPr>
            <p:ph idx="1"/>
          </p:nvPr>
        </p:nvSpPr>
        <p:spPr/>
        <p:txBody>
          <a:bodyPr/>
          <a:lstStyle/>
          <a:p>
            <a:r>
              <a:rPr lang="tr-TR">
                <a:latin typeface="Arial" charset="0"/>
              </a:rPr>
              <a:t>You should be able: </a:t>
            </a:r>
          </a:p>
          <a:p>
            <a:pPr lvl="1"/>
            <a:r>
              <a:rPr lang="tr-TR">
                <a:latin typeface="Arial" charset="0"/>
              </a:rPr>
              <a:t>E.g. derive marginal and conditional probabilities given a joint probability table.</a:t>
            </a:r>
          </a:p>
          <a:p>
            <a:pPr lvl="1"/>
            <a:r>
              <a:rPr lang="tr-TR">
                <a:latin typeface="Arial" charset="0"/>
              </a:rPr>
              <a:t>Use them to compute P(Ci |x) using the Bayes theorem</a:t>
            </a:r>
          </a:p>
          <a:p>
            <a:pPr lvl="1"/>
            <a:r>
              <a:rPr lang="tr-TR">
                <a:latin typeface="Arial" charset="0"/>
              </a:rPr>
              <a:t>Solve problems that are verbally stated as in the previous slide</a:t>
            </a:r>
          </a:p>
          <a:p>
            <a:pPr lvl="1"/>
            <a:r>
              <a:rPr lang="tr-TR">
                <a:latin typeface="Arial" charset="0"/>
              </a:rPr>
              <a:t>...</a:t>
            </a:r>
            <a:endParaRPr lang="en-US">
              <a:latin typeface="Arial" charset="0"/>
            </a:endParaRPr>
          </a:p>
        </p:txBody>
      </p:sp>
      <p:sp>
        <p:nvSpPr>
          <p:cNvPr id="522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FFD6D4-6391-4C44-A8F5-51444A01F357}" type="slidenum">
              <a:rPr lang="en-US" sz="1000"/>
              <a:pPr/>
              <a:t>18</a:t>
            </a:fld>
            <a:endParaRPr lang="en-US"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4"/>
          <p:cNvSpPr>
            <a:spLocks noGrp="1"/>
          </p:cNvSpPr>
          <p:nvPr>
            <p:ph type="title"/>
          </p:nvPr>
        </p:nvSpPr>
        <p:spPr/>
        <p:txBody>
          <a:bodyPr/>
          <a:lstStyle/>
          <a:p>
            <a:r>
              <a:rPr lang="tr-TR" cap="none">
                <a:latin typeface="Arial" charset="0"/>
              </a:rPr>
              <a:t>PROBABİLİTY DENSİTİES FOR CONTİNUOUS VARİABLES</a:t>
            </a:r>
            <a:r>
              <a:rPr lang="en-US" cap="none">
                <a:latin typeface="Arial" charset="0"/>
              </a:rPr>
              <a:t/>
            </a:r>
            <a:br>
              <a:rPr lang="en-US" cap="none">
                <a:latin typeface="Arial" charset="0"/>
              </a:rPr>
            </a:br>
            <a:endParaRPr lang="en-US" cap="none">
              <a:latin typeface="Arial" charset="0"/>
            </a:endParaRPr>
          </a:p>
        </p:txBody>
      </p:sp>
      <p:sp>
        <p:nvSpPr>
          <p:cNvPr id="54274" name="Text Placeholder 5"/>
          <p:cNvSpPr>
            <a:spLocks noGrp="1"/>
          </p:cNvSpPr>
          <p:nvPr>
            <p:ph type="body" idx="1"/>
          </p:nvPr>
        </p:nvSpPr>
        <p:spPr/>
        <p:txBody>
          <a:bodyPr/>
          <a:lstStyle/>
          <a:p>
            <a:endParaRPr lang="en-US" b="1">
              <a:latin typeface="Arial" charset="0"/>
            </a:endParaRPr>
          </a:p>
        </p:txBody>
      </p:sp>
      <p:sp>
        <p:nvSpPr>
          <p:cNvPr id="542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E56C5C-7BCB-2744-8E49-3DF0E3F03741}" type="slidenum">
              <a:rPr lang="en-US" sz="1000"/>
              <a:pPr/>
              <a:t>19</a:t>
            </a:fld>
            <a:endParaRPr lang="en-US" sz="10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C5943-C7E9-8C47-8C8C-A1EF8F94DECA}" type="slidenum">
              <a:rPr lang="en-US" sz="1000"/>
              <a:pPr/>
              <a:t>2</a:t>
            </a:fld>
            <a:endParaRPr lang="en-US" sz="1000"/>
          </a:p>
        </p:txBody>
      </p:sp>
      <p:sp>
        <p:nvSpPr>
          <p:cNvPr id="19458" name="Rectangle 4"/>
          <p:cNvSpPr>
            <a:spLocks noGrp="1" noChangeArrowheads="1"/>
          </p:cNvSpPr>
          <p:nvPr>
            <p:ph type="ctrTitle"/>
          </p:nvPr>
        </p:nvSpPr>
        <p:spPr/>
        <p:txBody>
          <a:bodyPr/>
          <a:lstStyle/>
          <a:p>
            <a:pPr eaLnBrk="1" hangingPunct="1"/>
            <a:r>
              <a:rPr lang="tr-TR">
                <a:latin typeface="Arial" charset="0"/>
              </a:rPr>
              <a:t>Basic Probability</a:t>
            </a:r>
            <a:endParaRPr lang="en-US">
              <a:latin typeface="Arial" charset="0"/>
            </a:endParaRPr>
          </a:p>
        </p:txBody>
      </p:sp>
      <p:sp>
        <p:nvSpPr>
          <p:cNvPr id="19459" name="Rectangle 5"/>
          <p:cNvSpPr>
            <a:spLocks noGrp="1" noChangeArrowheads="1"/>
          </p:cNvSpPr>
          <p:nvPr>
            <p:ph type="subTitle" idx="1"/>
          </p:nvPr>
        </p:nvSpPr>
        <p:spPr/>
        <p:txBody>
          <a:bodyPr/>
          <a:lstStyle/>
          <a:p>
            <a:pPr eaLnBrk="1" hangingPunct="1">
              <a:buFont typeface="Wingdings" charset="0"/>
              <a:buNone/>
            </a:pPr>
            <a:endParaRPr lang="en-US">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445148-B26F-B743-8454-B5471409A4CF}" type="slidenum">
              <a:rPr lang="en-US" sz="1000"/>
              <a:pPr/>
              <a:t>20</a:t>
            </a:fld>
            <a:endParaRPr lang="en-US" sz="1000"/>
          </a:p>
        </p:txBody>
      </p:sp>
      <p:pic>
        <p:nvPicPr>
          <p:cNvPr id="56322" name="Picture 5" descr="Figure1.1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0550" y="1524000"/>
            <a:ext cx="509746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p:cNvSpPr>
            <a:spLocks noGrp="1"/>
          </p:cNvSpPr>
          <p:nvPr>
            <p:ph type="title" idx="4294967295"/>
          </p:nvPr>
        </p:nvSpPr>
        <p:spPr/>
        <p:txBody>
          <a:bodyPr/>
          <a:lstStyle/>
          <a:p>
            <a:pPr eaLnBrk="1" hangingPunct="1"/>
            <a:r>
              <a:rPr lang="en-GB" sz="3000">
                <a:latin typeface="Arial" charset="0"/>
              </a:rPr>
              <a:t>Probability Densities</a:t>
            </a:r>
          </a:p>
        </p:txBody>
      </p:sp>
      <p:pic>
        <p:nvPicPr>
          <p:cNvPr id="56324" name="Picture 4" descr="TP_tmp.pn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5562600" y="2386013"/>
            <a:ext cx="28717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TP_tmp.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300788" y="3357563"/>
            <a:ext cx="2209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descr="TP_tmp.png"/>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736850" y="5616575"/>
            <a:ext cx="8445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1" descr="TP_tmp.png"/>
          <p:cNvPicPr>
            <a:picLocks noChangeAspect="1"/>
          </p:cNvPicPr>
          <p:nvPr>
            <p:custDataLst>
              <p:tags r:id="rId4"/>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6788" y="5449888"/>
            <a:ext cx="16240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 Box 8"/>
          <p:cNvSpPr txBox="1">
            <a:spLocks noChangeArrowheads="1"/>
          </p:cNvSpPr>
          <p:nvPr/>
        </p:nvSpPr>
        <p:spPr bwMode="white">
          <a:xfrm>
            <a:off x="5435600" y="1484313"/>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tr-TR" sz="1400"/>
              <a:t>Cumulative Probability</a:t>
            </a:r>
            <a:endParaRPr lang="en-US" sz="1400"/>
          </a:p>
        </p:txBody>
      </p:sp>
      <p:sp>
        <p:nvSpPr>
          <p:cNvPr id="56329" name="Rectangle 9"/>
          <p:cNvSpPr>
            <a:spLocks noChangeArrowheads="1"/>
          </p:cNvSpPr>
          <p:nvPr/>
        </p:nvSpPr>
        <p:spPr bwMode="auto">
          <a:xfrm>
            <a:off x="6215063" y="3214688"/>
            <a:ext cx="2428875" cy="10001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78623D-1EE9-384F-8903-B1A2898DF9B7}" type="slidenum">
              <a:rPr lang="en-US" sz="1000"/>
              <a:pPr/>
              <a:t>21</a:t>
            </a:fld>
            <a:endParaRPr lang="en-US" sz="1000"/>
          </a:p>
        </p:txBody>
      </p:sp>
      <p:sp>
        <p:nvSpPr>
          <p:cNvPr id="58370" name="Rectangle 2"/>
          <p:cNvSpPr>
            <a:spLocks noGrp="1" noChangeArrowheads="1"/>
          </p:cNvSpPr>
          <p:nvPr>
            <p:ph type="title"/>
          </p:nvPr>
        </p:nvSpPr>
        <p:spPr/>
        <p:txBody>
          <a:bodyPr/>
          <a:lstStyle/>
          <a:p>
            <a:pPr eaLnBrk="1" hangingPunct="1"/>
            <a:r>
              <a:rPr lang="en-GB">
                <a:latin typeface="Arial" charset="0"/>
              </a:rPr>
              <a:t>Probability Densities</a:t>
            </a:r>
            <a:endParaRPr lang="en-US">
              <a:latin typeface="Arial" charset="0"/>
            </a:endParaRPr>
          </a:p>
        </p:txBody>
      </p:sp>
      <p:pic>
        <p:nvPicPr>
          <p:cNvPr id="5837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2710" r="30733"/>
          <a:stretch>
            <a:fillRect/>
          </a:stretch>
        </p:blipFill>
        <p:spPr>
          <a:xfrm>
            <a:off x="2527300" y="1125538"/>
            <a:ext cx="3352800" cy="1108075"/>
          </a:xfrm>
        </p:spPr>
      </p:pic>
      <p:sp>
        <p:nvSpPr>
          <p:cNvPr id="58372" name="Text Box 4"/>
          <p:cNvSpPr txBox="1">
            <a:spLocks noChangeArrowheads="1"/>
          </p:cNvSpPr>
          <p:nvPr/>
        </p:nvSpPr>
        <p:spPr bwMode="white">
          <a:xfrm>
            <a:off x="250825" y="2462213"/>
            <a:ext cx="8424863"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tr-TR" sz="2000" dirty="0" smtClean="0"/>
              <a:t>P(x </a:t>
            </a:r>
            <a:r>
              <a:rPr lang="tr-TR" sz="2000" dirty="0" smtClean="0">
                <a:sym typeface="Symbol" charset="0"/>
              </a:rPr>
              <a:t></a:t>
            </a:r>
            <a:r>
              <a:rPr lang="tr-TR" sz="2000" dirty="0" smtClean="0"/>
              <a:t> [a, b]) = 1 </a:t>
            </a:r>
            <a:r>
              <a:rPr lang="tr-TR" sz="2000" dirty="0" err="1" smtClean="0"/>
              <a:t>if</a:t>
            </a:r>
            <a:r>
              <a:rPr lang="tr-TR" sz="2000" dirty="0" smtClean="0"/>
              <a:t> </a:t>
            </a:r>
            <a:r>
              <a:rPr lang="tr-TR" sz="2000" dirty="0" err="1" smtClean="0"/>
              <a:t>the</a:t>
            </a:r>
            <a:r>
              <a:rPr lang="tr-TR" sz="2000" dirty="0" smtClean="0"/>
              <a:t> </a:t>
            </a:r>
            <a:r>
              <a:rPr lang="tr-TR" sz="2000" dirty="0" err="1" smtClean="0"/>
              <a:t>interval</a:t>
            </a:r>
            <a:r>
              <a:rPr lang="tr-TR" sz="2000" dirty="0" smtClean="0"/>
              <a:t> [a, b] </a:t>
            </a:r>
            <a:r>
              <a:rPr lang="tr-TR" sz="2000" dirty="0" err="1" smtClean="0"/>
              <a:t>corresponds</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whole</a:t>
            </a:r>
            <a:r>
              <a:rPr lang="tr-TR" sz="2000" dirty="0" smtClean="0"/>
              <a:t> of X-</a:t>
            </a:r>
            <a:r>
              <a:rPr lang="tr-TR" sz="2000" dirty="0" err="1" smtClean="0"/>
              <a:t>space</a:t>
            </a:r>
            <a:r>
              <a:rPr lang="tr-TR" sz="2000" dirty="0" smtClean="0"/>
              <a:t>. </a:t>
            </a:r>
          </a:p>
          <a:p>
            <a:pPr>
              <a:buFontTx/>
              <a:buChar char="•"/>
              <a:defRPr/>
            </a:pPr>
            <a:endParaRPr lang="tr-TR" sz="2000" dirty="0" smtClean="0"/>
          </a:p>
          <a:p>
            <a:pPr>
              <a:buFontTx/>
              <a:buChar char="•"/>
              <a:defRPr/>
            </a:pPr>
            <a:r>
              <a:rPr lang="tr-TR" sz="2000" dirty="0" err="1" smtClean="0"/>
              <a:t>Note</a:t>
            </a:r>
            <a:r>
              <a:rPr lang="tr-TR" sz="2000" dirty="0" smtClean="0"/>
              <a:t> </a:t>
            </a:r>
            <a:r>
              <a:rPr lang="tr-TR" sz="2000" dirty="0" err="1" smtClean="0"/>
              <a:t>that</a:t>
            </a:r>
            <a:r>
              <a:rPr lang="tr-TR" sz="2000" dirty="0" smtClean="0"/>
              <a:t> </a:t>
            </a:r>
            <a:r>
              <a:rPr lang="tr-TR" sz="2000" dirty="0" err="1" smtClean="0"/>
              <a:t>to</a:t>
            </a:r>
            <a:r>
              <a:rPr lang="tr-TR" sz="2000" dirty="0" smtClean="0"/>
              <a:t> be </a:t>
            </a:r>
            <a:r>
              <a:rPr lang="tr-TR" sz="2000" dirty="0" err="1" smtClean="0"/>
              <a:t>proper</a:t>
            </a:r>
            <a:r>
              <a:rPr lang="tr-TR" sz="2000" dirty="0" smtClean="0"/>
              <a:t>, </a:t>
            </a:r>
            <a:r>
              <a:rPr lang="tr-TR" sz="2000" dirty="0" err="1" smtClean="0"/>
              <a:t>we</a:t>
            </a:r>
            <a:r>
              <a:rPr lang="tr-TR" sz="2000" dirty="0" smtClean="0"/>
              <a:t> </a:t>
            </a:r>
            <a:r>
              <a:rPr lang="tr-TR" sz="2000" dirty="0" err="1" smtClean="0"/>
              <a:t>use</a:t>
            </a:r>
            <a:r>
              <a:rPr lang="tr-TR" sz="2000" dirty="0" smtClean="0"/>
              <a:t> </a:t>
            </a:r>
            <a:r>
              <a:rPr lang="tr-TR" sz="2000" dirty="0" err="1" smtClean="0">
                <a:solidFill>
                  <a:srgbClr val="800000"/>
                </a:solidFill>
              </a:rPr>
              <a:t>upper-case</a:t>
            </a:r>
            <a:r>
              <a:rPr lang="tr-TR" sz="2000" dirty="0" smtClean="0">
                <a:solidFill>
                  <a:srgbClr val="800000"/>
                </a:solidFill>
              </a:rPr>
              <a:t> </a:t>
            </a:r>
            <a:r>
              <a:rPr lang="tr-TR" sz="2000" dirty="0" err="1" smtClean="0">
                <a:solidFill>
                  <a:srgbClr val="800000"/>
                </a:solidFill>
              </a:rPr>
              <a:t>letters</a:t>
            </a:r>
            <a:r>
              <a:rPr lang="tr-TR" sz="2000" dirty="0" smtClean="0">
                <a:solidFill>
                  <a:srgbClr val="800000"/>
                </a:solidFill>
              </a:rPr>
              <a:t> </a:t>
            </a:r>
            <a:r>
              <a:rPr lang="tr-TR" sz="2000" dirty="0" err="1" smtClean="0">
                <a:solidFill>
                  <a:srgbClr val="800000"/>
                </a:solidFill>
              </a:rPr>
              <a:t>for</a:t>
            </a:r>
            <a:r>
              <a:rPr lang="tr-TR" sz="2000" dirty="0" smtClean="0">
                <a:solidFill>
                  <a:srgbClr val="800000"/>
                </a:solidFill>
              </a:rPr>
              <a:t> </a:t>
            </a:r>
            <a:r>
              <a:rPr lang="tr-TR" sz="2000" dirty="0" err="1" smtClean="0">
                <a:solidFill>
                  <a:srgbClr val="800000"/>
                </a:solidFill>
              </a:rPr>
              <a:t>probabilities</a:t>
            </a:r>
            <a:r>
              <a:rPr lang="tr-TR" sz="2000" dirty="0" smtClean="0">
                <a:solidFill>
                  <a:srgbClr val="800000"/>
                </a:solidFill>
              </a:rPr>
              <a:t> </a:t>
            </a:r>
            <a:r>
              <a:rPr lang="tr-TR" sz="2000" dirty="0" err="1" smtClean="0"/>
              <a:t>and</a:t>
            </a:r>
            <a:r>
              <a:rPr lang="tr-TR" sz="2000" dirty="0" smtClean="0"/>
              <a:t> </a:t>
            </a:r>
            <a:r>
              <a:rPr lang="tr-TR" sz="2000" dirty="0" err="1" smtClean="0">
                <a:solidFill>
                  <a:schemeClr val="accent5">
                    <a:lumMod val="50000"/>
                  </a:schemeClr>
                </a:solidFill>
              </a:rPr>
              <a:t>lower-case</a:t>
            </a:r>
            <a:r>
              <a:rPr lang="tr-TR" sz="2000" dirty="0" smtClean="0">
                <a:solidFill>
                  <a:schemeClr val="accent5">
                    <a:lumMod val="50000"/>
                  </a:schemeClr>
                </a:solidFill>
              </a:rPr>
              <a:t> </a:t>
            </a:r>
            <a:r>
              <a:rPr lang="tr-TR" sz="2000" dirty="0" err="1" smtClean="0">
                <a:solidFill>
                  <a:schemeClr val="accent5">
                    <a:lumMod val="50000"/>
                  </a:schemeClr>
                </a:solidFill>
              </a:rPr>
              <a:t>letters</a:t>
            </a:r>
            <a:r>
              <a:rPr lang="tr-TR" sz="2000" dirty="0" smtClean="0">
                <a:solidFill>
                  <a:schemeClr val="accent5">
                    <a:lumMod val="50000"/>
                  </a:schemeClr>
                </a:solidFill>
              </a:rPr>
              <a:t> </a:t>
            </a:r>
            <a:r>
              <a:rPr lang="tr-TR" sz="2000" dirty="0" err="1" smtClean="0">
                <a:solidFill>
                  <a:schemeClr val="accent5">
                    <a:lumMod val="50000"/>
                  </a:schemeClr>
                </a:solidFill>
              </a:rPr>
              <a:t>for</a:t>
            </a:r>
            <a:r>
              <a:rPr lang="tr-TR" sz="2000" dirty="0" smtClean="0">
                <a:solidFill>
                  <a:schemeClr val="accent5">
                    <a:lumMod val="50000"/>
                  </a:schemeClr>
                </a:solidFill>
              </a:rPr>
              <a:t> </a:t>
            </a:r>
            <a:r>
              <a:rPr lang="tr-TR" sz="2000" dirty="0" err="1" smtClean="0">
                <a:solidFill>
                  <a:schemeClr val="accent5">
                    <a:lumMod val="50000"/>
                  </a:schemeClr>
                </a:solidFill>
              </a:rPr>
              <a:t>probability</a:t>
            </a:r>
            <a:r>
              <a:rPr lang="tr-TR" sz="2000" dirty="0" smtClean="0">
                <a:solidFill>
                  <a:schemeClr val="accent5">
                    <a:lumMod val="50000"/>
                  </a:schemeClr>
                </a:solidFill>
              </a:rPr>
              <a:t> </a:t>
            </a:r>
            <a:r>
              <a:rPr lang="tr-TR" sz="2000" dirty="0" err="1" smtClean="0">
                <a:solidFill>
                  <a:schemeClr val="accent5">
                    <a:lumMod val="50000"/>
                  </a:schemeClr>
                </a:solidFill>
              </a:rPr>
              <a:t>densities</a:t>
            </a:r>
            <a:r>
              <a:rPr lang="tr-TR" sz="2000" dirty="0" smtClean="0"/>
              <a:t>.</a:t>
            </a:r>
          </a:p>
          <a:p>
            <a:pPr>
              <a:buFontTx/>
              <a:buChar char="•"/>
              <a:defRPr/>
            </a:pPr>
            <a:endParaRPr lang="tr-TR" sz="2000" dirty="0" smtClean="0"/>
          </a:p>
          <a:p>
            <a:pPr>
              <a:buFontTx/>
              <a:buChar char="•"/>
              <a:defRPr/>
            </a:pPr>
            <a:r>
              <a:rPr lang="tr-TR" sz="2000" dirty="0" err="1" smtClean="0"/>
              <a:t>For</a:t>
            </a:r>
            <a:r>
              <a:rPr lang="tr-TR" sz="2000" dirty="0" smtClean="0"/>
              <a:t> </a:t>
            </a:r>
            <a:r>
              <a:rPr lang="tr-TR" sz="2000" dirty="0" err="1" smtClean="0"/>
              <a:t>continuous</a:t>
            </a:r>
            <a:r>
              <a:rPr lang="tr-TR" sz="2000" dirty="0" smtClean="0"/>
              <a:t> </a:t>
            </a:r>
            <a:r>
              <a:rPr lang="tr-TR" sz="2000" dirty="0" err="1" smtClean="0"/>
              <a:t>variables</a:t>
            </a:r>
            <a:r>
              <a:rPr lang="tr-TR" sz="2000" dirty="0" smtClean="0"/>
              <a:t>, </a:t>
            </a:r>
            <a:r>
              <a:rPr lang="tr-TR" sz="2000" dirty="0" err="1" smtClean="0"/>
              <a:t>the</a:t>
            </a:r>
            <a:r>
              <a:rPr lang="tr-TR" sz="2000" dirty="0" smtClean="0"/>
              <a:t> </a:t>
            </a:r>
            <a:r>
              <a:rPr lang="tr-TR" sz="2000" dirty="0" err="1" smtClean="0"/>
              <a:t>class-conditional</a:t>
            </a:r>
            <a:r>
              <a:rPr lang="tr-TR" sz="2000" dirty="0" smtClean="0"/>
              <a:t> </a:t>
            </a:r>
            <a:r>
              <a:rPr lang="tr-TR" sz="2000" dirty="0" err="1" smtClean="0"/>
              <a:t>probabilities</a:t>
            </a:r>
            <a:r>
              <a:rPr lang="tr-TR" sz="2000" dirty="0" smtClean="0"/>
              <a:t> </a:t>
            </a:r>
            <a:r>
              <a:rPr lang="tr-TR" sz="2000" dirty="0" err="1" smtClean="0"/>
              <a:t>introduced</a:t>
            </a:r>
            <a:r>
              <a:rPr lang="tr-TR" sz="2000" dirty="0" smtClean="0"/>
              <a:t> </a:t>
            </a:r>
            <a:r>
              <a:rPr lang="tr-TR" sz="2000" dirty="0" err="1" smtClean="0"/>
              <a:t>above</a:t>
            </a:r>
            <a:r>
              <a:rPr lang="tr-TR" sz="2000" dirty="0" smtClean="0"/>
              <a:t> </a:t>
            </a:r>
            <a:r>
              <a:rPr lang="tr-TR" sz="2000" dirty="0" err="1" smtClean="0"/>
              <a:t>become</a:t>
            </a:r>
            <a:r>
              <a:rPr lang="tr-TR" sz="2000" dirty="0" smtClean="0"/>
              <a:t> </a:t>
            </a:r>
            <a:r>
              <a:rPr lang="tr-TR" sz="2000" dirty="0" err="1" smtClean="0">
                <a:solidFill>
                  <a:srgbClr val="0000FF"/>
                </a:solidFill>
              </a:rPr>
              <a:t>class-conditional</a:t>
            </a:r>
            <a:r>
              <a:rPr lang="tr-TR" sz="2000" dirty="0" smtClean="0">
                <a:solidFill>
                  <a:srgbClr val="0000FF"/>
                </a:solidFill>
              </a:rPr>
              <a:t> </a:t>
            </a:r>
            <a:r>
              <a:rPr lang="tr-TR" sz="2000" dirty="0" err="1" smtClean="0">
                <a:solidFill>
                  <a:srgbClr val="0000FF"/>
                </a:solidFill>
              </a:rPr>
              <a:t>probability</a:t>
            </a:r>
            <a:r>
              <a:rPr lang="tr-TR" sz="2000" dirty="0" smtClean="0">
                <a:solidFill>
                  <a:srgbClr val="0000FF"/>
                </a:solidFill>
              </a:rPr>
              <a:t> </a:t>
            </a:r>
            <a:r>
              <a:rPr lang="tr-TR" sz="2000" dirty="0" err="1" smtClean="0">
                <a:solidFill>
                  <a:srgbClr val="0000FF"/>
                </a:solidFill>
              </a:rPr>
              <a:t>density</a:t>
            </a:r>
            <a:r>
              <a:rPr lang="tr-TR" sz="2000" dirty="0" smtClean="0">
                <a:solidFill>
                  <a:srgbClr val="0000FF"/>
                </a:solidFill>
              </a:rPr>
              <a:t> </a:t>
            </a:r>
            <a:r>
              <a:rPr lang="tr-TR" sz="2000" dirty="0" err="1" smtClean="0">
                <a:solidFill>
                  <a:srgbClr val="0000FF"/>
                </a:solidFill>
              </a:rPr>
              <a:t>functions</a:t>
            </a:r>
            <a:r>
              <a:rPr lang="tr-TR" sz="2000" dirty="0" smtClean="0"/>
              <a:t>, </a:t>
            </a:r>
            <a:r>
              <a:rPr lang="tr-TR" sz="2000" dirty="0" err="1" smtClean="0"/>
              <a:t>which</a:t>
            </a:r>
            <a:r>
              <a:rPr lang="tr-TR" sz="2000" dirty="0" smtClean="0"/>
              <a:t> </a:t>
            </a:r>
            <a:r>
              <a:rPr lang="tr-TR" sz="2000" dirty="0" err="1" smtClean="0"/>
              <a:t>we</a:t>
            </a:r>
            <a:r>
              <a:rPr lang="tr-TR" sz="2000" dirty="0" smtClean="0"/>
              <a:t> </a:t>
            </a:r>
            <a:r>
              <a:rPr lang="tr-TR" sz="2000" dirty="0" err="1" smtClean="0"/>
              <a:t>write</a:t>
            </a:r>
            <a:r>
              <a:rPr lang="tr-TR" sz="2000" dirty="0" smtClean="0"/>
              <a:t> in </a:t>
            </a:r>
            <a:r>
              <a:rPr lang="tr-TR" sz="2000" dirty="0" err="1" smtClean="0"/>
              <a:t>the</a:t>
            </a:r>
            <a:r>
              <a:rPr lang="tr-TR" sz="2000" dirty="0" smtClean="0"/>
              <a:t> form </a:t>
            </a:r>
            <a:r>
              <a:rPr lang="tr-TR" sz="2000" dirty="0" smtClean="0">
                <a:solidFill>
                  <a:srgbClr val="0000FF"/>
                </a:solidFill>
              </a:rPr>
              <a:t>p(</a:t>
            </a:r>
            <a:r>
              <a:rPr lang="tr-TR" sz="2000" dirty="0" err="1" smtClean="0">
                <a:solidFill>
                  <a:srgbClr val="0000FF"/>
                </a:solidFill>
              </a:rPr>
              <a:t>x|C</a:t>
            </a:r>
            <a:r>
              <a:rPr lang="tr-TR" sz="2000" baseline="-25000" dirty="0" err="1" smtClean="0">
                <a:solidFill>
                  <a:srgbClr val="0000FF"/>
                </a:solidFill>
              </a:rPr>
              <a:t>k</a:t>
            </a:r>
            <a:r>
              <a:rPr lang="tr-TR" sz="2000" dirty="0" smtClean="0">
                <a:solidFill>
                  <a:srgbClr val="0000FF"/>
                </a:solidFill>
              </a:rPr>
              <a:t>).</a:t>
            </a:r>
          </a:p>
          <a:p>
            <a:pPr>
              <a:defRPr/>
            </a:pPr>
            <a:endParaRPr lang="tr-TR" sz="2000" dirty="0" smtClean="0">
              <a:solidFill>
                <a:srgbClr val="0000FF"/>
              </a:solidFill>
            </a:endParaRPr>
          </a:p>
          <a:p>
            <a:pPr>
              <a:defRPr/>
            </a:pPr>
            <a:endParaRPr lang="en-US" sz="1800" dirty="0" smtClean="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32CA9BB-3083-E64A-9A5B-492ED43BC641}" type="slidenum">
              <a:rPr lang="en-US" sz="1000"/>
              <a:pPr/>
              <a:t>22</a:t>
            </a:fld>
            <a:endParaRPr lang="en-US" sz="1000"/>
          </a:p>
        </p:txBody>
      </p:sp>
      <p:sp>
        <p:nvSpPr>
          <p:cNvPr id="60418" name="Rectangle 2"/>
          <p:cNvSpPr>
            <a:spLocks noGrp="1" noChangeArrowheads="1"/>
          </p:cNvSpPr>
          <p:nvPr>
            <p:ph type="title"/>
          </p:nvPr>
        </p:nvSpPr>
        <p:spPr/>
        <p:txBody>
          <a:bodyPr/>
          <a:lstStyle/>
          <a:p>
            <a:pPr eaLnBrk="1" hangingPunct="1"/>
            <a:r>
              <a:rPr lang="tr-TR">
                <a:latin typeface="Arial" charset="0"/>
              </a:rPr>
              <a:t>Multible attributes</a:t>
            </a:r>
            <a:endParaRPr lang="en-US">
              <a:latin typeface="Arial" charset="0"/>
            </a:endParaRPr>
          </a:p>
        </p:txBody>
      </p:sp>
      <p:sp>
        <p:nvSpPr>
          <p:cNvPr id="60419" name="Rectangle 3"/>
          <p:cNvSpPr>
            <a:spLocks noGrp="1" noChangeArrowheads="1"/>
          </p:cNvSpPr>
          <p:nvPr>
            <p:ph type="body" idx="1"/>
          </p:nvPr>
        </p:nvSpPr>
        <p:spPr/>
        <p:txBody>
          <a:bodyPr/>
          <a:lstStyle/>
          <a:p>
            <a:pPr eaLnBrk="1" hangingPunct="1"/>
            <a:r>
              <a:rPr lang="en-US">
                <a:latin typeface="Arial" charset="0"/>
              </a:rPr>
              <a:t>If there are </a:t>
            </a:r>
            <a:r>
              <a:rPr lang="en-US" i="1">
                <a:latin typeface="Arial" charset="0"/>
              </a:rPr>
              <a:t>d </a:t>
            </a:r>
            <a:r>
              <a:rPr lang="en-US">
                <a:latin typeface="Arial" charset="0"/>
              </a:rPr>
              <a:t>variables</a:t>
            </a:r>
            <a:r>
              <a:rPr lang="tr-TR">
                <a:latin typeface="Arial" charset="0"/>
              </a:rPr>
              <a:t>/attributes</a:t>
            </a:r>
            <a:r>
              <a:rPr lang="en-US">
                <a:latin typeface="Arial" charset="0"/>
              </a:rPr>
              <a:t> </a:t>
            </a:r>
            <a:r>
              <a:rPr lang="en-US" i="1">
                <a:latin typeface="Arial" charset="0"/>
              </a:rPr>
              <a:t>x</a:t>
            </a:r>
            <a:r>
              <a:rPr lang="tr-TR" i="1" baseline="-25000">
                <a:latin typeface="Arial" charset="0"/>
              </a:rPr>
              <a:t>1</a:t>
            </a:r>
            <a:r>
              <a:rPr lang="en-US" i="1">
                <a:latin typeface="Arial" charset="0"/>
              </a:rPr>
              <a:t>,...,</a:t>
            </a:r>
            <a:r>
              <a:rPr lang="tr-TR" i="1">
                <a:latin typeface="Arial" charset="0"/>
              </a:rPr>
              <a:t>x</a:t>
            </a:r>
            <a:r>
              <a:rPr lang="tr-TR" i="1" baseline="-25000">
                <a:latin typeface="Arial" charset="0"/>
              </a:rPr>
              <a:t>d</a:t>
            </a:r>
            <a:r>
              <a:rPr lang="en-US" i="1">
                <a:latin typeface="Arial" charset="0"/>
              </a:rPr>
              <a:t>, </a:t>
            </a:r>
            <a:r>
              <a:rPr lang="en-US">
                <a:latin typeface="Arial" charset="0"/>
              </a:rPr>
              <a:t>we may group them into a vector </a:t>
            </a:r>
            <a:r>
              <a:rPr lang="en-US" b="1">
                <a:solidFill>
                  <a:srgbClr val="0000FF"/>
                </a:solidFill>
                <a:latin typeface="Arial" charset="0"/>
              </a:rPr>
              <a:t>x</a:t>
            </a:r>
            <a:r>
              <a:rPr lang="en-US">
                <a:solidFill>
                  <a:srgbClr val="0000FF"/>
                </a:solidFill>
                <a:latin typeface="Arial" charset="0"/>
              </a:rPr>
              <a:t> =</a:t>
            </a:r>
            <a:r>
              <a:rPr lang="tr-TR">
                <a:solidFill>
                  <a:srgbClr val="0000FF"/>
                </a:solidFill>
                <a:latin typeface="Arial" charset="0"/>
              </a:rPr>
              <a:t>[</a:t>
            </a:r>
            <a:r>
              <a:rPr lang="en-US">
                <a:solidFill>
                  <a:srgbClr val="0000FF"/>
                </a:solidFill>
                <a:latin typeface="Arial" charset="0"/>
              </a:rPr>
              <a:t>x</a:t>
            </a:r>
            <a:r>
              <a:rPr lang="tr-TR" baseline="-25000">
                <a:solidFill>
                  <a:srgbClr val="0000FF"/>
                </a:solidFill>
                <a:latin typeface="Arial" charset="0"/>
              </a:rPr>
              <a:t>1</a:t>
            </a:r>
            <a:r>
              <a:rPr lang="en-US">
                <a:solidFill>
                  <a:srgbClr val="0000FF"/>
                </a:solidFill>
                <a:latin typeface="Arial" charset="0"/>
              </a:rPr>
              <a:t>,... ,</a:t>
            </a:r>
            <a:r>
              <a:rPr lang="tr-TR">
                <a:solidFill>
                  <a:srgbClr val="0000FF"/>
                </a:solidFill>
                <a:latin typeface="Arial" charset="0"/>
              </a:rPr>
              <a:t>x</a:t>
            </a:r>
            <a:r>
              <a:rPr lang="en-US" baseline="-25000">
                <a:solidFill>
                  <a:srgbClr val="0000FF"/>
                </a:solidFill>
                <a:latin typeface="Arial" charset="0"/>
              </a:rPr>
              <a:t>d</a:t>
            </a:r>
            <a:r>
              <a:rPr lang="tr-TR">
                <a:solidFill>
                  <a:srgbClr val="0000FF"/>
                </a:solidFill>
                <a:latin typeface="Arial" charset="0"/>
              </a:rPr>
              <a:t>]</a:t>
            </a:r>
            <a:r>
              <a:rPr lang="en-US" baseline="30000">
                <a:solidFill>
                  <a:srgbClr val="0000FF"/>
                </a:solidFill>
                <a:latin typeface="Arial" charset="0"/>
              </a:rPr>
              <a:t>T</a:t>
            </a:r>
            <a:r>
              <a:rPr lang="en-US">
                <a:latin typeface="Arial" charset="0"/>
              </a:rPr>
              <a:t> corresponding to a </a:t>
            </a:r>
            <a:r>
              <a:rPr lang="en-US">
                <a:solidFill>
                  <a:srgbClr val="CC0000"/>
                </a:solidFill>
                <a:latin typeface="Arial" charset="0"/>
              </a:rPr>
              <a:t>point in a </a:t>
            </a:r>
            <a:r>
              <a:rPr lang="tr-TR">
                <a:solidFill>
                  <a:srgbClr val="CC0000"/>
                </a:solidFill>
                <a:latin typeface="Arial" charset="0"/>
              </a:rPr>
              <a:t>d-</a:t>
            </a:r>
            <a:r>
              <a:rPr lang="en-US">
                <a:solidFill>
                  <a:srgbClr val="CC0000"/>
                </a:solidFill>
                <a:latin typeface="Arial" charset="0"/>
              </a:rPr>
              <a:t>dimensional space. </a:t>
            </a:r>
            <a:endParaRPr lang="tr-TR">
              <a:solidFill>
                <a:srgbClr val="CC0000"/>
              </a:solidFill>
              <a:latin typeface="Arial" charset="0"/>
            </a:endParaRPr>
          </a:p>
          <a:p>
            <a:pPr eaLnBrk="1" hangingPunct="1"/>
            <a:endParaRPr lang="tr-TR">
              <a:solidFill>
                <a:srgbClr val="CC0000"/>
              </a:solidFill>
              <a:latin typeface="Arial" charset="0"/>
            </a:endParaRPr>
          </a:p>
          <a:p>
            <a:pPr eaLnBrk="1" hangingPunct="1"/>
            <a:r>
              <a:rPr lang="en-US">
                <a:latin typeface="Arial" charset="0"/>
              </a:rPr>
              <a:t>The distribution</a:t>
            </a:r>
            <a:r>
              <a:rPr lang="tr-TR">
                <a:latin typeface="Arial" charset="0"/>
              </a:rPr>
              <a:t> </a:t>
            </a:r>
            <a:r>
              <a:rPr lang="en-US">
                <a:latin typeface="Arial" charset="0"/>
              </a:rPr>
              <a:t>of values of x can be described by probability density function </a:t>
            </a:r>
            <a:r>
              <a:rPr lang="en-US">
                <a:solidFill>
                  <a:srgbClr val="0000FF"/>
                </a:solidFill>
                <a:latin typeface="Arial" charset="0"/>
              </a:rPr>
              <a:t>p(</a:t>
            </a:r>
            <a:r>
              <a:rPr lang="en-US" b="1">
                <a:solidFill>
                  <a:srgbClr val="0000FF"/>
                </a:solidFill>
                <a:latin typeface="Arial" charset="0"/>
              </a:rPr>
              <a:t>x</a:t>
            </a:r>
            <a:r>
              <a:rPr lang="en-US">
                <a:solidFill>
                  <a:srgbClr val="0000FF"/>
                </a:solidFill>
                <a:latin typeface="Arial" charset="0"/>
              </a:rPr>
              <a:t>),</a:t>
            </a:r>
            <a:r>
              <a:rPr lang="en-US">
                <a:latin typeface="Arial" charset="0"/>
              </a:rPr>
              <a:t> such that</a:t>
            </a:r>
            <a:r>
              <a:rPr lang="tr-TR">
                <a:latin typeface="Arial" charset="0"/>
              </a:rPr>
              <a:t> </a:t>
            </a:r>
            <a:r>
              <a:rPr lang="en-US">
                <a:latin typeface="Arial" charset="0"/>
              </a:rPr>
              <a:t>the </a:t>
            </a:r>
            <a:r>
              <a:rPr lang="en-US">
                <a:solidFill>
                  <a:srgbClr val="CC0000"/>
                </a:solidFill>
                <a:latin typeface="Arial" charset="0"/>
              </a:rPr>
              <a:t>probability of x lying in a </a:t>
            </a:r>
            <a:r>
              <a:rPr lang="en-US" b="1">
                <a:solidFill>
                  <a:srgbClr val="CC0000"/>
                </a:solidFill>
                <a:latin typeface="Arial" charset="0"/>
              </a:rPr>
              <a:t>region</a:t>
            </a:r>
            <a:r>
              <a:rPr lang="en-US">
                <a:solidFill>
                  <a:srgbClr val="CC0000"/>
                </a:solidFill>
                <a:latin typeface="Arial" charset="0"/>
              </a:rPr>
              <a:t> </a:t>
            </a:r>
            <a:r>
              <a:rPr lang="tr-TR" i="1">
                <a:solidFill>
                  <a:srgbClr val="CC0000"/>
                </a:solidFill>
                <a:latin typeface="Arial" charset="0"/>
              </a:rPr>
              <a:t>R of the</a:t>
            </a:r>
            <a:r>
              <a:rPr lang="en-US">
                <a:solidFill>
                  <a:srgbClr val="CC0000"/>
                </a:solidFill>
                <a:latin typeface="Arial" charset="0"/>
              </a:rPr>
              <a:t> </a:t>
            </a:r>
            <a:r>
              <a:rPr lang="tr-TR">
                <a:solidFill>
                  <a:srgbClr val="CC0000"/>
                </a:solidFill>
                <a:latin typeface="Arial" charset="0"/>
              </a:rPr>
              <a:t>d</a:t>
            </a:r>
            <a:r>
              <a:rPr lang="en-US">
                <a:solidFill>
                  <a:srgbClr val="CC0000"/>
                </a:solidFill>
                <a:latin typeface="Arial" charset="0"/>
              </a:rPr>
              <a:t>-</a:t>
            </a:r>
            <a:r>
              <a:rPr lang="tr-TR">
                <a:solidFill>
                  <a:srgbClr val="CC0000"/>
                </a:solidFill>
                <a:latin typeface="Arial" charset="0"/>
              </a:rPr>
              <a:t>dimensional </a:t>
            </a:r>
            <a:r>
              <a:rPr lang="en-US">
                <a:solidFill>
                  <a:srgbClr val="CC0000"/>
                </a:solidFill>
                <a:latin typeface="Arial" charset="0"/>
              </a:rPr>
              <a:t>space</a:t>
            </a:r>
            <a:r>
              <a:rPr lang="en-US">
                <a:latin typeface="Arial" charset="0"/>
              </a:rPr>
              <a:t> is given by</a:t>
            </a:r>
            <a:endParaRPr lang="tr-TR">
              <a:latin typeface="Arial" charset="0"/>
            </a:endParaRPr>
          </a:p>
          <a:p>
            <a:pPr eaLnBrk="1" hangingPunct="1"/>
            <a:endParaRPr lang="tr-TR">
              <a:latin typeface="Arial" charset="0"/>
            </a:endParaRPr>
          </a:p>
          <a:p>
            <a:pPr eaLnBrk="1" hangingPunct="1"/>
            <a:endParaRPr lang="tr-TR">
              <a:latin typeface="Arial" charset="0"/>
            </a:endParaRPr>
          </a:p>
          <a:p>
            <a:pPr eaLnBrk="1" hangingPunct="1"/>
            <a:endParaRPr lang="tr-TR">
              <a:latin typeface="Arial" charset="0"/>
            </a:endParaRPr>
          </a:p>
          <a:p>
            <a:pPr eaLnBrk="1" hangingPunct="1"/>
            <a:r>
              <a:rPr lang="tr-TR" sz="2000">
                <a:latin typeface="Arial" charset="0"/>
              </a:rPr>
              <a:t>Note that this is a simple extension of integrating in a 1d-interval, shown before.</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2484438" y="4448175"/>
            <a:ext cx="36734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EAF7F8-CBD5-FB4C-9534-77D721E2179D}" type="slidenum">
              <a:rPr lang="en-US" sz="1000"/>
              <a:pPr/>
              <a:t>23</a:t>
            </a:fld>
            <a:endParaRPr lang="en-US" sz="1000"/>
          </a:p>
        </p:txBody>
      </p:sp>
      <p:sp>
        <p:nvSpPr>
          <p:cNvPr id="62466" name="Rectangle 2"/>
          <p:cNvSpPr>
            <a:spLocks noGrp="1" noChangeArrowheads="1"/>
          </p:cNvSpPr>
          <p:nvPr>
            <p:ph type="title"/>
          </p:nvPr>
        </p:nvSpPr>
        <p:spPr/>
        <p:txBody>
          <a:bodyPr/>
          <a:lstStyle/>
          <a:p>
            <a:pPr eaLnBrk="1" hangingPunct="1"/>
            <a:r>
              <a:rPr lang="tr-TR">
                <a:latin typeface="Arial" charset="0"/>
              </a:rPr>
              <a:t>Bayes Thm. w/ Probability Densities</a:t>
            </a:r>
            <a:endParaRPr lang="en-US">
              <a:latin typeface="Arial" charset="0"/>
            </a:endParaRPr>
          </a:p>
        </p:txBody>
      </p:sp>
      <p:sp>
        <p:nvSpPr>
          <p:cNvPr id="62467" name="AutoShape 3"/>
          <p:cNvSpPr>
            <a:spLocks noGrp="1" noChangeAspect="1" noChangeArrowheads="1"/>
          </p:cNvSpPr>
          <p:nvPr>
            <p:ph type="body" idx="1"/>
          </p:nvPr>
        </p:nvSpPr>
        <p:spPr/>
        <p:txBody>
          <a:bodyPr/>
          <a:lstStyle/>
          <a:p>
            <a:pPr eaLnBrk="1" hangingPunct="1"/>
            <a:r>
              <a:rPr lang="tr-TR">
                <a:latin typeface="Arial" charset="0"/>
              </a:rPr>
              <a:t>T</a:t>
            </a:r>
            <a:r>
              <a:rPr lang="en-US">
                <a:latin typeface="Arial" charset="0"/>
              </a:rPr>
              <a:t>he prior probabilities can be combined with the </a:t>
            </a:r>
            <a:r>
              <a:rPr lang="en-US">
                <a:solidFill>
                  <a:srgbClr val="CC0000"/>
                </a:solidFill>
                <a:latin typeface="Arial" charset="0"/>
              </a:rPr>
              <a:t>class</a:t>
            </a:r>
            <a:r>
              <a:rPr lang="tr-TR">
                <a:solidFill>
                  <a:srgbClr val="CC0000"/>
                </a:solidFill>
                <a:latin typeface="Arial" charset="0"/>
              </a:rPr>
              <a:t> </a:t>
            </a:r>
            <a:r>
              <a:rPr lang="en-US">
                <a:solidFill>
                  <a:srgbClr val="CC0000"/>
                </a:solidFill>
                <a:latin typeface="Arial" charset="0"/>
              </a:rPr>
              <a:t>conditional</a:t>
            </a:r>
            <a:r>
              <a:rPr lang="tr-TR">
                <a:solidFill>
                  <a:srgbClr val="CC0000"/>
                </a:solidFill>
                <a:latin typeface="Arial" charset="0"/>
              </a:rPr>
              <a:t> </a:t>
            </a:r>
            <a:r>
              <a:rPr lang="en-US">
                <a:solidFill>
                  <a:srgbClr val="CC0000"/>
                </a:solidFill>
                <a:latin typeface="Arial" charset="0"/>
              </a:rPr>
              <a:t>densities</a:t>
            </a:r>
            <a:r>
              <a:rPr lang="en-US">
                <a:latin typeface="Arial" charset="0"/>
              </a:rPr>
              <a:t> to give the posterior probabilities </a:t>
            </a:r>
            <a:r>
              <a:rPr lang="en-US">
                <a:solidFill>
                  <a:srgbClr val="0000FF"/>
                </a:solidFill>
                <a:latin typeface="Arial" charset="0"/>
              </a:rPr>
              <a:t>P(C</a:t>
            </a:r>
            <a:r>
              <a:rPr lang="en-US" baseline="-25000">
                <a:solidFill>
                  <a:srgbClr val="0000FF"/>
                </a:solidFill>
                <a:latin typeface="Arial" charset="0"/>
              </a:rPr>
              <a:t>k</a:t>
            </a:r>
            <a:r>
              <a:rPr lang="tr-TR">
                <a:solidFill>
                  <a:srgbClr val="0000FF"/>
                </a:solidFill>
                <a:latin typeface="Arial" charset="0"/>
              </a:rPr>
              <a:t>|</a:t>
            </a:r>
            <a:r>
              <a:rPr lang="en-US">
                <a:solidFill>
                  <a:srgbClr val="0000FF"/>
                </a:solidFill>
                <a:latin typeface="Arial" charset="0"/>
              </a:rPr>
              <a:t>x)</a:t>
            </a:r>
            <a:r>
              <a:rPr lang="en-US" i="1">
                <a:latin typeface="Arial" charset="0"/>
              </a:rPr>
              <a:t> </a:t>
            </a:r>
            <a:r>
              <a:rPr lang="en-US">
                <a:latin typeface="Arial" charset="0"/>
              </a:rPr>
              <a:t>using Bayes‘</a:t>
            </a:r>
            <a:r>
              <a:rPr lang="tr-TR" altLang="ja-JP">
                <a:latin typeface="Arial" charset="0"/>
              </a:rPr>
              <a:t> </a:t>
            </a:r>
            <a:r>
              <a:rPr lang="en-US" altLang="ja-JP">
                <a:latin typeface="Arial" charset="0"/>
              </a:rPr>
              <a:t>theorem</a:t>
            </a:r>
            <a:r>
              <a:rPr lang="tr-TR" altLang="ja-JP">
                <a:latin typeface="Arial" charset="0"/>
              </a:rPr>
              <a:t> (</a:t>
            </a:r>
            <a:r>
              <a:rPr lang="tr-TR" altLang="ja-JP">
                <a:solidFill>
                  <a:srgbClr val="FF0000"/>
                </a:solidFill>
                <a:latin typeface="Arial" charset="0"/>
              </a:rPr>
              <a:t>notice no significant change in the formula!</a:t>
            </a:r>
            <a:r>
              <a:rPr lang="tr-TR" altLang="ja-JP">
                <a:latin typeface="Arial" charset="0"/>
              </a:rPr>
              <a:t>):</a:t>
            </a:r>
          </a:p>
          <a:p>
            <a:pPr eaLnBrk="1" hangingPunct="1"/>
            <a:endParaRPr lang="tr-TR">
              <a:latin typeface="Arial" charset="0"/>
            </a:endParaRPr>
          </a:p>
          <a:p>
            <a:pPr eaLnBrk="1" hangingPunct="1"/>
            <a:endParaRPr lang="tr-TR">
              <a:latin typeface="Arial" charset="0"/>
            </a:endParaRPr>
          </a:p>
          <a:p>
            <a:pPr eaLnBrk="1" hangingPunct="1"/>
            <a:endParaRPr lang="tr-TR">
              <a:latin typeface="Arial" charset="0"/>
            </a:endParaRPr>
          </a:p>
          <a:p>
            <a:pPr eaLnBrk="1" hangingPunct="1"/>
            <a:r>
              <a:rPr lang="tr-TR">
                <a:latin typeface="Arial" charset="0"/>
              </a:rPr>
              <a:t>p(x) can be found as follows (though not needed) for two classes which can be generalized for k classes:</a:t>
            </a:r>
          </a:p>
          <a:p>
            <a:pPr eaLnBrk="1" hangingPunct="1"/>
            <a:endParaRPr lang="tr-TR">
              <a:latin typeface="Arial" charset="0"/>
            </a:endParaRPr>
          </a:p>
          <a:p>
            <a:pPr eaLnBrk="1" hangingPunct="1"/>
            <a:endParaRPr lang="en-US">
              <a:latin typeface="Arial" charset="0"/>
            </a:endParaRPr>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1835150" y="2636838"/>
            <a:ext cx="39608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white">
          <a:xfrm>
            <a:off x="1692275" y="4789488"/>
            <a:ext cx="612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1835150" y="5445125"/>
            <a:ext cx="39592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ctrTitle"/>
          </p:nvPr>
        </p:nvSpPr>
        <p:spPr/>
        <p:txBody>
          <a:bodyPr/>
          <a:lstStyle/>
          <a:p>
            <a:pPr eaLnBrk="1" hangingPunct="1"/>
            <a:r>
              <a:rPr lang="tr-TR">
                <a:latin typeface="Arial" charset="0"/>
              </a:rPr>
              <a:t>Curse of Dimensionality</a:t>
            </a:r>
            <a:endParaRPr lang="en-US">
              <a:latin typeface="Arial" charset="0"/>
            </a:endParaRPr>
          </a:p>
        </p:txBody>
      </p:sp>
      <p:sp>
        <p:nvSpPr>
          <p:cNvPr id="64514" name="Subtitle 4"/>
          <p:cNvSpPr>
            <a:spLocks noGrp="1"/>
          </p:cNvSpPr>
          <p:nvPr>
            <p:ph type="subTitle" idx="1"/>
          </p:nvPr>
        </p:nvSpPr>
        <p:spPr/>
        <p:txBody>
          <a:bodyPr/>
          <a:lstStyle/>
          <a:p>
            <a:pPr eaLnBrk="1" hangingPunct="1">
              <a:buFont typeface="Wingdings" charset="0"/>
              <a:buNone/>
            </a:pPr>
            <a:endParaRPr lang="en-US">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Arial" charset="0"/>
              </a:rPr>
              <a:t>Curse of Dimensionality</a:t>
            </a:r>
          </a:p>
        </p:txBody>
      </p:sp>
      <p:sp>
        <p:nvSpPr>
          <p:cNvPr id="66562" name="Rectangle 3"/>
          <p:cNvSpPr>
            <a:spLocks noGrp="1" noChangeArrowheads="1"/>
          </p:cNvSpPr>
          <p:nvPr>
            <p:ph type="body" idx="1"/>
          </p:nvPr>
        </p:nvSpPr>
        <p:spPr>
          <a:xfrm>
            <a:off x="381000" y="1447800"/>
            <a:ext cx="8229600" cy="4724400"/>
          </a:xfrm>
        </p:spPr>
        <p:txBody>
          <a:bodyPr/>
          <a:lstStyle/>
          <a:p>
            <a:pPr eaLnBrk="1" hangingPunct="1"/>
            <a:r>
              <a:rPr lang="en-US">
                <a:latin typeface="Arial" charset="0"/>
              </a:rPr>
              <a:t>In a learning task, it seems like adding more attributes would help the</a:t>
            </a:r>
            <a:r>
              <a:rPr lang="tr-TR">
                <a:latin typeface="Arial" charset="0"/>
              </a:rPr>
              <a:t> </a:t>
            </a:r>
            <a:r>
              <a:rPr lang="en-US">
                <a:latin typeface="Arial" charset="0"/>
              </a:rPr>
              <a:t>learner, as more information never hurts, right?</a:t>
            </a:r>
            <a:endParaRPr lang="tr-TR">
              <a:latin typeface="Arial" charset="0"/>
            </a:endParaRPr>
          </a:p>
          <a:p>
            <a:pPr eaLnBrk="1" hangingPunct="1">
              <a:buFont typeface="Wingdings" charset="0"/>
              <a:buNone/>
            </a:pPr>
            <a:endParaRPr lang="en-US">
              <a:latin typeface="Arial" charset="0"/>
            </a:endParaRPr>
          </a:p>
          <a:p>
            <a:pPr eaLnBrk="1" hangingPunct="1"/>
            <a:r>
              <a:rPr lang="en-US">
                <a:latin typeface="Arial" charset="0"/>
              </a:rPr>
              <a:t>In fact, sometimes it does, due to what is called </a:t>
            </a:r>
            <a:endParaRPr lang="tr-TR">
              <a:latin typeface="Arial" charset="0"/>
            </a:endParaRPr>
          </a:p>
          <a:p>
            <a:pPr eaLnBrk="1" hangingPunct="1">
              <a:buFont typeface="Wingdings" charset="0"/>
              <a:buNone/>
            </a:pPr>
            <a:r>
              <a:rPr lang="tr-TR" b="1">
                <a:solidFill>
                  <a:srgbClr val="800000"/>
                </a:solidFill>
                <a:latin typeface="Arial" charset="0"/>
              </a:rPr>
              <a:t>	</a:t>
            </a:r>
            <a:r>
              <a:rPr lang="en-US" b="1">
                <a:solidFill>
                  <a:srgbClr val="800000"/>
                </a:solidFill>
                <a:latin typeface="Arial" charset="0"/>
              </a:rPr>
              <a:t>curse</a:t>
            </a:r>
            <a:r>
              <a:rPr lang="tr-TR" b="1">
                <a:solidFill>
                  <a:srgbClr val="800000"/>
                </a:solidFill>
                <a:latin typeface="Arial" charset="0"/>
              </a:rPr>
              <a:t> </a:t>
            </a:r>
            <a:r>
              <a:rPr lang="en-US" b="1">
                <a:solidFill>
                  <a:srgbClr val="800000"/>
                </a:solidFill>
                <a:latin typeface="Arial" charset="0"/>
              </a:rPr>
              <a:t>of dimensionality.</a:t>
            </a:r>
          </a:p>
          <a:p>
            <a:pPr eaLnBrk="1" hangingPunct="1">
              <a:buFont typeface="Wingdings" charset="0"/>
              <a:buNone/>
            </a:pPr>
            <a:endParaRPr lang="en-US" b="1">
              <a:solidFill>
                <a:srgbClr val="800000"/>
              </a:solidFill>
              <a:latin typeface="Arial" charset="0"/>
            </a:endParaRPr>
          </a:p>
          <a:p>
            <a:pPr eaLnBrk="1" hangingPunct="1">
              <a:buFont typeface="Wingdings" charset="0"/>
              <a:buNone/>
            </a:pPr>
            <a:endParaRPr lang="en-US" b="1">
              <a:solidFill>
                <a:srgbClr val="800000"/>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endParaRPr lang="en-US">
              <a:latin typeface="Arial" charset="0"/>
            </a:endParaRPr>
          </a:p>
        </p:txBody>
      </p:sp>
      <p:sp>
        <p:nvSpPr>
          <p:cNvPr id="179202" name="Content Placeholder 2"/>
          <p:cNvSpPr>
            <a:spLocks noGrp="1"/>
          </p:cNvSpPr>
          <p:nvPr>
            <p:ph idx="1"/>
          </p:nvPr>
        </p:nvSpPr>
        <p:spPr/>
        <p:txBody>
          <a:bodyPr/>
          <a:lstStyle/>
          <a:p>
            <a:pPr>
              <a:defRPr/>
            </a:pPr>
            <a:r>
              <a:rPr lang="en-US" dirty="0">
                <a:latin typeface="Arial" charset="0"/>
              </a:rPr>
              <a:t>In a toy learning problem </a:t>
            </a:r>
            <a:r>
              <a:rPr lang="en-US" sz="1600" dirty="0">
                <a:latin typeface="Arial" charset="0"/>
              </a:rPr>
              <a:t>(</a:t>
            </a:r>
            <a:r>
              <a:rPr lang="en-US" sz="1600" dirty="0" err="1">
                <a:latin typeface="Arial" charset="0"/>
              </a:rPr>
              <a:t>tx</a:t>
            </a:r>
            <a:r>
              <a:rPr lang="en-US" sz="1600" dirty="0">
                <a:latin typeface="Arial" charset="0"/>
              </a:rPr>
              <a:t> to Gutierrez-</a:t>
            </a:r>
            <a:r>
              <a:rPr lang="en-US" sz="1600" dirty="0" err="1">
                <a:latin typeface="Arial" charset="0"/>
              </a:rPr>
              <a:t>Osuna</a:t>
            </a:r>
            <a:r>
              <a:rPr lang="en-US" sz="1600" dirty="0">
                <a:latin typeface="Arial" charset="0"/>
              </a:rPr>
              <a:t>)</a:t>
            </a:r>
            <a:r>
              <a:rPr lang="en-US" dirty="0">
                <a:latin typeface="Arial" charset="0"/>
              </a:rPr>
              <a:t>, our algorithm:</a:t>
            </a:r>
          </a:p>
          <a:p>
            <a:pPr lvl="1">
              <a:defRPr/>
            </a:pPr>
            <a:r>
              <a:rPr lang="en-US" sz="2400" dirty="0">
                <a:latin typeface="Arial" charset="0"/>
              </a:rPr>
              <a:t>divides the feature space uniformly into bins and </a:t>
            </a:r>
          </a:p>
          <a:p>
            <a:pPr lvl="1">
              <a:defRPr/>
            </a:pPr>
            <a:r>
              <a:rPr lang="en-US" sz="2400" dirty="0">
                <a:latin typeface="Arial" charset="0"/>
              </a:rPr>
              <a:t>for each new example that we want to classify, we just need to figure out the bin the example falls into and find the predominant class in that bin as the label.</a:t>
            </a:r>
          </a:p>
          <a:p>
            <a:pPr>
              <a:defRPr/>
            </a:pPr>
            <a:endParaRPr lang="en-US" sz="2800" dirty="0">
              <a:latin typeface="Arial" charset="0"/>
            </a:endParaRPr>
          </a:p>
          <a:p>
            <a:pPr lvl="1">
              <a:defRPr/>
            </a:pPr>
            <a:r>
              <a:rPr lang="en-US" b="1" dirty="0">
                <a:latin typeface="Arial" charset="0"/>
              </a:rPr>
              <a:t>One feature where the input space is divided into 3 bins:</a:t>
            </a:r>
          </a:p>
          <a:p>
            <a:pPr>
              <a:defRPr/>
            </a:pPr>
            <a:endParaRPr lang="en-US" sz="2800" dirty="0">
              <a:latin typeface="Arial" charset="0"/>
            </a:endParaRPr>
          </a:p>
          <a:p>
            <a:pPr>
              <a:defRPr/>
            </a:pPr>
            <a:endParaRPr lang="en-US" sz="2800" dirty="0">
              <a:latin typeface="Arial" charset="0"/>
            </a:endParaRPr>
          </a:p>
          <a:p>
            <a:pPr marL="0" indent="0">
              <a:buFont typeface="Wingdings" charset="0"/>
              <a:buNone/>
              <a:defRPr/>
            </a:pPr>
            <a:endParaRPr lang="en-US" sz="2800" dirty="0">
              <a:latin typeface="Arial" charset="0"/>
            </a:endParaRPr>
          </a:p>
          <a:p>
            <a:pPr lvl="1">
              <a:defRPr/>
            </a:pPr>
            <a:r>
              <a:rPr lang="en-US" b="1" dirty="0">
                <a:latin typeface="Arial" charset="0"/>
              </a:rPr>
              <a:t>Noticing the overlap, we add one more feature:</a:t>
            </a:r>
          </a:p>
        </p:txBody>
      </p:sp>
      <p:pic>
        <p:nvPicPr>
          <p:cNvPr id="686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4489450"/>
            <a:ext cx="4140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836613"/>
            <a:ext cx="81407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Box 1"/>
          <p:cNvSpPr txBox="1">
            <a:spLocks noChangeArrowheads="1"/>
          </p:cNvSpPr>
          <p:nvPr/>
        </p:nvSpPr>
        <p:spPr bwMode="auto">
          <a:xfrm>
            <a:off x="755650" y="4076700"/>
            <a:ext cx="7993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Now the problem is apparent: With increasing dimensionality, the number of bins required to cover the feature space increases exponentially and there won’t be enough data to populate each bin. </a:t>
            </a:r>
          </a:p>
          <a:p>
            <a:pPr lvl="1">
              <a:buFont typeface="Arial" charset="0"/>
              <a:buChar char="•"/>
            </a:pPr>
            <a:r>
              <a:rPr lang="en-US" sz="1800"/>
              <a:t>Finding the predominant class in each bin or finding the class condional probabilities (p(x given C) is very difficult in high dimensional spaces.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pPr eaLnBrk="1" hangingPunct="1"/>
            <a:r>
              <a:rPr lang="en-GB" sz="2800">
                <a:latin typeface="Arial" charset="0"/>
              </a:rPr>
              <a:t>Curse of Dimensionality</a:t>
            </a:r>
          </a:p>
        </p:txBody>
      </p:sp>
      <p:pic>
        <p:nvPicPr>
          <p:cNvPr id="70658" name="Content Placeholder 3" descr="Figure1.21a.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14375" y="4044950"/>
            <a:ext cx="1878013" cy="638175"/>
          </a:xfrm>
        </p:spPr>
      </p:pic>
      <p:pic>
        <p:nvPicPr>
          <p:cNvPr id="70659" name="Picture 4" descr="Figure1.21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7188" y="2676525"/>
            <a:ext cx="21812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descr="Figure1.21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4188" y="1828800"/>
            <a:ext cx="27432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3"/>
          <p:cNvSpPr txBox="1">
            <a:spLocks noChangeArrowheads="1"/>
          </p:cNvSpPr>
          <p:nvPr/>
        </p:nvSpPr>
        <p:spPr bwMode="auto">
          <a:xfrm>
            <a:off x="533400" y="5791200"/>
            <a:ext cx="721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ea typeface="굴림" charset="0"/>
                <a:cs typeface="굴림" charset="0"/>
              </a:rPr>
              <a:t>As dimensionality D increases, the amount of data needed increases </a:t>
            </a:r>
          </a:p>
          <a:p>
            <a:r>
              <a:rPr lang="en-US" sz="1800">
                <a:ea typeface="굴림" charset="0"/>
                <a:cs typeface="굴림" charset="0"/>
              </a:rPr>
              <a:t>exponentially with D.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pPr eaLnBrk="1" hangingPunct="1"/>
            <a:r>
              <a:rPr lang="en-GB" sz="2800">
                <a:latin typeface="Arial" charset="0"/>
              </a:rPr>
              <a:t>Curse of Dimensionality</a:t>
            </a:r>
          </a:p>
        </p:txBody>
      </p:sp>
      <p:pic>
        <p:nvPicPr>
          <p:cNvPr id="72706" name="Picture 4" descr="TP_tmp.png"/>
          <p:cNvPicPr>
            <a:picLocks noChangeAspect="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9638" y="2081213"/>
            <a:ext cx="73675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5"/>
          <p:cNvSpPr txBox="1">
            <a:spLocks noChangeArrowheads="1"/>
          </p:cNvSpPr>
          <p:nvPr/>
        </p:nvSpPr>
        <p:spPr bwMode="auto">
          <a:xfrm>
            <a:off x="609600" y="1566863"/>
            <a:ext cx="4495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a:latin typeface="Calibri" charset="0"/>
                <a:ea typeface="굴림" charset="0"/>
                <a:cs typeface="굴림" charset="0"/>
              </a:rPr>
              <a:t>Polynomial curve fitting, </a:t>
            </a:r>
            <a:r>
              <a:rPr lang="en-GB">
                <a:latin typeface="cmti10" charset="0"/>
                <a:ea typeface="굴림" charset="0"/>
                <a:cs typeface="굴림" charset="0"/>
              </a:rPr>
              <a:t>M </a:t>
            </a:r>
            <a:r>
              <a:rPr lang="en-GB">
                <a:latin typeface="cmr10" charset="0"/>
                <a:ea typeface="굴림" charset="0"/>
                <a:cs typeface="굴림" charset="0"/>
              </a:rPr>
              <a:t>= 3</a:t>
            </a:r>
            <a:endParaRPr lang="en-GB">
              <a:latin typeface="Calibri" charset="0"/>
              <a:ea typeface="굴림" charset="0"/>
              <a:cs typeface="굴림" charset="0"/>
            </a:endParaRPr>
          </a:p>
          <a:p>
            <a:pPr eaLnBrk="1" hangingPunct="1"/>
            <a:endParaRPr lang="en-GB">
              <a:latin typeface="Calibri" charset="0"/>
              <a:ea typeface="굴림" charset="0"/>
              <a:cs typeface="굴림" charset="0"/>
            </a:endParaRPr>
          </a:p>
          <a:p>
            <a:pPr eaLnBrk="1" hangingPunct="1"/>
            <a:endParaRPr lang="en-GB">
              <a:latin typeface="Calibri" charset="0"/>
              <a:ea typeface="굴림" charset="0"/>
              <a:cs typeface="굴림" charset="0"/>
            </a:endParaRPr>
          </a:p>
          <a:p>
            <a:pPr eaLnBrk="1" hangingPunct="1"/>
            <a:endParaRPr lang="tr-TR">
              <a:latin typeface="Calibri" charset="0"/>
              <a:ea typeface="굴림" charset="0"/>
              <a:cs typeface="굴림" charset="0"/>
            </a:endParaRPr>
          </a:p>
          <a:p>
            <a:pPr eaLnBrk="1" hangingPunct="1"/>
            <a:endParaRPr lang="tr-TR">
              <a:latin typeface="Calibri" charset="0"/>
              <a:ea typeface="굴림" charset="0"/>
              <a:cs typeface="굴림" charset="0"/>
            </a:endParaRPr>
          </a:p>
          <a:p>
            <a:pPr eaLnBrk="1" hangingPunct="1"/>
            <a:endParaRPr lang="en-GB">
              <a:latin typeface="Calibri" charset="0"/>
              <a:ea typeface="굴림" charset="0"/>
              <a:cs typeface="굴림" charset="0"/>
            </a:endParaRPr>
          </a:p>
        </p:txBody>
      </p:sp>
      <p:sp>
        <p:nvSpPr>
          <p:cNvPr id="72708" name="Text Box 7"/>
          <p:cNvSpPr txBox="1">
            <a:spLocks noChangeArrowheads="1"/>
          </p:cNvSpPr>
          <p:nvPr/>
        </p:nvSpPr>
        <p:spPr bwMode="auto">
          <a:xfrm>
            <a:off x="517525" y="3851275"/>
            <a:ext cx="80168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tr-TR" sz="2000">
                <a:ea typeface="굴림" charset="0"/>
                <a:cs typeface="굴림" charset="0"/>
              </a:rPr>
              <a:t>  Number of independent coefficients grows proportionally to D</a:t>
            </a:r>
            <a:r>
              <a:rPr lang="tr-TR" sz="2000" baseline="30000">
                <a:ea typeface="굴림" charset="0"/>
                <a:cs typeface="굴림" charset="0"/>
              </a:rPr>
              <a:t>3 </a:t>
            </a:r>
            <a:r>
              <a:rPr lang="tr-TR" sz="2000">
                <a:ea typeface="굴림" charset="0"/>
                <a:cs typeface="굴림" charset="0"/>
              </a:rPr>
              <a:t>where D is the number of variables</a:t>
            </a:r>
          </a:p>
          <a:p>
            <a:pPr eaLnBrk="1" hangingPunct="1"/>
            <a:r>
              <a:rPr lang="tr-TR" sz="2000" baseline="30000">
                <a:ea typeface="굴림" charset="0"/>
                <a:cs typeface="굴림" charset="0"/>
              </a:rPr>
              <a:t>	</a:t>
            </a:r>
          </a:p>
          <a:p>
            <a:pPr eaLnBrk="1" hangingPunct="1">
              <a:buFontTx/>
              <a:buChar char="•"/>
            </a:pPr>
            <a:r>
              <a:rPr lang="tr-TR" sz="2000">
                <a:ea typeface="굴림" charset="0"/>
                <a:cs typeface="굴림" charset="0"/>
              </a:rPr>
              <a:t>  More generally, </a:t>
            </a:r>
            <a:r>
              <a:rPr lang="tr-TR" sz="2000">
                <a:solidFill>
                  <a:srgbClr val="800000"/>
                </a:solidFill>
                <a:ea typeface="굴림" charset="0"/>
                <a:cs typeface="굴림" charset="0"/>
              </a:rPr>
              <a:t>for an M dimensional polynomial, number of coefficients are D</a:t>
            </a:r>
            <a:r>
              <a:rPr lang="tr-TR" sz="2000" baseline="30000">
                <a:solidFill>
                  <a:srgbClr val="800000"/>
                </a:solidFill>
                <a:ea typeface="굴림" charset="0"/>
                <a:cs typeface="굴림" charset="0"/>
              </a:rPr>
              <a:t>M</a:t>
            </a:r>
          </a:p>
          <a:p>
            <a:pPr eaLnBrk="1" hangingPunct="1">
              <a:buFontTx/>
              <a:buChar char="•"/>
            </a:pPr>
            <a:endParaRPr lang="tr-TR" sz="2000" baseline="30000">
              <a:solidFill>
                <a:srgbClr val="800000"/>
              </a:solidFill>
              <a:ea typeface="굴림" charset="0"/>
              <a:cs typeface="굴림" charset="0"/>
            </a:endParaRPr>
          </a:p>
          <a:p>
            <a:pPr eaLnBrk="1" hangingPunct="1">
              <a:buFontTx/>
              <a:buChar char="•"/>
            </a:pPr>
            <a:r>
              <a:rPr lang="tr-TR" sz="2000">
                <a:ea typeface="굴림" charset="0"/>
                <a:cs typeface="굴림" charset="0"/>
              </a:rPr>
              <a:t>  The polynomial becomes unwieldy very quickly.</a:t>
            </a:r>
            <a:endParaRPr lang="en-GB" sz="2000">
              <a:ea typeface="굴림" charset="0"/>
              <a:cs typeface="굴림" charset="0"/>
            </a:endParaRPr>
          </a:p>
          <a:p>
            <a:pPr eaLnBrk="1" latinLnBrk="1" hangingPunct="1"/>
            <a:endParaRPr kumimoji="1" lang="en-US" sz="2000">
              <a:ea typeface="굴림" charset="0"/>
              <a:cs typeface="굴림"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A8BB1C-2E84-5A4E-AB84-A4BAF47E5991}" type="slidenum">
              <a:rPr lang="en-US" sz="1000"/>
              <a:pPr/>
              <a:t>3</a:t>
            </a:fld>
            <a:endParaRPr lang="en-US" sz="1000"/>
          </a:p>
        </p:txBody>
      </p:sp>
      <p:sp>
        <p:nvSpPr>
          <p:cNvPr id="21506" name="Title 1"/>
          <p:cNvSpPr>
            <a:spLocks noGrp="1"/>
          </p:cNvSpPr>
          <p:nvPr>
            <p:ph type="title" idx="4294967295"/>
          </p:nvPr>
        </p:nvSpPr>
        <p:spPr/>
        <p:txBody>
          <a:bodyPr/>
          <a:lstStyle/>
          <a:p>
            <a:pPr eaLnBrk="1" hangingPunct="1"/>
            <a:r>
              <a:rPr lang="en-GB" sz="3000">
                <a:latin typeface="Arial" charset="0"/>
              </a:rPr>
              <a:t>Probability Theory</a:t>
            </a:r>
          </a:p>
        </p:txBody>
      </p:sp>
      <p:pic>
        <p:nvPicPr>
          <p:cNvPr id="21507" name="Content Placeholder 8" descr="Figure1.10.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01700" y="1236663"/>
            <a:ext cx="3568700" cy="2568575"/>
          </a:xfrm>
        </p:spPr>
      </p:pic>
      <p:sp>
        <p:nvSpPr>
          <p:cNvPr id="21508" name="Content Placeholder 4"/>
          <p:cNvSpPr>
            <a:spLocks noGrp="1"/>
          </p:cNvSpPr>
          <p:nvPr>
            <p:ph sz="half" idx="4294967295"/>
          </p:nvPr>
        </p:nvSpPr>
        <p:spPr>
          <a:xfrm>
            <a:off x="4754563" y="1389063"/>
            <a:ext cx="3760787" cy="4170362"/>
          </a:xfrm>
        </p:spPr>
        <p:txBody>
          <a:bodyPr/>
          <a:lstStyle/>
          <a:p>
            <a:pPr eaLnBrk="1" hangingPunct="1"/>
            <a:endParaRPr lang="en-GB" sz="1800" b="1">
              <a:latin typeface="Arial" charset="0"/>
            </a:endParaRPr>
          </a:p>
          <a:p>
            <a:pPr eaLnBrk="1" hangingPunct="1"/>
            <a:r>
              <a:rPr lang="en-GB" sz="1800" b="1">
                <a:latin typeface="Arial" charset="0"/>
              </a:rPr>
              <a:t>Marginal Probability</a:t>
            </a:r>
            <a:r>
              <a:rPr lang="tr-TR" sz="1800" b="1">
                <a:latin typeface="Arial" charset="0"/>
              </a:rPr>
              <a:t> of X</a:t>
            </a:r>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r>
              <a:rPr lang="en-GB" sz="1800" b="1">
                <a:latin typeface="Arial" charset="0"/>
              </a:rPr>
              <a:t>Conditional Probability</a:t>
            </a:r>
            <a:r>
              <a:rPr lang="tr-TR" sz="1800" b="1">
                <a:latin typeface="Arial" charset="0"/>
              </a:rPr>
              <a:t> of Y given X</a:t>
            </a:r>
            <a:endParaRPr lang="en-GB" sz="1800" b="1">
              <a:latin typeface="Arial" charset="0"/>
            </a:endParaRPr>
          </a:p>
        </p:txBody>
      </p:sp>
      <p:sp>
        <p:nvSpPr>
          <p:cNvPr id="21509" name="TextBox 7"/>
          <p:cNvSpPr txBox="1">
            <a:spLocks noChangeArrowheads="1"/>
          </p:cNvSpPr>
          <p:nvPr/>
        </p:nvSpPr>
        <p:spPr bwMode="auto">
          <a:xfrm>
            <a:off x="4716463" y="4797425"/>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b="1"/>
              <a:t>Joint Probability</a:t>
            </a:r>
            <a:r>
              <a:rPr lang="tr-TR" sz="1600" b="1"/>
              <a:t> of X and Y</a:t>
            </a:r>
            <a:endParaRPr lang="en-GB" sz="1600" b="1"/>
          </a:p>
          <a:p>
            <a:pPr eaLnBrk="1" hangingPunct="1"/>
            <a:endParaRPr lang="en-GB" sz="2000" b="1">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endParaRPr lang="en-US">
              <a:latin typeface="Arial" charset="0"/>
            </a:endParaRPr>
          </a:p>
        </p:txBody>
      </p:sp>
      <p:sp>
        <p:nvSpPr>
          <p:cNvPr id="74754" name="Rectangle 3"/>
          <p:cNvSpPr>
            <a:spLocks noGrp="1" noChangeArrowheads="1"/>
          </p:cNvSpPr>
          <p:nvPr>
            <p:ph type="body" idx="1"/>
          </p:nvPr>
        </p:nvSpPr>
        <p:spPr/>
        <p:txBody>
          <a:bodyPr/>
          <a:lstStyle/>
          <a:p>
            <a:pPr eaLnBrk="1" hangingPunct="1"/>
            <a:r>
              <a:rPr lang="tr-TR">
                <a:latin typeface="Arial" charset="0"/>
              </a:rPr>
              <a:t>We can still find effective techniques applicable to high-dimensional spaces</a:t>
            </a:r>
          </a:p>
          <a:p>
            <a:pPr lvl="1" eaLnBrk="1" hangingPunct="1">
              <a:buClr>
                <a:schemeClr val="tx1"/>
              </a:buClr>
            </a:pPr>
            <a:r>
              <a:rPr lang="tr-TR">
                <a:latin typeface="Arial" charset="0"/>
              </a:rPr>
              <a:t>Real data will often be confined to a region of the space having </a:t>
            </a:r>
          </a:p>
          <a:p>
            <a:pPr lvl="1" eaLnBrk="1" hangingPunct="1">
              <a:buClr>
                <a:schemeClr val="tx1"/>
              </a:buClr>
              <a:buFont typeface="Wingdings" charset="0"/>
              <a:buNone/>
            </a:pPr>
            <a:r>
              <a:rPr lang="tr-TR">
                <a:solidFill>
                  <a:schemeClr val="accent2"/>
                </a:solidFill>
                <a:latin typeface="Arial" charset="0"/>
              </a:rPr>
              <a:t>	lower effective</a:t>
            </a:r>
            <a:r>
              <a:rPr lang="tr-TR">
                <a:latin typeface="Arial" charset="0"/>
              </a:rPr>
              <a:t> </a:t>
            </a:r>
            <a:r>
              <a:rPr lang="tr-TR">
                <a:solidFill>
                  <a:schemeClr val="accent2"/>
                </a:solidFill>
                <a:latin typeface="Arial" charset="0"/>
              </a:rPr>
              <a:t>dimensionality</a:t>
            </a:r>
            <a:endParaRPr lang="tr-TR">
              <a:latin typeface="Arial" charset="0"/>
            </a:endParaRPr>
          </a:p>
          <a:p>
            <a:pPr lvl="1" eaLnBrk="1" hangingPunct="1">
              <a:buClr>
                <a:schemeClr val="tx1"/>
              </a:buClr>
            </a:pPr>
            <a:r>
              <a:rPr lang="tr-TR">
                <a:latin typeface="Arial" charset="0"/>
              </a:rPr>
              <a:t>Real data will typically exhibit </a:t>
            </a:r>
            <a:r>
              <a:rPr lang="tr-TR">
                <a:solidFill>
                  <a:schemeClr val="accent2"/>
                </a:solidFill>
                <a:latin typeface="Arial" charset="0"/>
              </a:rPr>
              <a:t>smoothness</a:t>
            </a:r>
            <a:r>
              <a:rPr lang="tr-TR">
                <a:latin typeface="Arial" charset="0"/>
              </a:rPr>
              <a:t> properties</a:t>
            </a:r>
          </a:p>
          <a:p>
            <a:pPr lvl="1" eaLnBrk="1" hangingPunct="1">
              <a:buClr>
                <a:schemeClr val="tx1"/>
              </a:buClr>
            </a:pPr>
            <a:endParaRPr lang="tr-TR">
              <a:latin typeface="Arial" charset="0"/>
            </a:endParaRPr>
          </a:p>
          <a:p>
            <a:pPr eaLnBrk="1" hangingPunct="1">
              <a:buClr>
                <a:schemeClr val="tx1"/>
              </a:buClr>
            </a:pPr>
            <a:r>
              <a:rPr lang="tr-TR">
                <a:latin typeface="Arial" charset="0"/>
              </a:rPr>
              <a:t>Feature selection</a:t>
            </a:r>
          </a:p>
          <a:p>
            <a:pPr eaLnBrk="1" hangingPunct="1">
              <a:buClr>
                <a:schemeClr val="tx1"/>
              </a:buClr>
            </a:pPr>
            <a:r>
              <a:rPr lang="tr-TR">
                <a:latin typeface="Arial" charset="0"/>
              </a:rPr>
              <a:t>Dimensionality reduction</a:t>
            </a:r>
          </a:p>
          <a:p>
            <a:pPr eaLnBrk="1" hangingPunct="1">
              <a:buClr>
                <a:schemeClr val="tx1"/>
              </a:buClr>
            </a:pPr>
            <a:r>
              <a:rPr lang="tr-TR">
                <a:latin typeface="Arial" charset="0"/>
              </a:rPr>
              <a:t>Controlling model complexity</a:t>
            </a:r>
          </a:p>
          <a:p>
            <a:pPr eaLnBrk="1" hangingPunct="1">
              <a:buClr>
                <a:schemeClr val="tx1"/>
              </a:buClr>
            </a:pPr>
            <a:endParaRPr lang="tr-TR">
              <a:latin typeface="Arial" charset="0"/>
            </a:endParaRPr>
          </a:p>
          <a:p>
            <a:pPr eaLnBrk="1" hangingPunct="1">
              <a:buClr>
                <a:schemeClr val="tx1"/>
              </a:buClr>
            </a:pPr>
            <a:r>
              <a:rPr lang="tr-TR">
                <a:solidFill>
                  <a:srgbClr val="A50021"/>
                </a:solidFill>
                <a:latin typeface="Arial" charset="0"/>
              </a:rPr>
              <a:t>Different classifiers may be significantly affected by the curse of dimensionality or not.</a:t>
            </a:r>
          </a:p>
          <a:p>
            <a:pPr lvl="1" eaLnBrk="1" hangingPunct="1">
              <a:buClr>
                <a:schemeClr val="tx1"/>
              </a:buClr>
            </a:pPr>
            <a:endParaRPr lang="tr-TR">
              <a:latin typeface="Arial" charset="0"/>
            </a:endParaRPr>
          </a:p>
          <a:p>
            <a:pPr lvl="1" eaLnBrk="1" hangingPunct="1"/>
            <a:endParaRPr lang="en-US">
              <a:latin typeface="Arial" charset="0"/>
            </a:endParaRP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4"/>
          <p:cNvSpPr>
            <a:spLocks noGrp="1"/>
          </p:cNvSpPr>
          <p:nvPr>
            <p:ph type="title"/>
          </p:nvPr>
        </p:nvSpPr>
        <p:spPr/>
        <p:txBody>
          <a:bodyPr/>
          <a:lstStyle/>
          <a:p>
            <a:r>
              <a:rPr lang="tr-TR" cap="none">
                <a:latin typeface="Arial" charset="0"/>
              </a:rPr>
              <a:t>DECİSİON REGIONS AND DISCRIMINANT FUNCTIONS</a:t>
            </a:r>
            <a:r>
              <a:rPr lang="en-US" cap="none">
                <a:latin typeface="Arial" charset="0"/>
              </a:rPr>
              <a:t/>
            </a:r>
            <a:br>
              <a:rPr lang="en-US" cap="none">
                <a:latin typeface="Arial" charset="0"/>
              </a:rPr>
            </a:br>
            <a:endParaRPr lang="en-US" cap="none">
              <a:latin typeface="Arial" charset="0"/>
            </a:endParaRPr>
          </a:p>
        </p:txBody>
      </p:sp>
      <p:sp>
        <p:nvSpPr>
          <p:cNvPr id="76802" name="Text Placeholder 5"/>
          <p:cNvSpPr>
            <a:spLocks noGrp="1"/>
          </p:cNvSpPr>
          <p:nvPr>
            <p:ph type="body" idx="1"/>
          </p:nvPr>
        </p:nvSpPr>
        <p:spPr/>
        <p:txBody>
          <a:bodyPr/>
          <a:lstStyle/>
          <a:p>
            <a:endParaRPr lang="en-US" b="1">
              <a:latin typeface="Arial" charset="0"/>
            </a:endParaRPr>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C8C2B5-6A3D-584A-B1ED-A0F71DD3A360}" type="slidenum">
              <a:rPr lang="en-US" sz="1000"/>
              <a:pPr/>
              <a:t>31</a:t>
            </a:fld>
            <a:endParaRPr lang="en-US" sz="1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49BEFF-53F9-294E-8F25-3EF62C6C289D}" type="slidenum">
              <a:rPr lang="en-US" sz="1000"/>
              <a:pPr/>
              <a:t>32</a:t>
            </a:fld>
            <a:endParaRPr lang="en-US" sz="1000"/>
          </a:p>
        </p:txBody>
      </p:sp>
      <p:sp>
        <p:nvSpPr>
          <p:cNvPr id="78850" name="Rectangle 2"/>
          <p:cNvSpPr>
            <a:spLocks noGrp="1" noChangeArrowheads="1"/>
          </p:cNvSpPr>
          <p:nvPr>
            <p:ph type="title"/>
          </p:nvPr>
        </p:nvSpPr>
        <p:spPr/>
        <p:txBody>
          <a:bodyPr/>
          <a:lstStyle/>
          <a:p>
            <a:pPr eaLnBrk="1" hangingPunct="1"/>
            <a:r>
              <a:rPr lang="tr-TR">
                <a:latin typeface="Arial" charset="0"/>
              </a:rPr>
              <a:t>Decision Regions</a:t>
            </a:r>
            <a:endParaRPr lang="en-US">
              <a:latin typeface="Arial" charset="0"/>
            </a:endParaRPr>
          </a:p>
        </p:txBody>
      </p:sp>
      <p:sp>
        <p:nvSpPr>
          <p:cNvPr id="78851" name="Rectangle 3"/>
          <p:cNvSpPr>
            <a:spLocks noGrp="1" noChangeArrowheads="1"/>
          </p:cNvSpPr>
          <p:nvPr>
            <p:ph type="body" idx="1"/>
          </p:nvPr>
        </p:nvSpPr>
        <p:spPr/>
        <p:txBody>
          <a:bodyPr/>
          <a:lstStyle/>
          <a:p>
            <a:pPr eaLnBrk="1" hangingPunct="1">
              <a:lnSpc>
                <a:spcPct val="90000"/>
              </a:lnSpc>
            </a:pPr>
            <a:r>
              <a:rPr lang="en-US" sz="2000">
                <a:latin typeface="Arial" charset="0"/>
              </a:rPr>
              <a:t>A</a:t>
            </a:r>
            <a:r>
              <a:rPr lang="tr-TR" sz="2000">
                <a:latin typeface="Arial" charset="0"/>
              </a:rPr>
              <a:t>ssign a feature x to </a:t>
            </a:r>
            <a:r>
              <a:rPr lang="tr-TR" sz="2000" i="1">
                <a:solidFill>
                  <a:srgbClr val="0000FF"/>
                </a:solidFill>
                <a:latin typeface="Arial" charset="0"/>
              </a:rPr>
              <a:t>C</a:t>
            </a:r>
            <a:r>
              <a:rPr lang="tr-TR" sz="2000" i="1" baseline="-25000">
                <a:solidFill>
                  <a:srgbClr val="0000FF"/>
                </a:solidFill>
                <a:latin typeface="Arial" charset="0"/>
              </a:rPr>
              <a:t>k</a:t>
            </a:r>
            <a:r>
              <a:rPr lang="tr-TR" sz="2000">
                <a:latin typeface="Arial" charset="0"/>
              </a:rPr>
              <a:t> if </a:t>
            </a:r>
            <a:r>
              <a:rPr lang="tr-TR" sz="2000" i="1">
                <a:solidFill>
                  <a:srgbClr val="0000FF"/>
                </a:solidFill>
                <a:latin typeface="Arial" charset="0"/>
              </a:rPr>
              <a:t>C</a:t>
            </a:r>
            <a:r>
              <a:rPr lang="tr-TR" sz="2000" i="1" baseline="-25000">
                <a:solidFill>
                  <a:srgbClr val="0000FF"/>
                </a:solidFill>
                <a:latin typeface="Arial" charset="0"/>
              </a:rPr>
              <a:t>k</a:t>
            </a:r>
            <a:r>
              <a:rPr lang="tr-TR" sz="2000" i="1">
                <a:solidFill>
                  <a:srgbClr val="0000FF"/>
                </a:solidFill>
                <a:latin typeface="Arial" charset="0"/>
              </a:rPr>
              <a:t>=argmax (P(C</a:t>
            </a:r>
            <a:r>
              <a:rPr lang="tr-TR" sz="2000" i="1" baseline="-25000">
                <a:solidFill>
                  <a:srgbClr val="0000FF"/>
                </a:solidFill>
                <a:latin typeface="Arial" charset="0"/>
              </a:rPr>
              <a:t>j</a:t>
            </a:r>
            <a:r>
              <a:rPr lang="tr-TR" sz="2000" i="1">
                <a:solidFill>
                  <a:srgbClr val="0000FF"/>
                </a:solidFill>
                <a:latin typeface="Arial" charset="0"/>
              </a:rPr>
              <a:t>|x))</a:t>
            </a:r>
          </a:p>
          <a:p>
            <a:pPr eaLnBrk="1" hangingPunct="1">
              <a:lnSpc>
                <a:spcPct val="90000"/>
              </a:lnSpc>
              <a:buFont typeface="Wingdings" charset="0"/>
              <a:buNone/>
            </a:pPr>
            <a:r>
              <a:rPr lang="tr-TR" sz="2000" i="1">
                <a:solidFill>
                  <a:srgbClr val="0000FF"/>
                </a:solidFill>
                <a:latin typeface="Arial" charset="0"/>
              </a:rPr>
              <a:t>                                                         j</a:t>
            </a:r>
          </a:p>
          <a:p>
            <a:pPr eaLnBrk="1" hangingPunct="1">
              <a:lnSpc>
                <a:spcPct val="90000"/>
              </a:lnSpc>
              <a:buFont typeface="Wingdings" charset="0"/>
              <a:buNone/>
            </a:pPr>
            <a:endParaRPr lang="tr-TR" sz="2000" i="1">
              <a:solidFill>
                <a:srgbClr val="0000FF"/>
              </a:solidFill>
              <a:latin typeface="Arial" charset="0"/>
            </a:endParaRPr>
          </a:p>
          <a:p>
            <a:pPr eaLnBrk="1" hangingPunct="1">
              <a:lnSpc>
                <a:spcPct val="90000"/>
              </a:lnSpc>
            </a:pPr>
            <a:r>
              <a:rPr lang="tr-TR" sz="2000">
                <a:latin typeface="Arial" charset="0"/>
              </a:rPr>
              <a:t>Equivalently, assign a feature x to </a:t>
            </a:r>
            <a:r>
              <a:rPr lang="tr-TR" sz="2000" i="1">
                <a:solidFill>
                  <a:srgbClr val="0000FF"/>
                </a:solidFill>
                <a:latin typeface="Arial" charset="0"/>
              </a:rPr>
              <a:t>C</a:t>
            </a:r>
            <a:r>
              <a:rPr lang="tr-TR" sz="2000" i="1" baseline="-25000">
                <a:solidFill>
                  <a:srgbClr val="0000FF"/>
                </a:solidFill>
                <a:latin typeface="Arial" charset="0"/>
              </a:rPr>
              <a:t>k</a:t>
            </a:r>
            <a:r>
              <a:rPr lang="tr-TR" sz="2000">
                <a:latin typeface="Arial" charset="0"/>
              </a:rPr>
              <a:t> if:</a:t>
            </a:r>
          </a:p>
          <a:p>
            <a:pPr eaLnBrk="1" hangingPunct="1">
              <a:lnSpc>
                <a:spcPct val="90000"/>
              </a:lnSpc>
            </a:pPr>
            <a:endParaRPr lang="tr-TR" sz="2000">
              <a:latin typeface="Arial" charset="0"/>
            </a:endParaRPr>
          </a:p>
          <a:p>
            <a:pPr eaLnBrk="1" hangingPunct="1">
              <a:lnSpc>
                <a:spcPct val="90000"/>
              </a:lnSpc>
            </a:pPr>
            <a:endParaRPr lang="tr-TR" sz="2000">
              <a:latin typeface="Arial" charset="0"/>
            </a:endParaRPr>
          </a:p>
          <a:p>
            <a:pPr eaLnBrk="1" hangingPunct="1">
              <a:lnSpc>
                <a:spcPct val="90000"/>
              </a:lnSpc>
            </a:pPr>
            <a:endParaRPr lang="tr-TR" sz="2000">
              <a:latin typeface="Arial" charset="0"/>
            </a:endParaRPr>
          </a:p>
          <a:p>
            <a:pPr eaLnBrk="1" hangingPunct="1">
              <a:lnSpc>
                <a:spcPct val="90000"/>
              </a:lnSpc>
            </a:pPr>
            <a:r>
              <a:rPr lang="tr-TR" sz="2000">
                <a:latin typeface="Arial" charset="0"/>
              </a:rPr>
              <a:t>This generates c decision regions </a:t>
            </a:r>
            <a:r>
              <a:rPr lang="tr-TR" sz="2000" i="1">
                <a:solidFill>
                  <a:srgbClr val="0000FF"/>
                </a:solidFill>
                <a:latin typeface="Arial" charset="0"/>
              </a:rPr>
              <a:t>R</a:t>
            </a:r>
            <a:r>
              <a:rPr lang="tr-TR" sz="2000" i="1" baseline="-25000">
                <a:solidFill>
                  <a:srgbClr val="0000FF"/>
                </a:solidFill>
                <a:latin typeface="Arial" charset="0"/>
              </a:rPr>
              <a:t>1</a:t>
            </a:r>
            <a:r>
              <a:rPr lang="tr-TR" sz="2000" i="1">
                <a:solidFill>
                  <a:srgbClr val="0000FF"/>
                </a:solidFill>
                <a:latin typeface="Arial" charset="0"/>
              </a:rPr>
              <a:t>…R</a:t>
            </a:r>
            <a:r>
              <a:rPr lang="tr-TR" sz="2000" i="1" baseline="-25000">
                <a:solidFill>
                  <a:srgbClr val="0000FF"/>
                </a:solidFill>
                <a:latin typeface="Arial" charset="0"/>
              </a:rPr>
              <a:t>c</a:t>
            </a:r>
            <a:r>
              <a:rPr lang="tr-TR" sz="2000" baseline="-25000">
                <a:solidFill>
                  <a:srgbClr val="0000FF"/>
                </a:solidFill>
                <a:latin typeface="Arial" charset="0"/>
              </a:rPr>
              <a:t> </a:t>
            </a:r>
            <a:r>
              <a:rPr lang="tr-TR" sz="2000">
                <a:latin typeface="Arial" charset="0"/>
              </a:rPr>
              <a:t>such that a point falling in region </a:t>
            </a:r>
            <a:r>
              <a:rPr lang="tr-TR" sz="2000" i="1">
                <a:solidFill>
                  <a:srgbClr val="0000FF"/>
                </a:solidFill>
                <a:latin typeface="Arial" charset="0"/>
              </a:rPr>
              <a:t>R</a:t>
            </a:r>
            <a:r>
              <a:rPr lang="tr-TR" sz="2000" i="1" baseline="-25000">
                <a:solidFill>
                  <a:srgbClr val="0000FF"/>
                </a:solidFill>
                <a:latin typeface="Arial" charset="0"/>
              </a:rPr>
              <a:t>k</a:t>
            </a:r>
            <a:r>
              <a:rPr lang="tr-TR" sz="2000" i="1">
                <a:latin typeface="Arial" charset="0"/>
              </a:rPr>
              <a:t> </a:t>
            </a:r>
            <a:r>
              <a:rPr lang="tr-TR" sz="2000">
                <a:latin typeface="Arial" charset="0"/>
              </a:rPr>
              <a:t>is assigned to class </a:t>
            </a:r>
            <a:r>
              <a:rPr lang="tr-TR" sz="2000" i="1">
                <a:solidFill>
                  <a:srgbClr val="0000FF"/>
                </a:solidFill>
                <a:latin typeface="Arial" charset="0"/>
              </a:rPr>
              <a:t>C</a:t>
            </a:r>
            <a:r>
              <a:rPr lang="tr-TR" sz="2000" i="1" baseline="-25000">
                <a:solidFill>
                  <a:srgbClr val="0000FF"/>
                </a:solidFill>
                <a:latin typeface="Arial" charset="0"/>
              </a:rPr>
              <a:t>k</a:t>
            </a:r>
            <a:r>
              <a:rPr lang="tr-TR" sz="2000" i="1">
                <a:solidFill>
                  <a:srgbClr val="0000FF"/>
                </a:solidFill>
                <a:latin typeface="Arial" charset="0"/>
              </a:rPr>
              <a:t>.</a:t>
            </a:r>
            <a:r>
              <a:rPr lang="tr-TR" sz="2000" i="1">
                <a:latin typeface="Arial" charset="0"/>
              </a:rPr>
              <a:t> </a:t>
            </a:r>
          </a:p>
          <a:p>
            <a:pPr eaLnBrk="1" hangingPunct="1">
              <a:lnSpc>
                <a:spcPct val="90000"/>
              </a:lnSpc>
            </a:pPr>
            <a:endParaRPr lang="tr-TR" sz="2000">
              <a:latin typeface="Arial" charset="0"/>
            </a:endParaRPr>
          </a:p>
          <a:p>
            <a:pPr eaLnBrk="1" hangingPunct="1">
              <a:lnSpc>
                <a:spcPct val="90000"/>
              </a:lnSpc>
            </a:pPr>
            <a:r>
              <a:rPr lang="tr-TR" sz="2000">
                <a:latin typeface="Arial" charset="0"/>
              </a:rPr>
              <a:t>Note that each of these regions </a:t>
            </a:r>
            <a:r>
              <a:rPr lang="tr-TR" sz="2000" b="1">
                <a:solidFill>
                  <a:srgbClr val="0000FF"/>
                </a:solidFill>
                <a:latin typeface="Arial" charset="0"/>
              </a:rPr>
              <a:t>need not be</a:t>
            </a:r>
            <a:r>
              <a:rPr lang="tr-TR" sz="2000" b="1">
                <a:latin typeface="Arial" charset="0"/>
              </a:rPr>
              <a:t> </a:t>
            </a:r>
            <a:r>
              <a:rPr lang="tr-TR" sz="2000" b="1">
                <a:solidFill>
                  <a:srgbClr val="0000FF"/>
                </a:solidFill>
                <a:latin typeface="Arial" charset="0"/>
              </a:rPr>
              <a:t>contiguous.</a:t>
            </a:r>
          </a:p>
          <a:p>
            <a:pPr eaLnBrk="1" hangingPunct="1">
              <a:lnSpc>
                <a:spcPct val="90000"/>
              </a:lnSpc>
            </a:pPr>
            <a:endParaRPr lang="tr-TR" sz="2000">
              <a:latin typeface="Arial" charset="0"/>
            </a:endParaRPr>
          </a:p>
          <a:p>
            <a:pPr eaLnBrk="1" hangingPunct="1">
              <a:lnSpc>
                <a:spcPct val="90000"/>
              </a:lnSpc>
            </a:pPr>
            <a:r>
              <a:rPr lang="tr-TR" sz="2000">
                <a:latin typeface="Arial" charset="0"/>
              </a:rPr>
              <a:t>The boundaries between these regions are known as </a:t>
            </a:r>
            <a:r>
              <a:rPr lang="tr-TR" sz="2000" i="1">
                <a:solidFill>
                  <a:srgbClr val="CC0000"/>
                </a:solidFill>
                <a:latin typeface="Arial" charset="0"/>
              </a:rPr>
              <a:t>decision surfaces</a:t>
            </a:r>
            <a:r>
              <a:rPr lang="tr-TR" sz="2000" i="1">
                <a:latin typeface="Arial" charset="0"/>
              </a:rPr>
              <a:t> </a:t>
            </a:r>
            <a:r>
              <a:rPr lang="tr-TR" sz="2000">
                <a:latin typeface="Arial" charset="0"/>
              </a:rPr>
              <a:t>or </a:t>
            </a:r>
            <a:r>
              <a:rPr lang="tr-TR" sz="2000" i="1">
                <a:solidFill>
                  <a:srgbClr val="CC0000"/>
                </a:solidFill>
                <a:latin typeface="Arial" charset="0"/>
              </a:rPr>
              <a:t>decision boundaries.</a:t>
            </a:r>
            <a:r>
              <a:rPr lang="tr-TR" sz="2000">
                <a:solidFill>
                  <a:srgbClr val="0000FF"/>
                </a:solidFill>
                <a:latin typeface="Arial" charset="0"/>
              </a:rPr>
              <a:t>                                                                       </a:t>
            </a:r>
            <a:endParaRPr lang="tr-TR" sz="2000">
              <a:latin typeface="Arial" charset="0"/>
            </a:endParaRPr>
          </a:p>
          <a:p>
            <a:pPr eaLnBrk="1" hangingPunct="1">
              <a:lnSpc>
                <a:spcPct val="90000"/>
              </a:lnSpc>
            </a:pPr>
            <a:endParaRPr lang="tr-TR" sz="2000">
              <a:latin typeface="Arial" charset="0"/>
            </a:endParaRPr>
          </a:p>
          <a:p>
            <a:pPr eaLnBrk="1" hangingPunct="1">
              <a:lnSpc>
                <a:spcPct val="90000"/>
              </a:lnSpc>
            </a:pPr>
            <a:endParaRPr lang="en-US" sz="2000">
              <a:latin typeface="Arial" charset="0"/>
            </a:endParaRPr>
          </a:p>
        </p:txBody>
      </p:sp>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2051050" y="2586038"/>
            <a:ext cx="51133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41276F-CF16-2346-BCC2-5C81086F8780}" type="slidenum">
              <a:rPr lang="en-US" sz="1000"/>
              <a:pPr/>
              <a:t>33</a:t>
            </a:fld>
            <a:endParaRPr lang="en-US" sz="1000"/>
          </a:p>
        </p:txBody>
      </p:sp>
      <p:sp>
        <p:nvSpPr>
          <p:cNvPr id="80898" name="Rectangle 2"/>
          <p:cNvSpPr>
            <a:spLocks noGrp="1" noChangeArrowheads="1"/>
          </p:cNvSpPr>
          <p:nvPr>
            <p:ph type="title"/>
          </p:nvPr>
        </p:nvSpPr>
        <p:spPr/>
        <p:txBody>
          <a:bodyPr/>
          <a:lstStyle/>
          <a:p>
            <a:pPr eaLnBrk="1" hangingPunct="1"/>
            <a:r>
              <a:rPr lang="tr-TR">
                <a:latin typeface="Arial" charset="0"/>
              </a:rPr>
              <a:t>Discriminant Functions</a:t>
            </a:r>
            <a:endParaRPr lang="en-US">
              <a:latin typeface="Arial" charset="0"/>
            </a:endParaRPr>
          </a:p>
        </p:txBody>
      </p:sp>
      <p:sp>
        <p:nvSpPr>
          <p:cNvPr id="80899" name="Rectangle 3"/>
          <p:cNvSpPr>
            <a:spLocks noGrp="1" noChangeArrowheads="1"/>
          </p:cNvSpPr>
          <p:nvPr>
            <p:ph type="body" idx="1"/>
          </p:nvPr>
        </p:nvSpPr>
        <p:spPr/>
        <p:txBody>
          <a:bodyPr/>
          <a:lstStyle/>
          <a:p>
            <a:pPr eaLnBrk="1" hangingPunct="1"/>
            <a:r>
              <a:rPr lang="en-US" sz="2000">
                <a:latin typeface="Arial" charset="0"/>
              </a:rPr>
              <a:t>Although we have focused on probability distribution functions, the decision on</a:t>
            </a:r>
            <a:r>
              <a:rPr lang="tr-TR" sz="2000">
                <a:latin typeface="Arial" charset="0"/>
              </a:rPr>
              <a:t> </a:t>
            </a:r>
            <a:r>
              <a:rPr lang="en-US" sz="2000">
                <a:latin typeface="Arial" charset="0"/>
              </a:rPr>
              <a:t>class membership in our classifiers has been based solely on the </a:t>
            </a:r>
            <a:r>
              <a:rPr lang="en-US" sz="2000" b="1">
                <a:solidFill>
                  <a:schemeClr val="tx1"/>
                </a:solidFill>
                <a:latin typeface="Arial" charset="0"/>
              </a:rPr>
              <a:t>relative sizes</a:t>
            </a:r>
            <a:r>
              <a:rPr lang="tr-TR" sz="2000" b="1">
                <a:solidFill>
                  <a:schemeClr val="tx1"/>
                </a:solidFill>
                <a:latin typeface="Arial" charset="0"/>
              </a:rPr>
              <a:t> </a:t>
            </a:r>
            <a:r>
              <a:rPr lang="en-US" sz="2000" b="1">
                <a:solidFill>
                  <a:schemeClr val="tx1"/>
                </a:solidFill>
                <a:latin typeface="Arial" charset="0"/>
              </a:rPr>
              <a:t>of the probabilities. </a:t>
            </a:r>
            <a:endParaRPr lang="tr-TR" sz="2000" b="1">
              <a:solidFill>
                <a:schemeClr val="tx1"/>
              </a:solidFill>
              <a:latin typeface="Arial" charset="0"/>
            </a:endParaRPr>
          </a:p>
          <a:p>
            <a:pPr eaLnBrk="1" hangingPunct="1"/>
            <a:endParaRPr lang="tr-TR" sz="2000" b="1">
              <a:solidFill>
                <a:schemeClr val="tx1"/>
              </a:solidFill>
              <a:latin typeface="Arial" charset="0"/>
            </a:endParaRPr>
          </a:p>
          <a:p>
            <a:pPr eaLnBrk="1" hangingPunct="1"/>
            <a:r>
              <a:rPr lang="en-US" sz="2000">
                <a:latin typeface="Arial" charset="0"/>
              </a:rPr>
              <a:t>This observation allows us to </a:t>
            </a:r>
            <a:r>
              <a:rPr lang="en-US" sz="2000" i="1">
                <a:solidFill>
                  <a:srgbClr val="0000FF"/>
                </a:solidFill>
                <a:latin typeface="Arial" charset="0"/>
              </a:rPr>
              <a:t>reformulate the classification</a:t>
            </a:r>
            <a:r>
              <a:rPr lang="tr-TR" sz="2000" i="1">
                <a:solidFill>
                  <a:srgbClr val="0000FF"/>
                </a:solidFill>
                <a:latin typeface="Arial" charset="0"/>
              </a:rPr>
              <a:t> </a:t>
            </a:r>
            <a:r>
              <a:rPr lang="en-US" sz="2000" i="1">
                <a:solidFill>
                  <a:srgbClr val="0000FF"/>
                </a:solidFill>
                <a:latin typeface="Arial" charset="0"/>
              </a:rPr>
              <a:t>process in terms of a set of</a:t>
            </a:r>
            <a:r>
              <a:rPr lang="en-US" sz="2000">
                <a:latin typeface="Arial" charset="0"/>
              </a:rPr>
              <a:t> </a:t>
            </a:r>
            <a:r>
              <a:rPr lang="en-US" sz="2000" i="1">
                <a:solidFill>
                  <a:srgbClr val="CC0000"/>
                </a:solidFill>
                <a:latin typeface="Arial" charset="0"/>
              </a:rPr>
              <a:t>discriminant functions</a:t>
            </a:r>
            <a:r>
              <a:rPr lang="en-US" sz="2000" i="1">
                <a:latin typeface="Arial" charset="0"/>
              </a:rPr>
              <a:t> </a:t>
            </a:r>
            <a:r>
              <a:rPr lang="en-US" sz="2000" i="1">
                <a:solidFill>
                  <a:srgbClr val="0000FF"/>
                </a:solidFill>
                <a:latin typeface="Arial" charset="0"/>
              </a:rPr>
              <a:t>y</a:t>
            </a:r>
            <a:r>
              <a:rPr lang="tr-TR" sz="2000" i="1" baseline="-25000">
                <a:solidFill>
                  <a:srgbClr val="0000FF"/>
                </a:solidFill>
                <a:latin typeface="Arial" charset="0"/>
              </a:rPr>
              <a:t>1</a:t>
            </a:r>
            <a:r>
              <a:rPr lang="en-US" sz="2000" i="1">
                <a:solidFill>
                  <a:srgbClr val="0000FF"/>
                </a:solidFill>
                <a:latin typeface="Arial" charset="0"/>
              </a:rPr>
              <a:t>(x),...., y</a:t>
            </a:r>
            <a:r>
              <a:rPr lang="en-US" sz="2000" i="1" baseline="-25000">
                <a:solidFill>
                  <a:srgbClr val="0000FF"/>
                </a:solidFill>
                <a:latin typeface="Arial" charset="0"/>
              </a:rPr>
              <a:t>c</a:t>
            </a:r>
            <a:r>
              <a:rPr lang="en-US" sz="2000" i="1">
                <a:solidFill>
                  <a:srgbClr val="0000FF"/>
                </a:solidFill>
                <a:latin typeface="Arial" charset="0"/>
              </a:rPr>
              <a:t>(x)</a:t>
            </a:r>
            <a:r>
              <a:rPr lang="en-US" sz="2000" i="1">
                <a:latin typeface="Arial" charset="0"/>
              </a:rPr>
              <a:t> </a:t>
            </a:r>
            <a:r>
              <a:rPr lang="en-US" sz="2000">
                <a:latin typeface="Arial" charset="0"/>
              </a:rPr>
              <a:t>such that an</a:t>
            </a:r>
            <a:r>
              <a:rPr lang="tr-TR" sz="2000">
                <a:latin typeface="Arial" charset="0"/>
              </a:rPr>
              <a:t> </a:t>
            </a:r>
            <a:r>
              <a:rPr lang="en-US" sz="2000">
                <a:latin typeface="Arial" charset="0"/>
              </a:rPr>
              <a:t>input vector x is assigned to class </a:t>
            </a:r>
            <a:r>
              <a:rPr lang="en-US" sz="2000" i="1">
                <a:solidFill>
                  <a:srgbClr val="0000FF"/>
                </a:solidFill>
                <a:latin typeface="Arial" charset="0"/>
              </a:rPr>
              <a:t>C</a:t>
            </a:r>
            <a:r>
              <a:rPr lang="en-US" sz="2000" i="1" baseline="-25000">
                <a:solidFill>
                  <a:srgbClr val="0000FF"/>
                </a:solidFill>
                <a:latin typeface="Arial" charset="0"/>
              </a:rPr>
              <a:t>k</a:t>
            </a:r>
            <a:r>
              <a:rPr lang="en-US" sz="2000" i="1">
                <a:latin typeface="Arial" charset="0"/>
              </a:rPr>
              <a:t> </a:t>
            </a:r>
            <a:r>
              <a:rPr lang="en-US" sz="2000">
                <a:latin typeface="Arial" charset="0"/>
              </a:rPr>
              <a:t>if</a:t>
            </a:r>
            <a:r>
              <a:rPr lang="tr-TR" sz="2000">
                <a:latin typeface="Arial" charset="0"/>
              </a:rPr>
              <a:t>:</a:t>
            </a:r>
          </a:p>
          <a:p>
            <a:pPr eaLnBrk="1" hangingPunct="1"/>
            <a:endParaRPr lang="tr-TR" sz="2000">
              <a:latin typeface="Arial" charset="0"/>
            </a:endParaRPr>
          </a:p>
          <a:p>
            <a:pPr eaLnBrk="1" hangingPunct="1"/>
            <a:endParaRPr lang="tr-TR" sz="2000">
              <a:latin typeface="Arial" charset="0"/>
            </a:endParaRPr>
          </a:p>
          <a:p>
            <a:pPr eaLnBrk="1" hangingPunct="1"/>
            <a:endParaRPr lang="tr-TR" sz="2000">
              <a:latin typeface="Arial" charset="0"/>
            </a:endParaRPr>
          </a:p>
          <a:p>
            <a:pPr eaLnBrk="1" hangingPunct="1"/>
            <a:r>
              <a:rPr lang="tr-TR" sz="2000">
                <a:latin typeface="Arial" charset="0"/>
              </a:rPr>
              <a:t>We can recast the decision rule for minimizing the probability of misclassification in terms of discriminant functions, by choosing:</a:t>
            </a:r>
          </a:p>
          <a:p>
            <a:pPr eaLnBrk="1" hangingPunct="1"/>
            <a:endParaRPr lang="tr-TR" sz="1800">
              <a:latin typeface="Arial" charset="0"/>
            </a:endParaRPr>
          </a:p>
          <a:p>
            <a:pPr eaLnBrk="1" hangingPunct="1"/>
            <a:endParaRPr lang="tr-TR" sz="2000">
              <a:latin typeface="Arial" charset="0"/>
            </a:endParaRPr>
          </a:p>
          <a:p>
            <a:pPr eaLnBrk="1" hangingPunct="1"/>
            <a:endParaRPr lang="en-US" sz="2000">
              <a:latin typeface="Arial" charset="0"/>
            </a:endParaRPr>
          </a:p>
          <a:p>
            <a:pPr eaLnBrk="1" hangingPunct="1"/>
            <a:endParaRPr lang="en-US" sz="2000">
              <a:latin typeface="Arial" charset="0"/>
            </a:endParaRPr>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2555875" y="3521075"/>
            <a:ext cx="4310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white">
          <a:xfrm>
            <a:off x="2987675" y="5300663"/>
            <a:ext cx="25193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BC6CDF-78D0-FA40-84B8-A4F91B1DC07A}" type="slidenum">
              <a:rPr lang="en-US" sz="1000"/>
              <a:pPr/>
              <a:t>34</a:t>
            </a:fld>
            <a:endParaRPr lang="en-US" sz="1000"/>
          </a:p>
        </p:txBody>
      </p:sp>
      <p:sp>
        <p:nvSpPr>
          <p:cNvPr id="82946" name="Rectangle 2"/>
          <p:cNvSpPr>
            <a:spLocks noGrp="1" noChangeArrowheads="1"/>
          </p:cNvSpPr>
          <p:nvPr>
            <p:ph type="title"/>
          </p:nvPr>
        </p:nvSpPr>
        <p:spPr/>
        <p:txBody>
          <a:bodyPr/>
          <a:lstStyle/>
          <a:p>
            <a:pPr eaLnBrk="1" hangingPunct="1"/>
            <a:r>
              <a:rPr lang="tr-TR">
                <a:latin typeface="Arial" charset="0"/>
              </a:rPr>
              <a:t>Discriminant Functions</a:t>
            </a:r>
            <a:endParaRPr lang="en-US">
              <a:latin typeface="Arial" charset="0"/>
            </a:endParaRPr>
          </a:p>
        </p:txBody>
      </p:sp>
      <p:pic>
        <p:nvPicPr>
          <p:cNvPr id="829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30441" r="19864" b="75504"/>
          <a:stretch>
            <a:fillRect/>
          </a:stretch>
        </p:blipFill>
        <p:spPr>
          <a:xfrm>
            <a:off x="1763713" y="2308225"/>
            <a:ext cx="3016250" cy="904875"/>
          </a:xfrm>
        </p:spPr>
      </p:pic>
      <p:pic>
        <p:nvPicPr>
          <p:cNvPr id="82948" name="Picture 4"/>
          <p:cNvPicPr>
            <a:picLocks noChangeAspect="1" noChangeArrowheads="1"/>
          </p:cNvPicPr>
          <p:nvPr/>
        </p:nvPicPr>
        <p:blipFill>
          <a:blip r:embed="rId4">
            <a:extLst>
              <a:ext uri="{28A0092B-C50C-407E-A947-70E740481C1C}">
                <a14:useLocalDpi xmlns:a14="http://schemas.microsoft.com/office/drawing/2010/main" val="0"/>
              </a:ext>
            </a:extLst>
          </a:blip>
          <a:srcRect l="19756" t="74594" r="11009"/>
          <a:stretch>
            <a:fillRect/>
          </a:stretch>
        </p:blipFill>
        <p:spPr bwMode="auto">
          <a:xfrm>
            <a:off x="1620838" y="3100388"/>
            <a:ext cx="4464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white">
          <a:xfrm>
            <a:off x="323850" y="4772025"/>
            <a:ext cx="813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1800"/>
              <a:t>We can use </a:t>
            </a:r>
            <a:r>
              <a:rPr lang="tr-TR" sz="1800" b="1"/>
              <a:t>any monotonic function of y</a:t>
            </a:r>
            <a:r>
              <a:rPr lang="tr-TR" sz="1800" b="1" baseline="-25000"/>
              <a:t>k</a:t>
            </a:r>
            <a:r>
              <a:rPr lang="tr-TR" sz="1800" b="1"/>
              <a:t>(x) </a:t>
            </a:r>
            <a:r>
              <a:rPr lang="tr-TR" sz="1800"/>
              <a:t>that would simplify calculations, since a monotonic transformation does not change the order of y</a:t>
            </a:r>
            <a:r>
              <a:rPr lang="tr-TR" sz="1800" baseline="-25000"/>
              <a:t>k</a:t>
            </a:r>
            <a:r>
              <a:rPr lang="tr-TR" sz="1800"/>
              <a:t>’s.</a:t>
            </a:r>
            <a:endParaRPr lang="en-US" sz="1800"/>
          </a:p>
        </p:txBody>
      </p:sp>
      <p:pic>
        <p:nvPicPr>
          <p:cNvPr id="829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white">
          <a:xfrm>
            <a:off x="1619250" y="1665288"/>
            <a:ext cx="25193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27379E-C874-5844-93C9-3822EA5E5030}" type="slidenum">
              <a:rPr lang="en-US" sz="1000"/>
              <a:pPr/>
              <a:t>35</a:t>
            </a:fld>
            <a:endParaRPr lang="en-US" sz="1000"/>
          </a:p>
        </p:txBody>
      </p:sp>
      <p:sp>
        <p:nvSpPr>
          <p:cNvPr id="84994" name="Rectangle 2"/>
          <p:cNvSpPr>
            <a:spLocks noGrp="1" noChangeArrowheads="1"/>
          </p:cNvSpPr>
          <p:nvPr>
            <p:ph type="title"/>
          </p:nvPr>
        </p:nvSpPr>
        <p:spPr/>
        <p:txBody>
          <a:bodyPr/>
          <a:lstStyle/>
          <a:p>
            <a:pPr eaLnBrk="1" hangingPunct="1"/>
            <a:r>
              <a:rPr lang="tr-TR">
                <a:latin typeface="Arial" charset="0"/>
              </a:rPr>
              <a:t>Classification Paradigms</a:t>
            </a:r>
            <a:endParaRPr lang="en-US">
              <a:latin typeface="Arial" charset="0"/>
            </a:endParaRPr>
          </a:p>
        </p:txBody>
      </p:sp>
      <p:sp>
        <p:nvSpPr>
          <p:cNvPr id="625667" name="Rectangle 3"/>
          <p:cNvSpPr>
            <a:spLocks noGrp="1" noChangeArrowheads="1"/>
          </p:cNvSpPr>
          <p:nvPr>
            <p:ph type="body" idx="1"/>
          </p:nvPr>
        </p:nvSpPr>
        <p:spPr/>
        <p:txBody>
          <a:bodyPr/>
          <a:lstStyle/>
          <a:p>
            <a:pPr eaLnBrk="1" hangingPunct="1">
              <a:lnSpc>
                <a:spcPct val="90000"/>
              </a:lnSpc>
            </a:pPr>
            <a:r>
              <a:rPr lang="tr-TR" sz="2000">
                <a:latin typeface="Arial" charset="0"/>
              </a:rPr>
              <a:t>In fact, we can categorize three fundamental approaches to classification:</a:t>
            </a:r>
          </a:p>
          <a:p>
            <a:pPr eaLnBrk="1" hangingPunct="1">
              <a:lnSpc>
                <a:spcPct val="90000"/>
              </a:lnSpc>
            </a:pPr>
            <a:endParaRPr lang="tr-TR" sz="2000">
              <a:latin typeface="Arial" charset="0"/>
            </a:endParaRPr>
          </a:p>
          <a:p>
            <a:pPr eaLnBrk="1" hangingPunct="1">
              <a:lnSpc>
                <a:spcPct val="90000"/>
              </a:lnSpc>
            </a:pPr>
            <a:r>
              <a:rPr lang="tr-TR" sz="2000">
                <a:solidFill>
                  <a:srgbClr val="0000FF"/>
                </a:solidFill>
                <a:latin typeface="Arial" charset="0"/>
              </a:rPr>
              <a:t>Generative models</a:t>
            </a:r>
            <a:r>
              <a:rPr lang="tr-TR" sz="2000">
                <a:latin typeface="Arial" charset="0"/>
              </a:rPr>
              <a:t>: Model p(x|C</a:t>
            </a:r>
            <a:r>
              <a:rPr lang="tr-TR" sz="2000" baseline="-25000">
                <a:latin typeface="Arial" charset="0"/>
              </a:rPr>
              <a:t>k</a:t>
            </a:r>
            <a:r>
              <a:rPr lang="tr-TR" sz="2000">
                <a:latin typeface="Arial" charset="0"/>
              </a:rPr>
              <a:t>) and P(C</a:t>
            </a:r>
            <a:r>
              <a:rPr lang="tr-TR" sz="2000" baseline="-25000">
                <a:latin typeface="Arial" charset="0"/>
              </a:rPr>
              <a:t>k</a:t>
            </a:r>
            <a:r>
              <a:rPr lang="tr-TR" sz="2000">
                <a:latin typeface="Arial" charset="0"/>
              </a:rPr>
              <a:t>) separately and use the Bayes theorem to find the posterior probabilities P(C</a:t>
            </a:r>
            <a:r>
              <a:rPr lang="tr-TR" sz="2000" baseline="-25000">
                <a:latin typeface="Arial" charset="0"/>
              </a:rPr>
              <a:t>k</a:t>
            </a:r>
            <a:r>
              <a:rPr lang="tr-TR" sz="2000">
                <a:latin typeface="Arial" charset="0"/>
              </a:rPr>
              <a:t>|x)</a:t>
            </a:r>
          </a:p>
          <a:p>
            <a:pPr lvl="1" eaLnBrk="1" hangingPunct="1">
              <a:lnSpc>
                <a:spcPct val="90000"/>
              </a:lnSpc>
            </a:pPr>
            <a:r>
              <a:rPr lang="tr-TR" sz="2100">
                <a:latin typeface="Arial" charset="0"/>
              </a:rPr>
              <a:t>E.g. Naive Bayes, Gaussian Mixture Models, Hidden Markov Models,…</a:t>
            </a:r>
          </a:p>
          <a:p>
            <a:pPr eaLnBrk="1" hangingPunct="1">
              <a:lnSpc>
                <a:spcPct val="90000"/>
              </a:lnSpc>
            </a:pPr>
            <a:endParaRPr lang="tr-TR" sz="2000">
              <a:latin typeface="Arial" charset="0"/>
            </a:endParaRPr>
          </a:p>
          <a:p>
            <a:pPr eaLnBrk="1" hangingPunct="1">
              <a:lnSpc>
                <a:spcPct val="90000"/>
              </a:lnSpc>
            </a:pPr>
            <a:r>
              <a:rPr lang="tr-TR" sz="2000">
                <a:solidFill>
                  <a:srgbClr val="0000FF"/>
                </a:solidFill>
                <a:latin typeface="Arial" charset="0"/>
              </a:rPr>
              <a:t>Discriminative models</a:t>
            </a:r>
            <a:r>
              <a:rPr lang="tr-TR" sz="2000">
                <a:latin typeface="Arial" charset="0"/>
              </a:rPr>
              <a:t>: </a:t>
            </a:r>
          </a:p>
          <a:p>
            <a:pPr lvl="1" eaLnBrk="1" hangingPunct="1">
              <a:lnSpc>
                <a:spcPct val="90000"/>
              </a:lnSpc>
            </a:pPr>
            <a:r>
              <a:rPr lang="tr-TR" sz="2100">
                <a:latin typeface="Arial" charset="0"/>
              </a:rPr>
              <a:t>Determine P(C</a:t>
            </a:r>
            <a:r>
              <a:rPr lang="tr-TR" sz="2100" baseline="-25000">
                <a:latin typeface="Arial" charset="0"/>
              </a:rPr>
              <a:t>k</a:t>
            </a:r>
            <a:r>
              <a:rPr lang="tr-TR" sz="2100">
                <a:latin typeface="Arial" charset="0"/>
              </a:rPr>
              <a:t>|x) directly and use in decision</a:t>
            </a:r>
          </a:p>
          <a:p>
            <a:pPr lvl="1" eaLnBrk="1" hangingPunct="1">
              <a:lnSpc>
                <a:spcPct val="90000"/>
              </a:lnSpc>
            </a:pPr>
            <a:r>
              <a:rPr lang="tr-TR" sz="2100">
                <a:latin typeface="Arial" charset="0"/>
              </a:rPr>
              <a:t>E.g. Linear discriminant analysis, SVMs, NNs,…</a:t>
            </a:r>
          </a:p>
          <a:p>
            <a:pPr lvl="1" eaLnBrk="1" hangingPunct="1">
              <a:lnSpc>
                <a:spcPct val="90000"/>
              </a:lnSpc>
            </a:pPr>
            <a:endParaRPr lang="tr-TR" sz="2100">
              <a:latin typeface="Arial" charset="0"/>
            </a:endParaRPr>
          </a:p>
          <a:p>
            <a:pPr eaLnBrk="1" hangingPunct="1">
              <a:lnSpc>
                <a:spcPct val="90000"/>
              </a:lnSpc>
            </a:pPr>
            <a:r>
              <a:rPr lang="tr-TR" sz="2000">
                <a:latin typeface="Arial" charset="0"/>
              </a:rPr>
              <a:t>Find a </a:t>
            </a:r>
            <a:r>
              <a:rPr lang="tr-TR" sz="2000">
                <a:solidFill>
                  <a:srgbClr val="0000FF"/>
                </a:solidFill>
                <a:latin typeface="Arial" charset="0"/>
              </a:rPr>
              <a:t>discriminant function</a:t>
            </a:r>
            <a:r>
              <a:rPr lang="tr-TR" sz="2000">
                <a:latin typeface="Arial" charset="0"/>
              </a:rPr>
              <a:t> f that maps x onto a class label directly without calculating probabilities</a:t>
            </a:r>
          </a:p>
          <a:p>
            <a:pPr eaLnBrk="1" hangingPunct="1">
              <a:lnSpc>
                <a:spcPct val="90000"/>
              </a:lnSpc>
            </a:pPr>
            <a:endParaRPr lang="tr-TR" sz="2000">
              <a:latin typeface="Arial" charset="0"/>
            </a:endParaRPr>
          </a:p>
          <a:p>
            <a:pPr eaLnBrk="1" hangingPunct="1">
              <a:lnSpc>
                <a:spcPct val="90000"/>
              </a:lnSpc>
            </a:pPr>
            <a:r>
              <a:rPr lang="tr-TR" sz="2000">
                <a:latin typeface="Arial" charset="0"/>
              </a:rPr>
              <a:t>Advantages? Disadvantages?</a:t>
            </a:r>
            <a:endParaRPr lang="en-US" sz="2000">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5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56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56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56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56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566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5667">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56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392486-53C8-3F4C-A08A-8EA3C77EF8AB}" type="slidenum">
              <a:rPr lang="en-US" sz="1000"/>
              <a:pPr/>
              <a:t>36</a:t>
            </a:fld>
            <a:endParaRPr lang="en-US" sz="1000"/>
          </a:p>
        </p:txBody>
      </p:sp>
      <p:sp>
        <p:nvSpPr>
          <p:cNvPr id="87042" name="Title 1"/>
          <p:cNvSpPr>
            <a:spLocks noGrp="1"/>
          </p:cNvSpPr>
          <p:nvPr>
            <p:ph type="title" idx="4294967295"/>
          </p:nvPr>
        </p:nvSpPr>
        <p:spPr/>
        <p:txBody>
          <a:bodyPr/>
          <a:lstStyle/>
          <a:p>
            <a:pPr eaLnBrk="1" hangingPunct="1"/>
            <a:r>
              <a:rPr lang="en-GB" sz="3000" b="0">
                <a:latin typeface="Arial" charset="0"/>
              </a:rPr>
              <a:t>Generative vs Discriminative</a:t>
            </a:r>
          </a:p>
        </p:txBody>
      </p:sp>
      <p:sp>
        <p:nvSpPr>
          <p:cNvPr id="87043" name="Content Placeholder 2"/>
          <p:cNvSpPr>
            <a:spLocks noGrp="1"/>
          </p:cNvSpPr>
          <p:nvPr>
            <p:ph idx="4294967295"/>
          </p:nvPr>
        </p:nvSpPr>
        <p:spPr>
          <a:xfrm>
            <a:off x="611188" y="1052513"/>
            <a:ext cx="7924800" cy="5005387"/>
          </a:xfrm>
        </p:spPr>
        <p:txBody>
          <a:bodyPr/>
          <a:lstStyle/>
          <a:p>
            <a:pPr eaLnBrk="1" hangingPunct="1">
              <a:buFont typeface="Wingdings" charset="0"/>
              <a:buNone/>
            </a:pPr>
            <a:r>
              <a:rPr lang="tr-TR" sz="2000">
                <a:latin typeface="Arial" charset="0"/>
              </a:rPr>
              <a:t>In more general terms covering regression as well:</a:t>
            </a:r>
          </a:p>
          <a:p>
            <a:pPr eaLnBrk="1" hangingPunct="1"/>
            <a:endParaRPr lang="tr-TR" sz="2000">
              <a:latin typeface="Arial" charset="0"/>
            </a:endParaRPr>
          </a:p>
          <a:p>
            <a:pPr eaLnBrk="1" hangingPunct="1"/>
            <a:r>
              <a:rPr lang="en-GB" sz="2000" b="1">
                <a:latin typeface="Arial" charset="0"/>
              </a:rPr>
              <a:t>Generative approach: </a:t>
            </a:r>
          </a:p>
          <a:p>
            <a:pPr eaLnBrk="1" hangingPunct="1">
              <a:buFont typeface="Wingdings" charset="0"/>
              <a:buNone/>
            </a:pPr>
            <a:endParaRPr lang="tr-TR" sz="2000">
              <a:latin typeface="Arial" charset="0"/>
            </a:endParaRPr>
          </a:p>
          <a:p>
            <a:pPr eaLnBrk="1" hangingPunct="1">
              <a:buFont typeface="Wingdings" charset="0"/>
              <a:buNone/>
            </a:pPr>
            <a:r>
              <a:rPr lang="tr-TR" sz="2000">
                <a:latin typeface="Arial" charset="0"/>
              </a:rPr>
              <a:t>	</a:t>
            </a:r>
            <a:r>
              <a:rPr lang="en-GB" sz="2000">
                <a:latin typeface="Arial" charset="0"/>
              </a:rPr>
              <a:t>Model</a:t>
            </a:r>
          </a:p>
          <a:p>
            <a:pPr eaLnBrk="1" hangingPunct="1">
              <a:buFont typeface="Wingdings" charset="0"/>
              <a:buNone/>
            </a:pPr>
            <a:endParaRPr lang="tr-TR" sz="2000">
              <a:latin typeface="Arial" charset="0"/>
            </a:endParaRPr>
          </a:p>
          <a:p>
            <a:pPr eaLnBrk="1" hangingPunct="1">
              <a:buFont typeface="Wingdings" charset="0"/>
              <a:buNone/>
            </a:pPr>
            <a:r>
              <a:rPr lang="tr-TR" sz="2000">
                <a:latin typeface="Arial" charset="0"/>
              </a:rPr>
              <a:t>	</a:t>
            </a:r>
            <a:r>
              <a:rPr lang="en-GB" sz="2000">
                <a:latin typeface="Arial" charset="0"/>
              </a:rPr>
              <a:t>Use Bayes’ theorem</a:t>
            </a:r>
          </a:p>
          <a:p>
            <a:pPr eaLnBrk="1" hangingPunct="1"/>
            <a:endParaRPr lang="en-GB" sz="2000">
              <a:latin typeface="Arial" charset="0"/>
            </a:endParaRPr>
          </a:p>
          <a:p>
            <a:pPr eaLnBrk="1" hangingPunct="1"/>
            <a:endParaRPr lang="tr-TR" sz="2000">
              <a:latin typeface="Arial" charset="0"/>
            </a:endParaRPr>
          </a:p>
          <a:p>
            <a:pPr eaLnBrk="1" hangingPunct="1"/>
            <a:endParaRPr lang="tr-TR" sz="2000">
              <a:latin typeface="Arial" charset="0"/>
            </a:endParaRPr>
          </a:p>
          <a:p>
            <a:pPr eaLnBrk="1" hangingPunct="1"/>
            <a:r>
              <a:rPr lang="en-GB" sz="2000" b="1">
                <a:latin typeface="Arial" charset="0"/>
              </a:rPr>
              <a:t>Discriminative approach: </a:t>
            </a:r>
          </a:p>
          <a:p>
            <a:pPr eaLnBrk="1" hangingPunct="1">
              <a:buFont typeface="Wingdings" charset="0"/>
              <a:buNone/>
            </a:pPr>
            <a:endParaRPr lang="tr-TR" sz="2000">
              <a:latin typeface="Arial" charset="0"/>
            </a:endParaRPr>
          </a:p>
          <a:p>
            <a:pPr eaLnBrk="1" hangingPunct="1">
              <a:buFont typeface="Wingdings" charset="0"/>
              <a:buNone/>
            </a:pPr>
            <a:r>
              <a:rPr lang="tr-TR" sz="2000">
                <a:latin typeface="Arial" charset="0"/>
              </a:rPr>
              <a:t>	</a:t>
            </a:r>
            <a:r>
              <a:rPr lang="en-GB" sz="2000">
                <a:latin typeface="Arial" charset="0"/>
              </a:rPr>
              <a:t>Model           </a:t>
            </a:r>
            <a:r>
              <a:rPr lang="tr-TR" sz="2000">
                <a:latin typeface="Arial" charset="0"/>
              </a:rPr>
              <a:t>    </a:t>
            </a:r>
            <a:r>
              <a:rPr lang="en-GB" sz="2000">
                <a:latin typeface="Arial" charset="0"/>
              </a:rPr>
              <a:t>directly</a:t>
            </a:r>
          </a:p>
        </p:txBody>
      </p:sp>
      <p:pic>
        <p:nvPicPr>
          <p:cNvPr id="87044" name="Picture 4" descr="TP_tmp.png"/>
          <p:cNvPicPr>
            <a:picLocks noChangeAspect="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3088" y="2565400"/>
            <a:ext cx="20812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TP_tmp.png"/>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3213100"/>
            <a:ext cx="20812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descr="TP_tmp.png"/>
          <p:cNvPicPr>
            <a:picLocks noChangeAspect="1"/>
          </p:cNvPicPr>
          <p:nvPr>
            <p:custDataLst>
              <p:tags r:id="rId3"/>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5516563"/>
            <a:ext cx="6619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DBD12D-80AA-C74B-9272-45C55185D6CA}" type="slidenum">
              <a:rPr lang="en-US" sz="1000"/>
              <a:pPr/>
              <a:t>37</a:t>
            </a:fld>
            <a:endParaRPr lang="en-US" sz="1000"/>
          </a:p>
        </p:txBody>
      </p:sp>
      <p:sp>
        <p:nvSpPr>
          <p:cNvPr id="89090" name="Rectangle 2"/>
          <p:cNvSpPr>
            <a:spLocks noGrp="1" noChangeArrowheads="1"/>
          </p:cNvSpPr>
          <p:nvPr>
            <p:ph type="title"/>
          </p:nvPr>
        </p:nvSpPr>
        <p:spPr/>
        <p:txBody>
          <a:bodyPr/>
          <a:lstStyle/>
          <a:p>
            <a:pPr eaLnBrk="1" hangingPunct="1"/>
            <a:r>
              <a:rPr lang="tr-TR" sz="2600">
                <a:latin typeface="Arial" charset="0"/>
              </a:rPr>
              <a:t>Generative vs Discriminative Model Complexities</a:t>
            </a:r>
            <a:endParaRPr lang="en-US" sz="2600">
              <a:latin typeface="Arial" charset="0"/>
            </a:endParaRPr>
          </a:p>
        </p:txBody>
      </p:sp>
      <p:sp>
        <p:nvSpPr>
          <p:cNvPr id="89091" name="Rectangle 3"/>
          <p:cNvSpPr>
            <a:spLocks noGrp="1" noChangeArrowheads="1"/>
          </p:cNvSpPr>
          <p:nvPr>
            <p:ph type="body" idx="1"/>
          </p:nvPr>
        </p:nvSpPr>
        <p:spPr/>
        <p:txBody>
          <a:bodyPr/>
          <a:lstStyle/>
          <a:p>
            <a:pPr eaLnBrk="1" hangingPunct="1"/>
            <a:endParaRPr lang="en-US">
              <a:latin typeface="Arial" charset="0"/>
            </a:endParaRPr>
          </a:p>
        </p:txBody>
      </p:sp>
      <p:grpSp>
        <p:nvGrpSpPr>
          <p:cNvPr id="89092" name="Group 6"/>
          <p:cNvGrpSpPr>
            <a:grpSpLocks/>
          </p:cNvGrpSpPr>
          <p:nvPr/>
        </p:nvGrpSpPr>
        <p:grpSpPr bwMode="auto">
          <a:xfrm>
            <a:off x="395288" y="1700213"/>
            <a:ext cx="7921625" cy="3744912"/>
            <a:chOff x="521" y="1797"/>
            <a:chExt cx="3734" cy="1678"/>
          </a:xfrm>
        </p:grpSpPr>
        <p:pic>
          <p:nvPicPr>
            <p:cNvPr id="89093" name="Picture 4"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1797"/>
              <a:ext cx="1647"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5" descr="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 y="1820"/>
              <a:ext cx="1647"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7473CC-A2D6-4641-B521-004FFF710FB6}" type="slidenum">
              <a:rPr lang="en-US" sz="1000"/>
              <a:pPr/>
              <a:t>38</a:t>
            </a:fld>
            <a:endParaRPr lang="en-US" sz="1000"/>
          </a:p>
        </p:txBody>
      </p:sp>
      <p:sp>
        <p:nvSpPr>
          <p:cNvPr id="91138" name="Title 1"/>
          <p:cNvSpPr>
            <a:spLocks noGrp="1"/>
          </p:cNvSpPr>
          <p:nvPr>
            <p:ph type="title" idx="4294967295"/>
          </p:nvPr>
        </p:nvSpPr>
        <p:spPr/>
        <p:txBody>
          <a:bodyPr/>
          <a:lstStyle/>
          <a:p>
            <a:pPr eaLnBrk="1" hangingPunct="1"/>
            <a:r>
              <a:rPr lang="en-GB" sz="3000">
                <a:latin typeface="Arial" charset="0"/>
              </a:rPr>
              <a:t>Why Separate Inference and Decision?</a:t>
            </a:r>
          </a:p>
        </p:txBody>
      </p:sp>
      <p:sp>
        <p:nvSpPr>
          <p:cNvPr id="91139" name="Content Placeholder 2"/>
          <p:cNvSpPr>
            <a:spLocks noGrp="1"/>
          </p:cNvSpPr>
          <p:nvPr>
            <p:ph idx="4294967295"/>
          </p:nvPr>
        </p:nvSpPr>
        <p:spPr>
          <a:xfrm>
            <a:off x="468313" y="981075"/>
            <a:ext cx="7924800" cy="5005388"/>
          </a:xfrm>
        </p:spPr>
        <p:txBody>
          <a:bodyPr/>
          <a:lstStyle/>
          <a:p>
            <a:pPr eaLnBrk="1" hangingPunct="1">
              <a:buFont typeface="Wingdings" charset="0"/>
              <a:buNone/>
            </a:pPr>
            <a:r>
              <a:rPr lang="tr-TR" sz="1800" b="1">
                <a:latin typeface="Arial" charset="0"/>
              </a:rPr>
              <a:t>Having probabilities are useful </a:t>
            </a:r>
            <a:r>
              <a:rPr lang="tr-TR" sz="1800" b="1">
                <a:solidFill>
                  <a:srgbClr val="7F7F7F"/>
                </a:solidFill>
                <a:latin typeface="Arial" charset="0"/>
              </a:rPr>
              <a:t>(greys are material not yet covered):</a:t>
            </a:r>
          </a:p>
          <a:p>
            <a:pPr eaLnBrk="1" hangingPunct="1"/>
            <a:endParaRPr lang="tr-TR" sz="800">
              <a:latin typeface="Arial" charset="0"/>
            </a:endParaRPr>
          </a:p>
          <a:p>
            <a:pPr eaLnBrk="1" hangingPunct="1"/>
            <a:r>
              <a:rPr lang="en-GB" sz="1800" b="1">
                <a:solidFill>
                  <a:srgbClr val="7F7F7F"/>
                </a:solidFill>
                <a:latin typeface="Arial" charset="0"/>
              </a:rPr>
              <a:t>Minimizing risk (loss matrix may change over time)</a:t>
            </a:r>
            <a:endParaRPr lang="tr-TR" sz="1800" b="1">
              <a:solidFill>
                <a:srgbClr val="7F7F7F"/>
              </a:solidFill>
              <a:latin typeface="Arial" charset="0"/>
            </a:endParaRPr>
          </a:p>
          <a:p>
            <a:pPr lvl="1" eaLnBrk="1" hangingPunct="1"/>
            <a:r>
              <a:rPr lang="tr-TR" sz="1800">
                <a:solidFill>
                  <a:srgbClr val="7F7F7F"/>
                </a:solidFill>
                <a:latin typeface="Arial" charset="0"/>
              </a:rPr>
              <a:t>If we only have a discriminant function, any change in the loss function would require re-training</a:t>
            </a:r>
            <a:endParaRPr lang="en-GB" sz="1800">
              <a:solidFill>
                <a:srgbClr val="7F7F7F"/>
              </a:solidFill>
              <a:latin typeface="Arial" charset="0"/>
            </a:endParaRPr>
          </a:p>
          <a:p>
            <a:pPr eaLnBrk="1" hangingPunct="1"/>
            <a:r>
              <a:rPr lang="en-GB" sz="1800" b="1">
                <a:latin typeface="Arial" charset="0"/>
              </a:rPr>
              <a:t>Reject option</a:t>
            </a:r>
            <a:endParaRPr lang="tr-TR" sz="1800" b="1">
              <a:latin typeface="Arial" charset="0"/>
            </a:endParaRPr>
          </a:p>
          <a:p>
            <a:pPr lvl="1" eaLnBrk="1" hangingPunct="1"/>
            <a:r>
              <a:rPr lang="tr-TR" sz="1800">
                <a:latin typeface="Arial" charset="0"/>
              </a:rPr>
              <a:t>Posterior probabilities allow us to determine a rejection criterion that will minimize the misclassification rate (or more generally the expected loss) for a given fraction of rejected data points</a:t>
            </a:r>
            <a:endParaRPr lang="en-GB" sz="1800">
              <a:latin typeface="Arial" charset="0"/>
            </a:endParaRPr>
          </a:p>
          <a:p>
            <a:pPr eaLnBrk="1" hangingPunct="1"/>
            <a:r>
              <a:rPr lang="en-GB" sz="1800" b="1">
                <a:solidFill>
                  <a:srgbClr val="7F7F7F"/>
                </a:solidFill>
                <a:latin typeface="Arial" charset="0"/>
              </a:rPr>
              <a:t>Unbalanced class priors</a:t>
            </a:r>
            <a:endParaRPr lang="tr-TR" sz="1800" b="1">
              <a:solidFill>
                <a:srgbClr val="7F7F7F"/>
              </a:solidFill>
              <a:latin typeface="Arial" charset="0"/>
            </a:endParaRPr>
          </a:p>
          <a:p>
            <a:pPr lvl="1" eaLnBrk="1" hangingPunct="1"/>
            <a:r>
              <a:rPr lang="tr-TR" sz="1800">
                <a:solidFill>
                  <a:srgbClr val="7F7F7F"/>
                </a:solidFill>
                <a:latin typeface="Arial" charset="0"/>
              </a:rPr>
              <a:t>Artificially balanced data</a:t>
            </a:r>
          </a:p>
          <a:p>
            <a:pPr lvl="1" eaLnBrk="1" hangingPunct="1"/>
            <a:r>
              <a:rPr lang="tr-TR" sz="1800">
                <a:solidFill>
                  <a:srgbClr val="7F7F7F"/>
                </a:solidFill>
                <a:latin typeface="Arial" charset="0"/>
              </a:rPr>
              <a:t>After training, we can divide the obtained posteriors by the class fractions in the data set and multiply with class fractions for the true population</a:t>
            </a:r>
            <a:endParaRPr lang="en-GB" sz="1800">
              <a:solidFill>
                <a:srgbClr val="7F7F7F"/>
              </a:solidFill>
              <a:latin typeface="Arial" charset="0"/>
            </a:endParaRPr>
          </a:p>
          <a:p>
            <a:pPr eaLnBrk="1" hangingPunct="1"/>
            <a:r>
              <a:rPr lang="en-GB" sz="1800" b="1">
                <a:latin typeface="Arial" charset="0"/>
              </a:rPr>
              <a:t>Combining models</a:t>
            </a:r>
            <a:endParaRPr lang="tr-TR" sz="1800" b="1">
              <a:latin typeface="Arial" charset="0"/>
            </a:endParaRPr>
          </a:p>
          <a:p>
            <a:pPr lvl="1" eaLnBrk="1" hangingPunct="1"/>
            <a:r>
              <a:rPr lang="tr-TR" sz="1800">
                <a:latin typeface="Arial" charset="0"/>
              </a:rPr>
              <a:t>We may wish to break a complex problem into smaller subproblems</a:t>
            </a:r>
          </a:p>
          <a:p>
            <a:pPr lvl="2" eaLnBrk="1" hangingPunct="1"/>
            <a:r>
              <a:rPr lang="tr-TR" sz="1800">
                <a:latin typeface="Arial" charset="0"/>
              </a:rPr>
              <a:t>E.g. Blood tests, X-Rays,…</a:t>
            </a:r>
          </a:p>
          <a:p>
            <a:pPr lvl="1" eaLnBrk="1" hangingPunct="1"/>
            <a:r>
              <a:rPr lang="tr-TR" sz="1800">
                <a:latin typeface="Arial" charset="0"/>
              </a:rPr>
              <a:t>As long as each model gives posteriors for each class, we can combine the outputs using rules of probability. How?</a:t>
            </a:r>
            <a:endParaRPr lang="en-GB" sz="180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4DEFEE-AF04-9846-9D57-8D7B8836528C}" type="slidenum">
              <a:rPr lang="en-US" sz="1000"/>
              <a:pPr/>
              <a:t>39</a:t>
            </a:fld>
            <a:endParaRPr lang="en-US" sz="1000"/>
          </a:p>
        </p:txBody>
      </p:sp>
      <p:sp>
        <p:nvSpPr>
          <p:cNvPr id="93186" name="Rectangle 2"/>
          <p:cNvSpPr>
            <a:spLocks noGrp="1" noChangeArrowheads="1"/>
          </p:cNvSpPr>
          <p:nvPr>
            <p:ph type="ctrTitle"/>
          </p:nvPr>
        </p:nvSpPr>
        <p:spPr/>
        <p:txBody>
          <a:bodyPr/>
          <a:lstStyle/>
          <a:p>
            <a:pPr eaLnBrk="1" hangingPunct="1"/>
            <a:r>
              <a:rPr lang="tr-TR" sz="3600">
                <a:latin typeface="Arial" charset="0"/>
              </a:rPr>
              <a:t/>
            </a:r>
            <a:br>
              <a:rPr lang="tr-TR" sz="3600">
                <a:latin typeface="Arial" charset="0"/>
              </a:rPr>
            </a:br>
            <a:r>
              <a:rPr lang="tr-TR" sz="3600">
                <a:latin typeface="Arial" charset="0"/>
              </a:rPr>
              <a:t>Naive Bayes Classifier</a:t>
            </a:r>
            <a:endParaRPr lang="en-US" sz="3600">
              <a:latin typeface="Arial" charset="0"/>
            </a:endParaRPr>
          </a:p>
        </p:txBody>
      </p:sp>
      <p:sp>
        <p:nvSpPr>
          <p:cNvPr id="93187" name="Rectangle 3"/>
          <p:cNvSpPr>
            <a:spLocks noGrp="1" noChangeArrowheads="1"/>
          </p:cNvSpPr>
          <p:nvPr>
            <p:ph type="subTitle" idx="1"/>
          </p:nvPr>
        </p:nvSpPr>
        <p:spPr/>
        <p:txBody>
          <a:bodyPr/>
          <a:lstStyle/>
          <a:p>
            <a:pPr eaLnBrk="1" hangingPunct="1">
              <a:buFont typeface="Wingdings" charset="0"/>
              <a:buNone/>
            </a:pPr>
            <a:r>
              <a:rPr lang="tr-TR">
                <a:latin typeface="Arial" charset="0"/>
              </a:rPr>
              <a:t>Mitchell [6.7-6.9]</a:t>
            </a: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110BC6-6E19-BC49-9D84-C3C0F57D4B7B}" type="slidenum">
              <a:rPr lang="en-US" sz="1000"/>
              <a:pPr/>
              <a:t>4</a:t>
            </a:fld>
            <a:endParaRPr lang="en-US" sz="1000"/>
          </a:p>
        </p:txBody>
      </p:sp>
      <p:sp>
        <p:nvSpPr>
          <p:cNvPr id="23554" name="Title 1"/>
          <p:cNvSpPr>
            <a:spLocks noGrp="1"/>
          </p:cNvSpPr>
          <p:nvPr>
            <p:ph type="title" idx="4294967295"/>
          </p:nvPr>
        </p:nvSpPr>
        <p:spPr/>
        <p:txBody>
          <a:bodyPr/>
          <a:lstStyle/>
          <a:p>
            <a:pPr eaLnBrk="1" hangingPunct="1"/>
            <a:r>
              <a:rPr lang="en-GB" sz="3000">
                <a:latin typeface="Arial" charset="0"/>
              </a:rPr>
              <a:t>Probability Theory</a:t>
            </a:r>
            <a:endParaRPr lang="en-GB" sz="2600">
              <a:latin typeface="Arial" charset="0"/>
            </a:endParaRPr>
          </a:p>
        </p:txBody>
      </p:sp>
      <p:pic>
        <p:nvPicPr>
          <p:cNvPr id="23555" name="Content Placeholder 8" descr="Figure1.10.jpg"/>
          <p:cNvPicPr>
            <a:picLocks noGrp="1" noChangeAspect="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901700" y="1236663"/>
            <a:ext cx="3568700" cy="2568575"/>
          </a:xfrm>
        </p:spPr>
      </p:pic>
      <p:sp>
        <p:nvSpPr>
          <p:cNvPr id="23556" name="Content Placeholder 4"/>
          <p:cNvSpPr>
            <a:spLocks noGrp="1"/>
          </p:cNvSpPr>
          <p:nvPr>
            <p:ph sz="half" idx="4294967295"/>
          </p:nvPr>
        </p:nvSpPr>
        <p:spPr>
          <a:xfrm>
            <a:off x="4754563" y="1389063"/>
            <a:ext cx="3760787" cy="4271962"/>
          </a:xfrm>
        </p:spPr>
        <p:txBody>
          <a:bodyPr/>
          <a:lstStyle/>
          <a:p>
            <a:pPr eaLnBrk="1" hangingPunct="1"/>
            <a:endParaRPr lang="tr-TR" sz="1800" b="1">
              <a:latin typeface="Arial" charset="0"/>
            </a:endParaRPr>
          </a:p>
          <a:p>
            <a:pPr eaLnBrk="1" hangingPunct="1"/>
            <a:r>
              <a:rPr lang="en-GB" sz="1800" b="1">
                <a:latin typeface="Arial" charset="0"/>
              </a:rPr>
              <a:t>Joint Probability</a:t>
            </a:r>
            <a:r>
              <a:rPr lang="tr-TR" sz="1800" b="1">
                <a:latin typeface="Arial" charset="0"/>
              </a:rPr>
              <a:t> of X and Y</a:t>
            </a:r>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r>
              <a:rPr lang="en-GB" sz="1800" b="1">
                <a:latin typeface="Arial" charset="0"/>
              </a:rPr>
              <a:t>Marginal Probability</a:t>
            </a:r>
            <a:r>
              <a:rPr lang="tr-TR" sz="1800" b="1">
                <a:latin typeface="Arial" charset="0"/>
              </a:rPr>
              <a:t> of X</a:t>
            </a:r>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a:p>
            <a:pPr eaLnBrk="1" hangingPunct="1"/>
            <a:r>
              <a:rPr lang="en-GB" sz="1800" b="1">
                <a:latin typeface="Arial" charset="0"/>
              </a:rPr>
              <a:t>Conditional Probability</a:t>
            </a:r>
            <a:r>
              <a:rPr lang="tr-TR" sz="1800" b="1">
                <a:latin typeface="Arial" charset="0"/>
              </a:rPr>
              <a:t> of Y given X</a:t>
            </a:r>
            <a:endParaRPr lang="en-GB" sz="1800" b="1">
              <a:latin typeface="Arial" charset="0"/>
            </a:endParaRPr>
          </a:p>
        </p:txBody>
      </p:sp>
      <p:sp>
        <p:nvSpPr>
          <p:cNvPr id="23557" name="TextBox 7"/>
          <p:cNvSpPr txBox="1">
            <a:spLocks noChangeArrowheads="1"/>
          </p:cNvSpPr>
          <p:nvPr/>
        </p:nvSpPr>
        <p:spPr bwMode="auto">
          <a:xfrm>
            <a:off x="4572000" y="908050"/>
            <a:ext cx="403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GB" sz="1600" b="1"/>
          </a:p>
        </p:txBody>
      </p:sp>
      <p:pic>
        <p:nvPicPr>
          <p:cNvPr id="23558" name="Picture 12" descr="TP_tmp.emf"/>
          <p:cNvPicPr>
            <a:picLocks noChangeAspect="1"/>
          </p:cNvPicPr>
          <p:nvPr>
            <p:custDataLst>
              <p:tags r:id="rId1"/>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2750" y="2349500"/>
            <a:ext cx="27511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3" descr="TP_tmp.emf"/>
          <p:cNvPicPr>
            <a:picLocks noChangeAspect="1"/>
          </p:cNvPicPr>
          <p:nvPr>
            <p:custDataLst>
              <p:tags r:id="rId2"/>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3573463"/>
            <a:ext cx="18335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4" descr="TP_tmp.emf"/>
          <p:cNvPicPr>
            <a:picLocks noChangeAspect="1"/>
          </p:cNvPicPr>
          <p:nvPr>
            <p:custDataLst>
              <p:tags r:id="rId3"/>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5600" y="5054600"/>
            <a:ext cx="26987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atin typeface="Arial" charset="0"/>
              </a:rPr>
              <a:t>Naïve Bayes Classifier</a:t>
            </a:r>
          </a:p>
        </p:txBody>
      </p:sp>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484E7C-DE70-2445-AB65-272D5C9CF0C2}" type="slidenum">
              <a:rPr lang="en-US" sz="1000"/>
              <a:pPr/>
              <a:t>40</a:t>
            </a:fld>
            <a:endParaRPr lang="en-US" sz="1000"/>
          </a:p>
        </p:txBody>
      </p:sp>
      <p:sp>
        <p:nvSpPr>
          <p:cNvPr id="2" name="Content Placeholder 1"/>
          <p:cNvSpPr>
            <a:spLocks noGrp="1"/>
          </p:cNvSpPr>
          <p:nvPr>
            <p:ph idx="1"/>
          </p:nvPr>
        </p:nvSpPr>
        <p:spPr>
          <a:xfrm>
            <a:off x="323850" y="1125538"/>
            <a:ext cx="8569325" cy="5005387"/>
          </a:xfrm>
        </p:spPr>
        <p:txBody>
          <a:bodyPr/>
          <a:lstStyle/>
          <a:p>
            <a:pPr>
              <a:defRPr/>
            </a:pPr>
            <a:r>
              <a:rPr lang="en-US" dirty="0" smtClean="0"/>
              <a:t>Assume we want to classify </a:t>
            </a:r>
            <a:r>
              <a:rPr lang="en-US" b="1" dirty="0" smtClean="0"/>
              <a:t>x</a:t>
            </a:r>
            <a:r>
              <a:rPr lang="en-US" dirty="0" smtClean="0"/>
              <a:t> described by attributes [a</a:t>
            </a:r>
            <a:r>
              <a:rPr lang="en-US" baseline="-25000" dirty="0" smtClean="0"/>
              <a:t>1</a:t>
            </a:r>
            <a:r>
              <a:rPr lang="en-US" dirty="0" smtClean="0"/>
              <a:t>,...a</a:t>
            </a:r>
            <a:r>
              <a:rPr lang="en-US" baseline="-25000" dirty="0" smtClean="0"/>
              <a:t>n</a:t>
            </a:r>
            <a:r>
              <a:rPr lang="en-US" dirty="0" smtClean="0"/>
              <a:t>].</a:t>
            </a:r>
          </a:p>
          <a:p>
            <a:pPr>
              <a:defRPr/>
            </a:pPr>
            <a:r>
              <a:rPr lang="en-US" dirty="0" smtClean="0"/>
              <a:t>Bayes theorem tells us </a:t>
            </a:r>
            <a:r>
              <a:rPr lang="en-US" dirty="0"/>
              <a:t>to find </a:t>
            </a:r>
            <a:r>
              <a:rPr lang="en-US" dirty="0" err="1"/>
              <a:t>Cj</a:t>
            </a:r>
            <a:r>
              <a:rPr lang="en-US" dirty="0"/>
              <a:t> for which this is maximum: </a:t>
            </a:r>
          </a:p>
          <a:p>
            <a:pPr marL="857250" lvl="2" indent="0">
              <a:buFont typeface="Wingdings" charset="0"/>
              <a:buNone/>
              <a:defRPr/>
            </a:pPr>
            <a:r>
              <a:rPr lang="en-US" sz="2400" dirty="0">
                <a:solidFill>
                  <a:srgbClr val="000066"/>
                </a:solidFill>
                <a:cs typeface="ＭＳ Ｐゴシック" charset="0"/>
              </a:rPr>
              <a:t>P(</a:t>
            </a:r>
            <a:r>
              <a:rPr lang="en-US" sz="2400" dirty="0" err="1">
                <a:solidFill>
                  <a:srgbClr val="000066"/>
                </a:solidFill>
                <a:cs typeface="ＭＳ Ｐゴシック" charset="0"/>
              </a:rPr>
              <a:t>C</a:t>
            </a:r>
            <a:r>
              <a:rPr lang="en-US" sz="2400" baseline="-25000" dirty="0" err="1">
                <a:solidFill>
                  <a:srgbClr val="000066"/>
                </a:solidFill>
                <a:cs typeface="ＭＳ Ｐゴシック" charset="0"/>
              </a:rPr>
              <a:t>j</a:t>
            </a:r>
            <a:r>
              <a:rPr lang="en-US" sz="2400" dirty="0">
                <a:solidFill>
                  <a:srgbClr val="000066"/>
                </a:solidFill>
                <a:cs typeface="ＭＳ Ｐゴシック" charset="0"/>
              </a:rPr>
              <a:t> </a:t>
            </a:r>
            <a:r>
              <a:rPr lang="tr-TR" sz="2400" dirty="0">
                <a:solidFill>
                  <a:srgbClr val="000066"/>
                </a:solidFill>
                <a:cs typeface="ＭＳ Ｐゴシック" charset="0"/>
              </a:rPr>
              <a:t>| </a:t>
            </a:r>
            <a:r>
              <a:rPr lang="tr-TR" sz="2400" b="1" dirty="0">
                <a:solidFill>
                  <a:srgbClr val="000066"/>
                </a:solidFill>
                <a:cs typeface="ＭＳ Ｐゴシック" charset="0"/>
              </a:rPr>
              <a:t>x</a:t>
            </a:r>
            <a:r>
              <a:rPr lang="tr-TR" sz="2400" dirty="0">
                <a:solidFill>
                  <a:srgbClr val="000066"/>
                </a:solidFill>
                <a:cs typeface="ＭＳ Ｐゴシック" charset="0"/>
              </a:rPr>
              <a:t>) = P (</a:t>
            </a:r>
            <a:r>
              <a:rPr lang="tr-TR" sz="2400" b="1" dirty="0">
                <a:solidFill>
                  <a:srgbClr val="000066"/>
                </a:solidFill>
                <a:cs typeface="ＭＳ Ｐゴシック" charset="0"/>
              </a:rPr>
              <a:t>x</a:t>
            </a:r>
            <a:r>
              <a:rPr lang="tr-TR" sz="2400" dirty="0">
                <a:solidFill>
                  <a:srgbClr val="000066"/>
                </a:solidFill>
                <a:cs typeface="ＭＳ Ｐゴシック" charset="0"/>
              </a:rPr>
              <a:t> | </a:t>
            </a:r>
            <a:r>
              <a:rPr lang="tr-TR" sz="2400" dirty="0" err="1">
                <a:solidFill>
                  <a:srgbClr val="000066"/>
                </a:solidFill>
                <a:cs typeface="ＭＳ Ｐゴシック" charset="0"/>
              </a:rPr>
              <a:t>C</a:t>
            </a:r>
            <a:r>
              <a:rPr lang="tr-TR" sz="2400" baseline="-25000" dirty="0" err="1">
                <a:solidFill>
                  <a:srgbClr val="000066"/>
                </a:solidFill>
                <a:cs typeface="ＭＳ Ｐゴシック" charset="0"/>
              </a:rPr>
              <a:t>j</a:t>
            </a:r>
            <a:r>
              <a:rPr lang="tr-TR" sz="2400" dirty="0">
                <a:solidFill>
                  <a:srgbClr val="000066"/>
                </a:solidFill>
                <a:cs typeface="ＭＳ Ｐゴシック" charset="0"/>
              </a:rPr>
              <a:t>) P(</a:t>
            </a:r>
            <a:r>
              <a:rPr lang="tr-TR" sz="2400" dirty="0" err="1">
                <a:solidFill>
                  <a:srgbClr val="000066"/>
                </a:solidFill>
                <a:cs typeface="ＭＳ Ｐゴシック" charset="0"/>
              </a:rPr>
              <a:t>C</a:t>
            </a:r>
            <a:r>
              <a:rPr lang="tr-TR" sz="2400" baseline="-25000" dirty="0" err="1">
                <a:solidFill>
                  <a:srgbClr val="000066"/>
                </a:solidFill>
                <a:cs typeface="ＭＳ Ｐゴシック" charset="0"/>
              </a:rPr>
              <a:t>j</a:t>
            </a:r>
            <a:r>
              <a:rPr lang="tr-TR" sz="2400" dirty="0">
                <a:solidFill>
                  <a:srgbClr val="000066"/>
                </a:solidFill>
                <a:cs typeface="ＭＳ Ｐゴシック" charset="0"/>
              </a:rPr>
              <a:t>) </a:t>
            </a:r>
          </a:p>
          <a:p>
            <a:pPr marL="857250" lvl="2" indent="0">
              <a:buFont typeface="Wingdings" charset="0"/>
              <a:buNone/>
              <a:defRPr/>
            </a:pPr>
            <a:endParaRPr lang="tr-TR" sz="2400" dirty="0">
              <a:solidFill>
                <a:srgbClr val="0000FF"/>
              </a:solidFill>
              <a:latin typeface="Arial" charset="0"/>
            </a:endParaRPr>
          </a:p>
          <a:p>
            <a:pPr marL="857250" lvl="2" indent="0">
              <a:buFont typeface="Wingdings" charset="0"/>
              <a:buNone/>
              <a:defRPr/>
            </a:pPr>
            <a:endParaRPr lang="tr-TR" sz="2400" dirty="0" smtClean="0">
              <a:solidFill>
                <a:srgbClr val="0000FF"/>
              </a:solidFill>
              <a:latin typeface="Arial" charset="0"/>
            </a:endParaRPr>
          </a:p>
          <a:p>
            <a:pPr marL="400050">
              <a:defRPr/>
            </a:pPr>
            <a:r>
              <a:rPr lang="tr-TR" sz="2500" dirty="0" err="1"/>
              <a:t>This</a:t>
            </a:r>
            <a:r>
              <a:rPr lang="tr-TR" sz="2500" dirty="0"/>
              <a:t> is </a:t>
            </a:r>
            <a:r>
              <a:rPr lang="tr-TR" sz="2500" dirty="0" err="1"/>
              <a:t>expressed</a:t>
            </a:r>
            <a:r>
              <a:rPr lang="tr-TR" sz="2500" dirty="0"/>
              <a:t> as</a:t>
            </a:r>
          </a:p>
          <a:p>
            <a:pPr marL="857250" lvl="2" indent="0">
              <a:buFont typeface="Wingdings" charset="0"/>
              <a:buNone/>
              <a:defRPr/>
            </a:pPr>
            <a:r>
              <a:rPr lang="tr-TR" sz="2400" dirty="0">
                <a:solidFill>
                  <a:srgbClr val="000066"/>
                </a:solidFill>
                <a:cs typeface="ＭＳ Ｐゴシック" charset="0"/>
              </a:rPr>
              <a:t>C = </a:t>
            </a:r>
            <a:r>
              <a:rPr lang="tr-TR" sz="2400" dirty="0" err="1">
                <a:solidFill>
                  <a:srgbClr val="FF0000"/>
                </a:solidFill>
                <a:cs typeface="ＭＳ Ｐゴシック" charset="0"/>
              </a:rPr>
              <a:t>argmax</a:t>
            </a:r>
            <a:r>
              <a:rPr lang="tr-TR" sz="2400" dirty="0">
                <a:solidFill>
                  <a:srgbClr val="000066"/>
                </a:solidFill>
                <a:cs typeface="ＭＳ Ｐゴシック" charset="0"/>
              </a:rPr>
              <a:t>  P (</a:t>
            </a:r>
            <a:r>
              <a:rPr lang="tr-TR" sz="2400" b="1" dirty="0">
                <a:solidFill>
                  <a:srgbClr val="000066"/>
                </a:solidFill>
                <a:cs typeface="ＭＳ Ｐゴシック" charset="0"/>
              </a:rPr>
              <a:t>x</a:t>
            </a:r>
            <a:r>
              <a:rPr lang="tr-TR" sz="2400" dirty="0">
                <a:solidFill>
                  <a:srgbClr val="000066"/>
                </a:solidFill>
                <a:cs typeface="ＭＳ Ｐゴシック" charset="0"/>
              </a:rPr>
              <a:t> | </a:t>
            </a:r>
            <a:r>
              <a:rPr lang="tr-TR" sz="2400" dirty="0" err="1">
                <a:solidFill>
                  <a:srgbClr val="000066"/>
                </a:solidFill>
                <a:cs typeface="ＭＳ Ｐゴシック" charset="0"/>
              </a:rPr>
              <a:t>C</a:t>
            </a:r>
            <a:r>
              <a:rPr lang="tr-TR" sz="2400" baseline="-25000" dirty="0" err="1">
                <a:solidFill>
                  <a:srgbClr val="000066"/>
                </a:solidFill>
                <a:cs typeface="ＭＳ Ｐゴシック" charset="0"/>
              </a:rPr>
              <a:t>j</a:t>
            </a:r>
            <a:r>
              <a:rPr lang="tr-TR" sz="2400" dirty="0">
                <a:solidFill>
                  <a:srgbClr val="000066"/>
                </a:solidFill>
                <a:cs typeface="ＭＳ Ｐゴシック" charset="0"/>
              </a:rPr>
              <a:t>) P(</a:t>
            </a:r>
            <a:r>
              <a:rPr lang="tr-TR" sz="2400" dirty="0" err="1">
                <a:solidFill>
                  <a:srgbClr val="000066"/>
                </a:solidFill>
                <a:cs typeface="ＭＳ Ｐゴシック" charset="0"/>
              </a:rPr>
              <a:t>C</a:t>
            </a:r>
            <a:r>
              <a:rPr lang="tr-TR" sz="2400" baseline="-25000" dirty="0" err="1">
                <a:solidFill>
                  <a:srgbClr val="000066"/>
                </a:solidFill>
                <a:cs typeface="ＭＳ Ｐゴシック" charset="0"/>
              </a:rPr>
              <a:t>j</a:t>
            </a:r>
            <a:r>
              <a:rPr lang="tr-TR" sz="2400" dirty="0">
                <a:solidFill>
                  <a:srgbClr val="000066"/>
                </a:solidFill>
                <a:cs typeface="ＭＳ Ｐゴシック" charset="0"/>
              </a:rPr>
              <a:t>) </a:t>
            </a:r>
            <a:endParaRPr lang="tr-TR" sz="2400" dirty="0" smtClean="0">
              <a:solidFill>
                <a:srgbClr val="000066"/>
              </a:solidFill>
              <a:cs typeface="ＭＳ Ｐゴシック" charset="0"/>
            </a:endParaRPr>
          </a:p>
          <a:p>
            <a:pPr marL="857250" lvl="2" indent="0">
              <a:buFont typeface="Wingdings" charset="0"/>
              <a:buNone/>
              <a:defRPr/>
            </a:pPr>
            <a:r>
              <a:rPr lang="tr-TR" sz="2400" dirty="0">
                <a:solidFill>
                  <a:srgbClr val="000066"/>
                </a:solidFill>
                <a:cs typeface="ＭＳ Ｐゴシック" charset="0"/>
              </a:rPr>
              <a:t> </a:t>
            </a:r>
            <a:r>
              <a:rPr lang="tr-TR" sz="2400" dirty="0" smtClean="0">
                <a:solidFill>
                  <a:srgbClr val="000066"/>
                </a:solidFill>
                <a:cs typeface="ＭＳ Ｐゴシック" charset="0"/>
              </a:rPr>
              <a:t>           j</a:t>
            </a:r>
            <a:endParaRPr lang="tr-TR" sz="2400" dirty="0">
              <a:solidFill>
                <a:srgbClr val="000066"/>
              </a:solidFill>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9CE7F7-BF37-9A4A-9386-A9356A5B0D8A}" type="slidenum">
              <a:rPr lang="en-US" sz="1000"/>
              <a:pPr/>
              <a:t>41</a:t>
            </a:fld>
            <a:endParaRPr lang="en-US" sz="1000"/>
          </a:p>
        </p:txBody>
      </p:sp>
      <p:sp>
        <p:nvSpPr>
          <p:cNvPr id="97282" name="Rectangle 2"/>
          <p:cNvSpPr>
            <a:spLocks noGrp="1" noChangeArrowheads="1"/>
          </p:cNvSpPr>
          <p:nvPr>
            <p:ph type="title"/>
          </p:nvPr>
        </p:nvSpPr>
        <p:spPr>
          <a:xfrm>
            <a:off x="395288" y="273050"/>
            <a:ext cx="6858000" cy="479425"/>
          </a:xfrm>
        </p:spPr>
        <p:txBody>
          <a:bodyPr/>
          <a:lstStyle/>
          <a:p>
            <a:pPr eaLnBrk="1" hangingPunct="1"/>
            <a:r>
              <a:rPr lang="en-US">
                <a:latin typeface="Arial" charset="0"/>
              </a:rPr>
              <a:t>Naïve Bayes Classifier</a:t>
            </a:r>
          </a:p>
        </p:txBody>
      </p:sp>
      <p:sp>
        <p:nvSpPr>
          <p:cNvPr id="97283" name="Rectangle 3"/>
          <p:cNvSpPr>
            <a:spLocks noGrp="1" noChangeArrowheads="1"/>
          </p:cNvSpPr>
          <p:nvPr>
            <p:ph type="body" idx="1"/>
          </p:nvPr>
        </p:nvSpPr>
        <p:spPr>
          <a:xfrm>
            <a:off x="569913" y="1192213"/>
            <a:ext cx="8178800" cy="5405437"/>
          </a:xfrm>
        </p:spPr>
        <p:txBody>
          <a:bodyPr/>
          <a:lstStyle/>
          <a:p>
            <a:pPr eaLnBrk="1" hangingPunct="1"/>
            <a:r>
              <a:rPr lang="tr-TR" dirty="0">
                <a:latin typeface="Arial" charset="0"/>
              </a:rPr>
              <a:t>But it </a:t>
            </a:r>
            <a:r>
              <a:rPr lang="tr-TR" dirty="0" err="1">
                <a:latin typeface="Arial" charset="0"/>
              </a:rPr>
              <a:t>requires</a:t>
            </a:r>
            <a:r>
              <a:rPr lang="tr-TR" dirty="0">
                <a:latin typeface="Arial" charset="0"/>
              </a:rPr>
              <a:t> a lot of data </a:t>
            </a:r>
            <a:r>
              <a:rPr lang="tr-TR" dirty="0" err="1">
                <a:latin typeface="Arial" charset="0"/>
              </a:rPr>
              <a:t>to</a:t>
            </a:r>
            <a:r>
              <a:rPr lang="tr-TR" dirty="0">
                <a:latin typeface="Arial" charset="0"/>
              </a:rPr>
              <a:t> </a:t>
            </a:r>
            <a:r>
              <a:rPr lang="tr-TR" dirty="0" err="1">
                <a:latin typeface="Arial" charset="0"/>
              </a:rPr>
              <a:t>estimate</a:t>
            </a:r>
            <a:r>
              <a:rPr lang="tr-TR" dirty="0">
                <a:latin typeface="Arial" charset="0"/>
              </a:rPr>
              <a:t> (</a:t>
            </a:r>
            <a:r>
              <a:rPr lang="tr-TR" dirty="0" err="1">
                <a:latin typeface="Arial" charset="0"/>
              </a:rPr>
              <a:t>roughly</a:t>
            </a:r>
            <a:r>
              <a:rPr lang="tr-TR" dirty="0">
                <a:latin typeface="Arial" charset="0"/>
              </a:rPr>
              <a:t> O(|</a:t>
            </a:r>
            <a:r>
              <a:rPr lang="tr-TR" dirty="0" err="1">
                <a:latin typeface="Arial" charset="0"/>
              </a:rPr>
              <a:t>A|</a:t>
            </a:r>
            <a:r>
              <a:rPr lang="tr-TR" baseline="30000" dirty="0" err="1">
                <a:latin typeface="Arial" charset="0"/>
              </a:rPr>
              <a:t>n</a:t>
            </a:r>
            <a:r>
              <a:rPr lang="tr-TR" dirty="0">
                <a:latin typeface="Arial" charset="0"/>
              </a:rPr>
              <a:t>) </a:t>
            </a:r>
            <a:r>
              <a:rPr lang="tr-TR" dirty="0" err="1">
                <a:latin typeface="Arial" charset="0"/>
              </a:rPr>
              <a:t>parameters</a:t>
            </a:r>
            <a:r>
              <a:rPr lang="tr-TR" dirty="0">
                <a:latin typeface="Arial" charset="0"/>
              </a:rPr>
              <a:t> </a:t>
            </a:r>
            <a:r>
              <a:rPr lang="tr-TR" dirty="0" err="1">
                <a:latin typeface="Arial" charset="0"/>
              </a:rPr>
              <a:t>for</a:t>
            </a:r>
            <a:r>
              <a:rPr lang="tr-TR" dirty="0">
                <a:latin typeface="Arial" charset="0"/>
              </a:rPr>
              <a:t> </a:t>
            </a:r>
            <a:r>
              <a:rPr lang="tr-TR" dirty="0" err="1">
                <a:latin typeface="Arial" charset="0"/>
              </a:rPr>
              <a:t>each</a:t>
            </a:r>
            <a:r>
              <a:rPr lang="tr-TR" dirty="0">
                <a:latin typeface="Arial" charset="0"/>
              </a:rPr>
              <a:t> </a:t>
            </a:r>
            <a:r>
              <a:rPr lang="tr-TR" dirty="0" err="1">
                <a:latin typeface="Arial" charset="0"/>
              </a:rPr>
              <a:t>class</a:t>
            </a:r>
            <a:r>
              <a:rPr lang="tr-TR" dirty="0">
                <a:latin typeface="Arial" charset="0"/>
              </a:rPr>
              <a:t>):</a:t>
            </a:r>
          </a:p>
          <a:p>
            <a:pPr eaLnBrk="1" hangingPunct="1">
              <a:buFont typeface="Wingdings" charset="0"/>
              <a:buNone/>
            </a:pPr>
            <a:r>
              <a:rPr lang="tr-TR" dirty="0">
                <a:latin typeface="Arial" charset="0"/>
              </a:rPr>
              <a:t>                   </a:t>
            </a:r>
            <a:r>
              <a:rPr lang="tr-TR" sz="2800" dirty="0">
                <a:latin typeface="Arial" charset="0"/>
              </a:rPr>
              <a:t>P(a</a:t>
            </a:r>
            <a:r>
              <a:rPr lang="tr-TR" sz="2800" baseline="-25000" dirty="0">
                <a:latin typeface="Arial" charset="0"/>
              </a:rPr>
              <a:t>1</a:t>
            </a:r>
            <a:r>
              <a:rPr lang="tr-TR" sz="2800" dirty="0">
                <a:latin typeface="Arial" charset="0"/>
              </a:rPr>
              <a:t>,a</a:t>
            </a:r>
            <a:r>
              <a:rPr lang="tr-TR" sz="2800" baseline="-25000" dirty="0">
                <a:latin typeface="Arial" charset="0"/>
              </a:rPr>
              <a:t>2</a:t>
            </a:r>
            <a:r>
              <a:rPr lang="tr-TR" sz="2800" dirty="0">
                <a:latin typeface="Arial" charset="0"/>
              </a:rPr>
              <a:t>,…a</a:t>
            </a:r>
            <a:r>
              <a:rPr lang="tr-TR" sz="2800" baseline="-25000" dirty="0">
                <a:latin typeface="Arial" charset="0"/>
              </a:rPr>
              <a:t>n</a:t>
            </a:r>
            <a:r>
              <a:rPr lang="tr-TR" sz="2800" dirty="0">
                <a:latin typeface="Arial" charset="0"/>
              </a:rPr>
              <a:t>| </a:t>
            </a:r>
            <a:r>
              <a:rPr lang="tr-TR" sz="2800" dirty="0" err="1">
                <a:latin typeface="Arial" charset="0"/>
              </a:rPr>
              <a:t>C</a:t>
            </a:r>
            <a:r>
              <a:rPr lang="tr-TR" sz="2800" baseline="-25000" dirty="0" err="1">
                <a:latin typeface="Arial" charset="0"/>
              </a:rPr>
              <a:t>j</a:t>
            </a:r>
            <a:r>
              <a:rPr lang="tr-TR" sz="2800" dirty="0">
                <a:latin typeface="Arial" charset="0"/>
              </a:rPr>
              <a:t>)</a:t>
            </a:r>
          </a:p>
          <a:p>
            <a:pPr eaLnBrk="1" hangingPunct="1"/>
            <a:endParaRPr lang="en-US" b="1" i="1" dirty="0">
              <a:latin typeface="Arial" charset="0"/>
              <a:sym typeface="Symbol" charset="0"/>
            </a:endParaRPr>
          </a:p>
          <a:p>
            <a:pPr eaLnBrk="1" hangingPunct="1"/>
            <a:r>
              <a:rPr lang="en-US" b="1" u="sng" dirty="0">
                <a:latin typeface="Arial" charset="0"/>
                <a:sym typeface="Symbol" charset="0"/>
              </a:rPr>
              <a:t>Naïve Bayesian Approach:</a:t>
            </a:r>
            <a:r>
              <a:rPr lang="en-US" dirty="0">
                <a:latin typeface="Arial" charset="0"/>
                <a:sym typeface="Symbol" charset="0"/>
              </a:rPr>
              <a:t> We assume that the attribute values are </a:t>
            </a:r>
            <a:r>
              <a:rPr lang="en-US" dirty="0">
                <a:solidFill>
                  <a:srgbClr val="FF0000"/>
                </a:solidFill>
                <a:latin typeface="Arial" charset="0"/>
                <a:sym typeface="Symbol" charset="0"/>
              </a:rPr>
              <a:t>conditionally independent given the class </a:t>
            </a:r>
            <a:r>
              <a:rPr lang="en-US" dirty="0" err="1">
                <a:solidFill>
                  <a:srgbClr val="FF0000"/>
                </a:solidFill>
                <a:latin typeface="Arial" charset="0"/>
                <a:sym typeface="Symbol" charset="0"/>
              </a:rPr>
              <a:t>v</a:t>
            </a:r>
            <a:r>
              <a:rPr lang="en-US" baseline="-25000" dirty="0" err="1">
                <a:solidFill>
                  <a:srgbClr val="FF0000"/>
                </a:solidFill>
                <a:latin typeface="Arial" charset="0"/>
                <a:sym typeface="Symbol" charset="0"/>
              </a:rPr>
              <a:t>j</a:t>
            </a:r>
            <a:r>
              <a:rPr lang="en-US" dirty="0">
                <a:solidFill>
                  <a:srgbClr val="FF0000"/>
                </a:solidFill>
                <a:latin typeface="Arial" charset="0"/>
                <a:sym typeface="Symbol" charset="0"/>
              </a:rPr>
              <a:t> </a:t>
            </a:r>
            <a:r>
              <a:rPr lang="en-US" dirty="0">
                <a:latin typeface="Arial" charset="0"/>
                <a:sym typeface="Symbol" charset="0"/>
              </a:rPr>
              <a:t>so that </a:t>
            </a:r>
            <a:endParaRPr lang="tr-TR" dirty="0">
              <a:latin typeface="Arial" charset="0"/>
              <a:sym typeface="Symbol" charset="0"/>
            </a:endParaRPr>
          </a:p>
          <a:p>
            <a:pPr eaLnBrk="1" hangingPunct="1"/>
            <a:endParaRPr lang="tr-TR" sz="1400" dirty="0">
              <a:latin typeface="Arial" charset="0"/>
              <a:sym typeface="Symbol" charset="0"/>
            </a:endParaRPr>
          </a:p>
          <a:p>
            <a:pPr eaLnBrk="1" hangingPunct="1">
              <a:buFont typeface="Wingdings" charset="0"/>
              <a:buNone/>
            </a:pPr>
            <a:r>
              <a:rPr lang="tr-TR" sz="2800" b="1" i="1" dirty="0">
                <a:latin typeface="Arial" charset="0"/>
                <a:sym typeface="Symbol" charset="0"/>
              </a:rPr>
              <a:t>                </a:t>
            </a:r>
            <a:r>
              <a:rPr lang="tr-TR" sz="2800" i="1" dirty="0">
                <a:latin typeface="Arial" charset="0"/>
                <a:sym typeface="Symbol" charset="0"/>
              </a:rPr>
              <a:t>  </a:t>
            </a:r>
            <a:r>
              <a:rPr lang="en-US" sz="2800" dirty="0">
                <a:latin typeface="Arial" charset="0"/>
                <a:sym typeface="Symbol" charset="0"/>
              </a:rPr>
              <a:t>P(a</a:t>
            </a:r>
            <a:r>
              <a:rPr lang="en-US" sz="2800" baseline="-25000" dirty="0">
                <a:latin typeface="Arial" charset="0"/>
                <a:sym typeface="Symbol" charset="0"/>
              </a:rPr>
              <a:t>1</a:t>
            </a:r>
            <a:r>
              <a:rPr lang="en-US" sz="2800" dirty="0">
                <a:latin typeface="Arial" charset="0"/>
                <a:sym typeface="Symbol" charset="0"/>
              </a:rPr>
              <a:t>,a</a:t>
            </a:r>
            <a:r>
              <a:rPr lang="en-US" sz="2800" baseline="-25000" dirty="0">
                <a:latin typeface="Arial" charset="0"/>
                <a:sym typeface="Symbol" charset="0"/>
              </a:rPr>
              <a:t>2</a:t>
            </a:r>
            <a:r>
              <a:rPr lang="en-US" sz="2800" dirty="0">
                <a:latin typeface="Arial" charset="0"/>
                <a:sym typeface="Symbol" charset="0"/>
              </a:rPr>
              <a:t>,..,a</a:t>
            </a:r>
            <a:r>
              <a:rPr lang="en-US" sz="2800" baseline="-25000" dirty="0">
                <a:latin typeface="Arial" charset="0"/>
                <a:sym typeface="Symbol" charset="0"/>
              </a:rPr>
              <a:t>n</a:t>
            </a:r>
            <a:r>
              <a:rPr lang="en-US" sz="2800" dirty="0">
                <a:latin typeface="Arial" charset="0"/>
                <a:sym typeface="Symbol" charset="0"/>
              </a:rPr>
              <a:t>|C</a:t>
            </a:r>
            <a:r>
              <a:rPr lang="en-US" sz="2800" baseline="-25000" dirty="0">
                <a:latin typeface="Arial" charset="0"/>
                <a:sym typeface="Symbol" charset="0"/>
              </a:rPr>
              <a:t>j</a:t>
            </a:r>
            <a:r>
              <a:rPr lang="en-US" sz="2800" dirty="0">
                <a:latin typeface="Arial" charset="0"/>
                <a:sym typeface="Symbol" charset="0"/>
              </a:rPr>
              <a:t>) =</a:t>
            </a:r>
            <a:r>
              <a:rPr lang="en-US" sz="2800" baseline="-25000" dirty="0" err="1">
                <a:latin typeface="Arial" charset="0"/>
                <a:sym typeface="Symbol" charset="0"/>
              </a:rPr>
              <a:t>i</a:t>
            </a:r>
            <a:r>
              <a:rPr lang="en-US" sz="2800" dirty="0">
                <a:latin typeface="Arial" charset="0"/>
                <a:sym typeface="Symbol" charset="0"/>
              </a:rPr>
              <a:t> P(</a:t>
            </a:r>
            <a:r>
              <a:rPr lang="en-US" sz="2800" dirty="0" err="1" smtClean="0">
                <a:latin typeface="Arial" charset="0"/>
                <a:sym typeface="Symbol" charset="0"/>
              </a:rPr>
              <a:t>a</a:t>
            </a:r>
            <a:r>
              <a:rPr lang="en-US" sz="2800" baseline="-25000" dirty="0" err="1">
                <a:latin typeface="Arial" charset="0"/>
                <a:sym typeface="Symbol" charset="0"/>
              </a:rPr>
              <a:t>i</a:t>
            </a:r>
            <a:r>
              <a:rPr lang="en-US" sz="2800" dirty="0" err="1" smtClean="0">
                <a:latin typeface="Arial" charset="0"/>
                <a:sym typeface="Symbol" charset="0"/>
              </a:rPr>
              <a:t>|</a:t>
            </a:r>
            <a:r>
              <a:rPr lang="en-US" sz="2800" dirty="0" err="1">
                <a:latin typeface="Arial" charset="0"/>
                <a:sym typeface="Symbol" charset="0"/>
              </a:rPr>
              <a:t>C</a:t>
            </a:r>
            <a:r>
              <a:rPr lang="en-US" sz="2800" baseline="-25000" dirty="0" err="1">
                <a:latin typeface="Arial" charset="0"/>
                <a:sym typeface="Symbol" charset="0"/>
              </a:rPr>
              <a:t>j</a:t>
            </a:r>
            <a:r>
              <a:rPr lang="en-US" sz="2800" dirty="0">
                <a:latin typeface="Arial" charset="0"/>
                <a:sym typeface="Symbol" charset="0"/>
              </a:rPr>
              <a:t>)</a:t>
            </a:r>
            <a:r>
              <a:rPr lang="en-US" sz="2800" i="1" dirty="0">
                <a:latin typeface="Arial" charset="0"/>
                <a:sym typeface="Symbol" charset="0"/>
              </a:rPr>
              <a:t> </a:t>
            </a:r>
            <a:endParaRPr lang="tr-TR" sz="2800" i="1" dirty="0">
              <a:latin typeface="Arial" charset="0"/>
              <a:sym typeface="Symbol" charset="0"/>
            </a:endParaRPr>
          </a:p>
          <a:p>
            <a:pPr eaLnBrk="1" hangingPunct="1"/>
            <a:endParaRPr lang="tr-TR" dirty="0">
              <a:latin typeface="Arial" charset="0"/>
              <a:sym typeface="Symbol" charset="0"/>
            </a:endParaRPr>
          </a:p>
          <a:p>
            <a:pPr eaLnBrk="1" hangingPunct="1"/>
            <a:r>
              <a:rPr lang="en-US" b="1" i="1" u="sng" dirty="0">
                <a:latin typeface="Arial" charset="0"/>
                <a:sym typeface="Symbol" charset="0"/>
              </a:rPr>
              <a:t>Naïve Bayes Classifier:</a:t>
            </a:r>
            <a:r>
              <a:rPr lang="en-US" dirty="0">
                <a:latin typeface="Arial" charset="0"/>
                <a:sym typeface="Symbol" charset="0"/>
              </a:rPr>
              <a:t> </a:t>
            </a:r>
            <a:endParaRPr lang="tr-TR" b="1" i="1" dirty="0">
              <a:latin typeface="Arial" charset="0"/>
              <a:sym typeface="Symbol" charset="0"/>
            </a:endParaRPr>
          </a:p>
          <a:p>
            <a:pPr algn="ctr" eaLnBrk="1" hangingPunct="1">
              <a:buFont typeface="Wingdings" charset="0"/>
              <a:buNone/>
            </a:pPr>
            <a:r>
              <a:rPr lang="en-US" sz="2800" dirty="0">
                <a:latin typeface="Arial" charset="0"/>
                <a:sym typeface="Symbol" charset="0"/>
              </a:rPr>
              <a:t>C</a:t>
            </a:r>
            <a:r>
              <a:rPr lang="en-US" sz="2800" baseline="-25000" dirty="0">
                <a:latin typeface="Arial" charset="0"/>
                <a:sym typeface="Symbol" charset="0"/>
              </a:rPr>
              <a:t>NB</a:t>
            </a:r>
            <a:r>
              <a:rPr lang="en-US" sz="2800" dirty="0">
                <a:latin typeface="Arial" charset="0"/>
                <a:sym typeface="Symbol" charset="0"/>
              </a:rPr>
              <a:t> = </a:t>
            </a:r>
            <a:r>
              <a:rPr lang="en-US" sz="2800" dirty="0" err="1">
                <a:latin typeface="Arial" charset="0"/>
                <a:sym typeface="Symbol" charset="0"/>
              </a:rPr>
              <a:t>argmax</a:t>
            </a:r>
            <a:r>
              <a:rPr lang="en-US" sz="2800" baseline="-25000" dirty="0" err="1">
                <a:latin typeface="Arial" charset="0"/>
                <a:sym typeface="Symbol" charset="0"/>
              </a:rPr>
              <a:t>Cj</a:t>
            </a:r>
            <a:r>
              <a:rPr lang="en-US" sz="2800" baseline="-25000" dirty="0">
                <a:latin typeface="Arial" charset="0"/>
                <a:sym typeface="Symbol" charset="0"/>
              </a:rPr>
              <a:t> C </a:t>
            </a:r>
            <a:r>
              <a:rPr lang="en-US" sz="2800" dirty="0">
                <a:latin typeface="Arial" charset="0"/>
                <a:sym typeface="Symbol" charset="0"/>
              </a:rPr>
              <a:t>P(</a:t>
            </a:r>
            <a:r>
              <a:rPr lang="en-US" sz="2800" dirty="0" err="1">
                <a:latin typeface="Arial" charset="0"/>
                <a:sym typeface="Symbol" charset="0"/>
              </a:rPr>
              <a:t>C</a:t>
            </a:r>
            <a:r>
              <a:rPr lang="en-US" sz="2800" baseline="-25000" dirty="0" err="1">
                <a:latin typeface="Arial" charset="0"/>
                <a:sym typeface="Symbol" charset="0"/>
              </a:rPr>
              <a:t>j</a:t>
            </a:r>
            <a:r>
              <a:rPr lang="en-US" sz="2800" dirty="0">
                <a:latin typeface="Arial" charset="0"/>
                <a:sym typeface="Symbol" charset="0"/>
              </a:rPr>
              <a:t>) </a:t>
            </a:r>
            <a:r>
              <a:rPr lang="en-US" sz="2800" baseline="-25000" dirty="0" err="1">
                <a:latin typeface="Arial" charset="0"/>
                <a:sym typeface="Symbol" charset="0"/>
              </a:rPr>
              <a:t>i</a:t>
            </a:r>
            <a:r>
              <a:rPr lang="en-US" sz="2800" dirty="0">
                <a:latin typeface="Arial" charset="0"/>
                <a:sym typeface="Symbol" charset="0"/>
              </a:rPr>
              <a:t> P(</a:t>
            </a:r>
            <a:r>
              <a:rPr lang="en-US" sz="2800" dirty="0" err="1">
                <a:latin typeface="Arial" charset="0"/>
                <a:sym typeface="Symbol" charset="0"/>
              </a:rPr>
              <a:t>a</a:t>
            </a:r>
            <a:r>
              <a:rPr lang="en-US" sz="2800" baseline="-25000" dirty="0" err="1">
                <a:latin typeface="Arial" charset="0"/>
                <a:sym typeface="Symbol" charset="0"/>
              </a:rPr>
              <a:t>i</a:t>
            </a:r>
            <a:r>
              <a:rPr lang="en-US" sz="2800" dirty="0" err="1">
                <a:latin typeface="Arial" charset="0"/>
                <a:sym typeface="Symbol" charset="0"/>
              </a:rPr>
              <a:t>|C</a:t>
            </a:r>
            <a:r>
              <a:rPr lang="en-US" sz="2800" baseline="-25000" dirty="0" err="1">
                <a:latin typeface="Arial" charset="0"/>
                <a:sym typeface="Symbol" charset="0"/>
              </a:rPr>
              <a:t>j</a:t>
            </a:r>
            <a:r>
              <a:rPr lang="en-US" sz="2800" dirty="0">
                <a:latin typeface="Arial" charset="0"/>
                <a:sym typeface="Symbol" charset="0"/>
              </a:rPr>
              <a:t>)</a:t>
            </a:r>
            <a:r>
              <a:rPr lang="en-US" i="1" dirty="0">
                <a:latin typeface="Arial" charset="0"/>
                <a:sym typeface="Symbol"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A9789C-FB7A-A046-A190-63D0CF195891}" type="slidenum">
              <a:rPr lang="en-US" sz="1000"/>
              <a:pPr/>
              <a:t>42</a:t>
            </a:fld>
            <a:endParaRPr lang="en-US" sz="1000"/>
          </a:p>
        </p:txBody>
      </p:sp>
      <p:sp>
        <p:nvSpPr>
          <p:cNvPr id="99330" name="Rectangle 2"/>
          <p:cNvSpPr>
            <a:spLocks noGrp="1" noChangeArrowheads="1"/>
          </p:cNvSpPr>
          <p:nvPr>
            <p:ph type="title"/>
          </p:nvPr>
        </p:nvSpPr>
        <p:spPr/>
        <p:txBody>
          <a:bodyPr/>
          <a:lstStyle/>
          <a:p>
            <a:pPr eaLnBrk="1" hangingPunct="1"/>
            <a:r>
              <a:rPr lang="tr-TR">
                <a:latin typeface="Arial" charset="0"/>
              </a:rPr>
              <a:t>Independence</a:t>
            </a:r>
            <a:endParaRPr lang="en-US">
              <a:latin typeface="Arial" charset="0"/>
            </a:endParaRPr>
          </a:p>
        </p:txBody>
      </p:sp>
      <p:sp>
        <p:nvSpPr>
          <p:cNvPr id="99331" name="Rectangle 3"/>
          <p:cNvSpPr>
            <a:spLocks noGrp="1" noChangeArrowheads="1"/>
          </p:cNvSpPr>
          <p:nvPr>
            <p:ph type="body" idx="1"/>
          </p:nvPr>
        </p:nvSpPr>
        <p:spPr/>
        <p:txBody>
          <a:bodyPr/>
          <a:lstStyle/>
          <a:p>
            <a:pPr eaLnBrk="1" hangingPunct="1">
              <a:lnSpc>
                <a:spcPct val="90000"/>
              </a:lnSpc>
            </a:pPr>
            <a:r>
              <a:rPr lang="tr-TR" sz="2000" dirty="0" err="1">
                <a:latin typeface="Arial" charset="0"/>
              </a:rPr>
              <a:t>If</a:t>
            </a:r>
            <a:r>
              <a:rPr lang="tr-TR" sz="2000" dirty="0">
                <a:latin typeface="Arial" charset="0"/>
              </a:rPr>
              <a:t> </a:t>
            </a:r>
            <a:r>
              <a:rPr lang="tr-TR" sz="2000" b="1" dirty="0">
                <a:latin typeface="Arial" charset="0"/>
              </a:rPr>
              <a:t>P(X,Y)=P(X)P(Y)</a:t>
            </a:r>
            <a:r>
              <a:rPr lang="tr-TR" sz="2000" dirty="0">
                <a:latin typeface="Arial" charset="0"/>
              </a:rPr>
              <a:t>   </a:t>
            </a:r>
          </a:p>
          <a:p>
            <a:pPr eaLnBrk="1" hangingPunct="1">
              <a:lnSpc>
                <a:spcPct val="90000"/>
              </a:lnSpc>
              <a:buFont typeface="Wingdings" charset="0"/>
              <a:buNone/>
            </a:pPr>
            <a:r>
              <a:rPr lang="tr-TR" sz="2000" dirty="0">
                <a:latin typeface="Arial" charset="0"/>
              </a:rPr>
              <a:t>	</a:t>
            </a:r>
            <a:r>
              <a:rPr lang="tr-TR" sz="2000" dirty="0" err="1">
                <a:latin typeface="Arial" charset="0"/>
              </a:rPr>
              <a:t>the</a:t>
            </a:r>
            <a:r>
              <a:rPr lang="tr-TR" sz="2000" dirty="0">
                <a:latin typeface="Arial" charset="0"/>
              </a:rPr>
              <a:t> </a:t>
            </a:r>
            <a:r>
              <a:rPr lang="tr-TR" sz="2000" dirty="0" err="1">
                <a:latin typeface="Arial" charset="0"/>
              </a:rPr>
              <a:t>random</a:t>
            </a:r>
            <a:r>
              <a:rPr lang="tr-TR" sz="2000" dirty="0">
                <a:latin typeface="Arial" charset="0"/>
              </a:rPr>
              <a:t> </a:t>
            </a:r>
            <a:r>
              <a:rPr lang="tr-TR" sz="2000" dirty="0" err="1">
                <a:latin typeface="Arial" charset="0"/>
              </a:rPr>
              <a:t>variables</a:t>
            </a:r>
            <a:r>
              <a:rPr lang="tr-TR" sz="2000" dirty="0">
                <a:latin typeface="Arial" charset="0"/>
              </a:rPr>
              <a:t> X </a:t>
            </a:r>
            <a:r>
              <a:rPr lang="tr-TR" sz="2000" dirty="0" err="1">
                <a:latin typeface="Arial" charset="0"/>
              </a:rPr>
              <a:t>and</a:t>
            </a:r>
            <a:r>
              <a:rPr lang="tr-TR" sz="2000" dirty="0">
                <a:latin typeface="Arial" charset="0"/>
              </a:rPr>
              <a:t> Y </a:t>
            </a:r>
            <a:r>
              <a:rPr lang="tr-TR" sz="2000" dirty="0" err="1">
                <a:latin typeface="Arial" charset="0"/>
              </a:rPr>
              <a:t>are</a:t>
            </a:r>
            <a:r>
              <a:rPr lang="tr-TR" sz="2000" dirty="0">
                <a:latin typeface="Arial" charset="0"/>
              </a:rPr>
              <a:t> </a:t>
            </a:r>
            <a:r>
              <a:rPr lang="tr-TR" sz="2000" dirty="0" err="1">
                <a:latin typeface="Arial" charset="0"/>
              </a:rPr>
              <a:t>said</a:t>
            </a:r>
            <a:r>
              <a:rPr lang="tr-TR" sz="2000" dirty="0">
                <a:latin typeface="Arial" charset="0"/>
              </a:rPr>
              <a:t> </a:t>
            </a:r>
            <a:r>
              <a:rPr lang="tr-TR" sz="2000" dirty="0" err="1">
                <a:latin typeface="Arial" charset="0"/>
              </a:rPr>
              <a:t>to</a:t>
            </a:r>
            <a:r>
              <a:rPr lang="tr-TR" sz="2000" dirty="0">
                <a:latin typeface="Arial" charset="0"/>
              </a:rPr>
              <a:t> be </a:t>
            </a:r>
            <a:r>
              <a:rPr lang="tr-TR" sz="2000" dirty="0" err="1">
                <a:solidFill>
                  <a:srgbClr val="CC0000"/>
                </a:solidFill>
                <a:latin typeface="Arial" charset="0"/>
              </a:rPr>
              <a:t>independent</a:t>
            </a:r>
            <a:r>
              <a:rPr lang="tr-TR" sz="2000" dirty="0">
                <a:latin typeface="Arial" charset="0"/>
              </a:rPr>
              <a:t>.</a:t>
            </a:r>
          </a:p>
          <a:p>
            <a:pPr eaLnBrk="1" hangingPunct="1">
              <a:lnSpc>
                <a:spcPct val="90000"/>
              </a:lnSpc>
            </a:pPr>
            <a:endParaRPr lang="tr-TR" sz="2000" dirty="0">
              <a:latin typeface="Arial" charset="0"/>
            </a:endParaRPr>
          </a:p>
          <a:p>
            <a:pPr eaLnBrk="1" hangingPunct="1">
              <a:lnSpc>
                <a:spcPct val="90000"/>
              </a:lnSpc>
            </a:pPr>
            <a:r>
              <a:rPr lang="tr-TR" sz="2000" dirty="0">
                <a:latin typeface="Arial" charset="0"/>
              </a:rPr>
              <a:t>Since P(X,Y)= P(X | Y) P(Y) </a:t>
            </a:r>
            <a:r>
              <a:rPr lang="tr-TR" sz="2000" dirty="0" err="1">
                <a:latin typeface="Arial" charset="0"/>
              </a:rPr>
              <a:t>by</a:t>
            </a:r>
            <a:r>
              <a:rPr lang="tr-TR" sz="2000" dirty="0">
                <a:latin typeface="Arial" charset="0"/>
              </a:rPr>
              <a:t> </a:t>
            </a:r>
            <a:r>
              <a:rPr lang="tr-TR" sz="2000" dirty="0" err="1">
                <a:latin typeface="Arial" charset="0"/>
              </a:rPr>
              <a:t>definition</a:t>
            </a:r>
            <a:r>
              <a:rPr lang="tr-TR" sz="2000" dirty="0">
                <a:latin typeface="Arial" charset="0"/>
              </a:rPr>
              <a:t>, </a:t>
            </a:r>
            <a:r>
              <a:rPr lang="tr-TR" sz="2000" dirty="0" err="1">
                <a:latin typeface="Arial" charset="0"/>
              </a:rPr>
              <a:t>we</a:t>
            </a:r>
            <a:r>
              <a:rPr lang="tr-TR" sz="2000" dirty="0">
                <a:latin typeface="Arial" charset="0"/>
              </a:rPr>
              <a:t> </a:t>
            </a:r>
            <a:r>
              <a:rPr lang="tr-TR" sz="2000" dirty="0" err="1">
                <a:latin typeface="Arial" charset="0"/>
              </a:rPr>
              <a:t>have</a:t>
            </a:r>
            <a:r>
              <a:rPr lang="tr-TR" sz="2000" dirty="0">
                <a:latin typeface="Arial" charset="0"/>
              </a:rPr>
              <a:t> </a:t>
            </a:r>
            <a:r>
              <a:rPr lang="tr-TR" sz="2000" dirty="0" err="1">
                <a:latin typeface="Arial" charset="0"/>
              </a:rPr>
              <a:t>the</a:t>
            </a:r>
            <a:r>
              <a:rPr lang="tr-TR" sz="2000" dirty="0">
                <a:latin typeface="Arial" charset="0"/>
              </a:rPr>
              <a:t> </a:t>
            </a:r>
            <a:r>
              <a:rPr lang="tr-TR" sz="2000" dirty="0" err="1">
                <a:latin typeface="Arial" charset="0"/>
              </a:rPr>
              <a:t>equivalent</a:t>
            </a:r>
            <a:r>
              <a:rPr lang="tr-TR" sz="2000" dirty="0">
                <a:latin typeface="Arial" charset="0"/>
              </a:rPr>
              <a:t> </a:t>
            </a:r>
            <a:r>
              <a:rPr lang="tr-TR" sz="2000" dirty="0" err="1">
                <a:latin typeface="Arial" charset="0"/>
              </a:rPr>
              <a:t>definition</a:t>
            </a:r>
            <a:r>
              <a:rPr lang="tr-TR" sz="2000" dirty="0">
                <a:latin typeface="Arial" charset="0"/>
              </a:rPr>
              <a:t> of </a:t>
            </a:r>
            <a:r>
              <a:rPr lang="tr-TR" sz="2000" b="1" dirty="0">
                <a:latin typeface="Arial" charset="0"/>
              </a:rPr>
              <a:t>P(X | Y) = P(X)</a:t>
            </a:r>
          </a:p>
          <a:p>
            <a:pPr eaLnBrk="1" hangingPunct="1">
              <a:lnSpc>
                <a:spcPct val="90000"/>
              </a:lnSpc>
            </a:pPr>
            <a:endParaRPr lang="tr-TR" sz="2000" b="1" dirty="0">
              <a:latin typeface="Arial" charset="0"/>
            </a:endParaRPr>
          </a:p>
          <a:p>
            <a:pPr eaLnBrk="1" hangingPunct="1">
              <a:lnSpc>
                <a:spcPct val="90000"/>
              </a:lnSpc>
            </a:pPr>
            <a:r>
              <a:rPr lang="tr-TR" sz="2000" dirty="0" err="1">
                <a:solidFill>
                  <a:srgbClr val="CC0000"/>
                </a:solidFill>
                <a:latin typeface="Arial" charset="0"/>
              </a:rPr>
              <a:t>Independence</a:t>
            </a:r>
            <a:r>
              <a:rPr lang="tr-TR" sz="2000" dirty="0">
                <a:latin typeface="Arial" charset="0"/>
              </a:rPr>
              <a:t> </a:t>
            </a:r>
            <a:r>
              <a:rPr lang="tr-TR" sz="2000" dirty="0" err="1">
                <a:latin typeface="Arial" charset="0"/>
              </a:rPr>
              <a:t>and</a:t>
            </a:r>
            <a:r>
              <a:rPr lang="tr-TR" sz="2000" dirty="0">
                <a:latin typeface="Arial" charset="0"/>
              </a:rPr>
              <a:t> </a:t>
            </a:r>
            <a:r>
              <a:rPr lang="tr-TR" sz="2000" dirty="0" err="1">
                <a:solidFill>
                  <a:srgbClr val="CC0000"/>
                </a:solidFill>
                <a:latin typeface="Arial" charset="0"/>
              </a:rPr>
              <a:t>conditional</a:t>
            </a:r>
            <a:r>
              <a:rPr lang="tr-TR" sz="2000" dirty="0">
                <a:solidFill>
                  <a:srgbClr val="CC0000"/>
                </a:solidFill>
                <a:latin typeface="Arial" charset="0"/>
              </a:rPr>
              <a:t> </a:t>
            </a:r>
            <a:r>
              <a:rPr lang="tr-TR" sz="2000" dirty="0" err="1">
                <a:solidFill>
                  <a:srgbClr val="CC0000"/>
                </a:solidFill>
                <a:latin typeface="Arial" charset="0"/>
              </a:rPr>
              <a:t>independence</a:t>
            </a:r>
            <a:r>
              <a:rPr lang="tr-TR" sz="2000" dirty="0">
                <a:latin typeface="Arial" charset="0"/>
              </a:rPr>
              <a:t> </a:t>
            </a:r>
            <a:r>
              <a:rPr lang="tr-TR" sz="2000" dirty="0" err="1">
                <a:latin typeface="Arial" charset="0"/>
              </a:rPr>
              <a:t>are</a:t>
            </a:r>
            <a:r>
              <a:rPr lang="tr-TR" sz="2000" dirty="0">
                <a:latin typeface="Arial" charset="0"/>
              </a:rPr>
              <a:t> </a:t>
            </a:r>
            <a:r>
              <a:rPr lang="tr-TR" sz="2000" dirty="0" err="1">
                <a:latin typeface="Arial" charset="0"/>
              </a:rPr>
              <a:t>important</a:t>
            </a:r>
            <a:r>
              <a:rPr lang="tr-TR" sz="2000" dirty="0">
                <a:latin typeface="Arial" charset="0"/>
              </a:rPr>
              <a:t> </a:t>
            </a:r>
            <a:r>
              <a:rPr lang="tr-TR" sz="2000" dirty="0" err="1">
                <a:latin typeface="Arial" charset="0"/>
              </a:rPr>
              <a:t>because</a:t>
            </a:r>
            <a:r>
              <a:rPr lang="tr-TR" sz="2000" dirty="0">
                <a:latin typeface="Arial" charset="0"/>
              </a:rPr>
              <a:t> </a:t>
            </a:r>
            <a:r>
              <a:rPr lang="tr-TR" sz="2000" dirty="0" err="1">
                <a:latin typeface="Arial" charset="0"/>
              </a:rPr>
              <a:t>they</a:t>
            </a:r>
            <a:r>
              <a:rPr lang="tr-TR" sz="2000" dirty="0">
                <a:latin typeface="Arial" charset="0"/>
              </a:rPr>
              <a:t> </a:t>
            </a:r>
            <a:r>
              <a:rPr lang="tr-TR" sz="2000" dirty="0" err="1">
                <a:latin typeface="Arial" charset="0"/>
              </a:rPr>
              <a:t>significantly</a:t>
            </a:r>
            <a:r>
              <a:rPr lang="tr-TR" sz="2000" dirty="0">
                <a:latin typeface="Arial" charset="0"/>
              </a:rPr>
              <a:t> </a:t>
            </a:r>
            <a:r>
              <a:rPr lang="tr-TR" sz="2000" dirty="0" err="1">
                <a:latin typeface="Arial" charset="0"/>
              </a:rPr>
              <a:t>reduce</a:t>
            </a:r>
            <a:r>
              <a:rPr lang="tr-TR" sz="2000" dirty="0">
                <a:latin typeface="Arial" charset="0"/>
              </a:rPr>
              <a:t> </a:t>
            </a:r>
            <a:r>
              <a:rPr lang="tr-TR" sz="2000" dirty="0" err="1">
                <a:latin typeface="Arial" charset="0"/>
              </a:rPr>
              <a:t>the</a:t>
            </a:r>
            <a:r>
              <a:rPr lang="tr-TR" sz="2000" dirty="0">
                <a:latin typeface="Arial" charset="0"/>
              </a:rPr>
              <a:t> </a:t>
            </a:r>
            <a:r>
              <a:rPr lang="tr-TR" sz="2000" dirty="0" err="1">
                <a:latin typeface="Arial" charset="0"/>
              </a:rPr>
              <a:t>number</a:t>
            </a:r>
            <a:r>
              <a:rPr lang="tr-TR" sz="2000" dirty="0">
                <a:latin typeface="Arial" charset="0"/>
              </a:rPr>
              <a:t> of </a:t>
            </a:r>
            <a:r>
              <a:rPr lang="tr-TR" sz="2000" dirty="0" err="1">
                <a:latin typeface="Arial" charset="0"/>
              </a:rPr>
              <a:t>parameters</a:t>
            </a:r>
            <a:r>
              <a:rPr lang="tr-TR" sz="2000" dirty="0">
                <a:latin typeface="Arial" charset="0"/>
              </a:rPr>
              <a:t> </a:t>
            </a:r>
            <a:r>
              <a:rPr lang="tr-TR" sz="2000" dirty="0" err="1">
                <a:latin typeface="Arial" charset="0"/>
              </a:rPr>
              <a:t>needed</a:t>
            </a:r>
            <a:r>
              <a:rPr lang="tr-TR" sz="2000" dirty="0">
                <a:latin typeface="Arial" charset="0"/>
              </a:rPr>
              <a:t> </a:t>
            </a:r>
            <a:r>
              <a:rPr lang="tr-TR" sz="2000" dirty="0" err="1">
                <a:latin typeface="Arial" charset="0"/>
              </a:rPr>
              <a:t>and</a:t>
            </a:r>
            <a:r>
              <a:rPr lang="tr-TR" sz="2000" dirty="0">
                <a:latin typeface="Arial" charset="0"/>
              </a:rPr>
              <a:t> </a:t>
            </a:r>
            <a:r>
              <a:rPr lang="tr-TR" sz="2000" dirty="0" err="1">
                <a:latin typeface="Arial" charset="0"/>
              </a:rPr>
              <a:t>reduce</a:t>
            </a:r>
            <a:r>
              <a:rPr lang="tr-TR" sz="2000" dirty="0">
                <a:latin typeface="Arial" charset="0"/>
              </a:rPr>
              <a:t> </a:t>
            </a:r>
            <a:r>
              <a:rPr lang="tr-TR" sz="2000" dirty="0" err="1">
                <a:latin typeface="Arial" charset="0"/>
              </a:rPr>
              <a:t>computation</a:t>
            </a:r>
            <a:r>
              <a:rPr lang="tr-TR" sz="2000" dirty="0">
                <a:latin typeface="Arial" charset="0"/>
              </a:rPr>
              <a:t> time.</a:t>
            </a:r>
          </a:p>
          <a:p>
            <a:pPr eaLnBrk="1" hangingPunct="1">
              <a:lnSpc>
                <a:spcPct val="90000"/>
              </a:lnSpc>
            </a:pPr>
            <a:endParaRPr lang="tr-TR" sz="2000" dirty="0">
              <a:latin typeface="Arial" charset="0"/>
            </a:endParaRPr>
          </a:p>
          <a:p>
            <a:pPr eaLnBrk="1" hangingPunct="1">
              <a:lnSpc>
                <a:spcPct val="90000"/>
              </a:lnSpc>
            </a:pPr>
            <a:r>
              <a:rPr lang="tr-TR" sz="2000" dirty="0" err="1">
                <a:latin typeface="Arial" charset="0"/>
              </a:rPr>
              <a:t>Consider</a:t>
            </a:r>
            <a:r>
              <a:rPr lang="tr-TR" sz="2000" dirty="0">
                <a:latin typeface="Arial" charset="0"/>
              </a:rPr>
              <a:t> </a:t>
            </a:r>
            <a:r>
              <a:rPr lang="tr-TR" sz="2000" dirty="0" err="1">
                <a:latin typeface="Arial" charset="0"/>
              </a:rPr>
              <a:t>estimating</a:t>
            </a:r>
            <a:r>
              <a:rPr lang="tr-TR" sz="2000" dirty="0">
                <a:latin typeface="Arial" charset="0"/>
              </a:rPr>
              <a:t> </a:t>
            </a:r>
            <a:r>
              <a:rPr lang="tr-TR" sz="2000" dirty="0" err="1">
                <a:latin typeface="Arial" charset="0"/>
              </a:rPr>
              <a:t>the</a:t>
            </a:r>
            <a:r>
              <a:rPr lang="tr-TR" sz="2000" dirty="0">
                <a:latin typeface="Arial" charset="0"/>
              </a:rPr>
              <a:t> </a:t>
            </a:r>
            <a:r>
              <a:rPr lang="tr-TR" sz="2000" dirty="0" err="1">
                <a:latin typeface="Arial" charset="0"/>
              </a:rPr>
              <a:t>joint</a:t>
            </a:r>
            <a:r>
              <a:rPr lang="tr-TR" sz="2000" dirty="0">
                <a:latin typeface="Arial" charset="0"/>
              </a:rPr>
              <a:t> </a:t>
            </a:r>
            <a:r>
              <a:rPr lang="tr-TR" sz="2000" dirty="0" err="1">
                <a:latin typeface="Arial" charset="0"/>
              </a:rPr>
              <a:t>probability</a:t>
            </a:r>
            <a:r>
              <a:rPr lang="tr-TR" sz="2000" dirty="0">
                <a:latin typeface="Arial" charset="0"/>
              </a:rPr>
              <a:t> </a:t>
            </a:r>
            <a:r>
              <a:rPr lang="tr-TR" sz="2000" dirty="0" err="1">
                <a:latin typeface="Arial" charset="0"/>
              </a:rPr>
              <a:t>distribution</a:t>
            </a:r>
            <a:r>
              <a:rPr lang="tr-TR" sz="2000" dirty="0">
                <a:latin typeface="Arial" charset="0"/>
              </a:rPr>
              <a:t> of </a:t>
            </a:r>
            <a:r>
              <a:rPr lang="tr-TR" sz="2000" dirty="0" err="1">
                <a:latin typeface="Arial" charset="0"/>
              </a:rPr>
              <a:t>two</a:t>
            </a:r>
            <a:r>
              <a:rPr lang="tr-TR" sz="2000" dirty="0">
                <a:latin typeface="Arial" charset="0"/>
              </a:rPr>
              <a:t> </a:t>
            </a:r>
            <a:r>
              <a:rPr lang="tr-TR" sz="2000" dirty="0" err="1">
                <a:latin typeface="Arial" charset="0"/>
              </a:rPr>
              <a:t>random</a:t>
            </a:r>
            <a:r>
              <a:rPr lang="tr-TR" sz="2000" dirty="0">
                <a:latin typeface="Arial" charset="0"/>
              </a:rPr>
              <a:t> </a:t>
            </a:r>
            <a:r>
              <a:rPr lang="tr-TR" sz="2000" dirty="0" err="1">
                <a:latin typeface="Arial" charset="0"/>
              </a:rPr>
              <a:t>variables</a:t>
            </a:r>
            <a:r>
              <a:rPr lang="tr-TR" sz="2000" dirty="0">
                <a:latin typeface="Arial" charset="0"/>
              </a:rPr>
              <a:t> A </a:t>
            </a:r>
            <a:r>
              <a:rPr lang="tr-TR" sz="2000" dirty="0" err="1">
                <a:latin typeface="Arial" charset="0"/>
              </a:rPr>
              <a:t>and</a:t>
            </a:r>
            <a:r>
              <a:rPr lang="tr-TR" sz="2000" dirty="0">
                <a:latin typeface="Arial" charset="0"/>
              </a:rPr>
              <a:t> B:</a:t>
            </a:r>
          </a:p>
          <a:p>
            <a:pPr lvl="1" eaLnBrk="1" hangingPunct="1">
              <a:lnSpc>
                <a:spcPct val="90000"/>
              </a:lnSpc>
            </a:pPr>
            <a:r>
              <a:rPr lang="tr-TR" sz="2100" dirty="0">
                <a:latin typeface="Arial" charset="0"/>
              </a:rPr>
              <a:t>10x10=100 </a:t>
            </a:r>
            <a:r>
              <a:rPr lang="tr-TR" sz="2100" dirty="0" err="1">
                <a:latin typeface="Arial" charset="0"/>
              </a:rPr>
              <a:t>vs</a:t>
            </a:r>
            <a:r>
              <a:rPr lang="tr-TR" sz="2100" dirty="0">
                <a:latin typeface="Arial" charset="0"/>
              </a:rPr>
              <a:t> 10+10=20 </a:t>
            </a:r>
            <a:r>
              <a:rPr lang="tr-TR" sz="2100" dirty="0" err="1">
                <a:latin typeface="Arial" charset="0"/>
              </a:rPr>
              <a:t>if</a:t>
            </a:r>
            <a:r>
              <a:rPr lang="tr-TR" sz="2100" dirty="0">
                <a:latin typeface="Arial" charset="0"/>
              </a:rPr>
              <a:t> </a:t>
            </a:r>
            <a:r>
              <a:rPr lang="tr-TR" sz="2100" dirty="0" err="1">
                <a:latin typeface="Arial" charset="0"/>
              </a:rPr>
              <a:t>each</a:t>
            </a:r>
            <a:r>
              <a:rPr lang="tr-TR" sz="2100" dirty="0">
                <a:latin typeface="Arial" charset="0"/>
              </a:rPr>
              <a:t> </a:t>
            </a:r>
            <a:r>
              <a:rPr lang="tr-TR" sz="2100" dirty="0" err="1">
                <a:latin typeface="Arial" charset="0"/>
              </a:rPr>
              <a:t>have</a:t>
            </a:r>
            <a:r>
              <a:rPr lang="tr-TR" sz="2100" dirty="0">
                <a:latin typeface="Arial" charset="0"/>
              </a:rPr>
              <a:t> 10 </a:t>
            </a:r>
            <a:r>
              <a:rPr lang="tr-TR" sz="2100" dirty="0" err="1">
                <a:latin typeface="Arial" charset="0"/>
              </a:rPr>
              <a:t>possible</a:t>
            </a:r>
            <a:r>
              <a:rPr lang="tr-TR" sz="2100" dirty="0">
                <a:latin typeface="Arial" charset="0"/>
              </a:rPr>
              <a:t> </a:t>
            </a:r>
            <a:r>
              <a:rPr lang="tr-TR" sz="2100" dirty="0" err="1">
                <a:latin typeface="Arial" charset="0"/>
              </a:rPr>
              <a:t>outcomes</a:t>
            </a:r>
            <a:endParaRPr lang="tr-TR" sz="2100" dirty="0">
              <a:latin typeface="Arial" charset="0"/>
            </a:endParaRPr>
          </a:p>
          <a:p>
            <a:pPr lvl="1" eaLnBrk="1" hangingPunct="1">
              <a:lnSpc>
                <a:spcPct val="90000"/>
              </a:lnSpc>
            </a:pPr>
            <a:r>
              <a:rPr lang="tr-TR" sz="2100" dirty="0" smtClean="0">
                <a:latin typeface="Arial" charset="0"/>
              </a:rPr>
              <a:t>100</a:t>
            </a:r>
            <a:r>
              <a:rPr lang="tr-TR" sz="2100" baseline="30000" dirty="0" smtClean="0">
                <a:latin typeface="Arial" charset="0"/>
              </a:rPr>
              <a:t>2</a:t>
            </a:r>
            <a:r>
              <a:rPr lang="tr-TR" sz="2100" dirty="0" smtClean="0">
                <a:latin typeface="Arial" charset="0"/>
              </a:rPr>
              <a:t>=</a:t>
            </a:r>
            <a:r>
              <a:rPr lang="tr-TR" sz="2100" dirty="0">
                <a:latin typeface="Arial" charset="0"/>
              </a:rPr>
              <a:t>10,000 </a:t>
            </a:r>
            <a:r>
              <a:rPr lang="tr-TR" sz="2100" dirty="0" err="1">
                <a:latin typeface="Arial" charset="0"/>
              </a:rPr>
              <a:t>vs</a:t>
            </a:r>
            <a:r>
              <a:rPr lang="tr-TR" sz="2100" dirty="0">
                <a:latin typeface="Arial" charset="0"/>
              </a:rPr>
              <a:t> 100+100=200 </a:t>
            </a:r>
            <a:r>
              <a:rPr lang="tr-TR" sz="2100" dirty="0" err="1">
                <a:latin typeface="Arial" charset="0"/>
              </a:rPr>
              <a:t>if</a:t>
            </a:r>
            <a:r>
              <a:rPr lang="tr-TR" sz="2100" dirty="0">
                <a:latin typeface="Arial" charset="0"/>
              </a:rPr>
              <a:t> </a:t>
            </a:r>
            <a:r>
              <a:rPr lang="tr-TR" sz="2100" dirty="0" err="1">
                <a:latin typeface="Arial" charset="0"/>
              </a:rPr>
              <a:t>each</a:t>
            </a:r>
            <a:r>
              <a:rPr lang="tr-TR" sz="2100" dirty="0">
                <a:latin typeface="Arial" charset="0"/>
              </a:rPr>
              <a:t> </a:t>
            </a:r>
            <a:r>
              <a:rPr lang="tr-TR" sz="2100" dirty="0" err="1">
                <a:latin typeface="Arial" charset="0"/>
              </a:rPr>
              <a:t>have</a:t>
            </a:r>
            <a:r>
              <a:rPr lang="tr-TR" sz="2100" dirty="0">
                <a:latin typeface="Arial" charset="0"/>
              </a:rPr>
              <a:t> 100 </a:t>
            </a:r>
            <a:r>
              <a:rPr lang="tr-TR" sz="2100" dirty="0" err="1">
                <a:latin typeface="Arial" charset="0"/>
              </a:rPr>
              <a:t>possible</a:t>
            </a:r>
            <a:r>
              <a:rPr lang="tr-TR" sz="2100" dirty="0">
                <a:latin typeface="Arial" charset="0"/>
              </a:rPr>
              <a:t> </a:t>
            </a:r>
            <a:r>
              <a:rPr lang="tr-TR" sz="2100" dirty="0" err="1">
                <a:latin typeface="Arial" charset="0"/>
              </a:rPr>
              <a:t>outcomes</a:t>
            </a:r>
            <a:endParaRPr lang="tr-TR" sz="2100" dirty="0">
              <a:latin typeface="Arial" charset="0"/>
            </a:endParaRPr>
          </a:p>
          <a:p>
            <a:pPr lvl="1" eaLnBrk="1" hangingPunct="1">
              <a:lnSpc>
                <a:spcPct val="90000"/>
              </a:lnSpc>
            </a:pPr>
            <a:endParaRPr lang="tr-TR" sz="2100" dirty="0">
              <a:latin typeface="Arial" charset="0"/>
            </a:endParaRPr>
          </a:p>
          <a:p>
            <a:pPr lvl="1" eaLnBrk="1" hangingPunct="1">
              <a:lnSpc>
                <a:spcPct val="90000"/>
              </a:lnSpc>
            </a:pPr>
            <a:endParaRPr lang="en-US" sz="2100" dirty="0">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2E035E-0F68-944C-935A-3A60E508EC95}" type="slidenum">
              <a:rPr lang="en-US" sz="1000"/>
              <a:pPr/>
              <a:t>43</a:t>
            </a:fld>
            <a:endParaRPr lang="en-US" sz="1000"/>
          </a:p>
        </p:txBody>
      </p:sp>
      <p:sp>
        <p:nvSpPr>
          <p:cNvPr id="101378" name="Rectangle 2"/>
          <p:cNvSpPr>
            <a:spLocks noGrp="1" noChangeArrowheads="1"/>
          </p:cNvSpPr>
          <p:nvPr>
            <p:ph type="title"/>
          </p:nvPr>
        </p:nvSpPr>
        <p:spPr>
          <a:xfrm>
            <a:off x="395288" y="260350"/>
            <a:ext cx="6926262" cy="477838"/>
          </a:xfrm>
        </p:spPr>
        <p:txBody>
          <a:bodyPr/>
          <a:lstStyle/>
          <a:p>
            <a:pPr eaLnBrk="1" hangingPunct="1"/>
            <a:r>
              <a:rPr lang="en-US">
                <a:latin typeface="Arial" charset="0"/>
              </a:rPr>
              <a:t>Conditional Independence</a:t>
            </a:r>
          </a:p>
        </p:txBody>
      </p:sp>
      <p:sp>
        <p:nvSpPr>
          <p:cNvPr id="101379" name="Rectangle 3"/>
          <p:cNvSpPr>
            <a:spLocks noGrp="1" noChangeArrowheads="1"/>
          </p:cNvSpPr>
          <p:nvPr>
            <p:ph type="body" idx="1"/>
          </p:nvPr>
        </p:nvSpPr>
        <p:spPr>
          <a:xfrm>
            <a:off x="395288" y="1196975"/>
            <a:ext cx="7843837" cy="4294188"/>
          </a:xfrm>
        </p:spPr>
        <p:txBody>
          <a:bodyPr/>
          <a:lstStyle/>
          <a:p>
            <a:pPr eaLnBrk="1" hangingPunct="1">
              <a:lnSpc>
                <a:spcPct val="90000"/>
              </a:lnSpc>
            </a:pPr>
            <a:r>
              <a:rPr lang="en-US">
                <a:latin typeface="Arial" charset="0"/>
              </a:rPr>
              <a:t> We say that </a:t>
            </a:r>
            <a:r>
              <a:rPr lang="en-US" b="1">
                <a:latin typeface="Arial" charset="0"/>
              </a:rPr>
              <a:t>X</a:t>
            </a:r>
            <a:r>
              <a:rPr lang="en-US">
                <a:latin typeface="Arial" charset="0"/>
              </a:rPr>
              <a:t> is </a:t>
            </a:r>
            <a:r>
              <a:rPr lang="en-US" b="1">
                <a:solidFill>
                  <a:srgbClr val="A50021"/>
                </a:solidFill>
                <a:latin typeface="Arial" charset="0"/>
              </a:rPr>
              <a:t>conditionally independent</a:t>
            </a:r>
            <a:r>
              <a:rPr lang="en-US">
                <a:latin typeface="Arial" charset="0"/>
              </a:rPr>
              <a:t> of </a:t>
            </a:r>
            <a:r>
              <a:rPr lang="en-US" b="1">
                <a:latin typeface="Arial" charset="0"/>
              </a:rPr>
              <a:t>Y</a:t>
            </a:r>
            <a:r>
              <a:rPr lang="en-US">
                <a:latin typeface="Arial" charset="0"/>
              </a:rPr>
              <a:t> given </a:t>
            </a:r>
            <a:r>
              <a:rPr lang="en-US" b="1" i="1">
                <a:latin typeface="Arial" charset="0"/>
              </a:rPr>
              <a:t>Z</a:t>
            </a:r>
            <a:r>
              <a:rPr lang="en-US">
                <a:latin typeface="Arial" charset="0"/>
              </a:rPr>
              <a:t> if the probability distribution governing </a:t>
            </a:r>
            <a:r>
              <a:rPr lang="en-US" b="1" i="1">
                <a:latin typeface="Arial" charset="0"/>
              </a:rPr>
              <a:t>X </a:t>
            </a:r>
            <a:r>
              <a:rPr lang="en-US">
                <a:latin typeface="Arial" charset="0"/>
              </a:rPr>
              <a:t>is independent of the value of </a:t>
            </a:r>
            <a:r>
              <a:rPr lang="en-US" b="1" i="1">
                <a:latin typeface="Arial" charset="0"/>
              </a:rPr>
              <a:t>Y </a:t>
            </a:r>
            <a:r>
              <a:rPr lang="en-US" b="1">
                <a:latin typeface="Arial" charset="0"/>
              </a:rPr>
              <a:t>given</a:t>
            </a:r>
            <a:r>
              <a:rPr lang="en-US">
                <a:latin typeface="Arial" charset="0"/>
              </a:rPr>
              <a:t> a value for </a:t>
            </a:r>
            <a:r>
              <a:rPr lang="en-US" b="1" i="1">
                <a:latin typeface="Arial" charset="0"/>
              </a:rPr>
              <a:t>Z</a:t>
            </a:r>
            <a:r>
              <a:rPr lang="en-US">
                <a:latin typeface="Arial" charset="0"/>
              </a:rPr>
              <a:t>.</a:t>
            </a:r>
            <a:endParaRPr lang="tr-TR">
              <a:latin typeface="Arial" charset="0"/>
            </a:endParaRPr>
          </a:p>
          <a:p>
            <a:pPr eaLnBrk="1" hangingPunct="1">
              <a:lnSpc>
                <a:spcPct val="90000"/>
              </a:lnSpc>
            </a:pPr>
            <a:endParaRPr lang="en-US">
              <a:latin typeface="Arial" charset="0"/>
            </a:endParaRPr>
          </a:p>
          <a:p>
            <a:pPr eaLnBrk="1" hangingPunct="1">
              <a:lnSpc>
                <a:spcPct val="90000"/>
              </a:lnSpc>
              <a:buFont typeface="Wingdings" charset="0"/>
              <a:buNone/>
            </a:pPr>
            <a:r>
              <a:rPr lang="tr-TR" b="1">
                <a:latin typeface="Arial" charset="0"/>
              </a:rPr>
              <a:t>	</a:t>
            </a:r>
            <a:r>
              <a:rPr lang="en-US" b="1">
                <a:latin typeface="Arial" charset="0"/>
              </a:rPr>
              <a:t>(</a:t>
            </a:r>
            <a:r>
              <a:rPr lang="en-US" b="1">
                <a:latin typeface="Arial" charset="0"/>
                <a:sym typeface="Symbol" charset="0"/>
              </a:rPr>
              <a:t>x</a:t>
            </a:r>
            <a:r>
              <a:rPr lang="en-US" b="1" baseline="-25000">
                <a:latin typeface="Arial" charset="0"/>
                <a:sym typeface="Symbol" charset="0"/>
              </a:rPr>
              <a:t>i</a:t>
            </a:r>
            <a:r>
              <a:rPr lang="en-US" b="1">
                <a:latin typeface="Arial" charset="0"/>
                <a:sym typeface="Symbol" charset="0"/>
              </a:rPr>
              <a:t>,y</a:t>
            </a:r>
            <a:r>
              <a:rPr lang="en-US" b="1" baseline="-25000">
                <a:latin typeface="Arial" charset="0"/>
                <a:sym typeface="Symbol" charset="0"/>
              </a:rPr>
              <a:t>j</a:t>
            </a:r>
            <a:r>
              <a:rPr lang="en-US" b="1">
                <a:latin typeface="Arial" charset="0"/>
                <a:sym typeface="Symbol" charset="0"/>
              </a:rPr>
              <a:t>,z</a:t>
            </a:r>
            <a:r>
              <a:rPr lang="en-US" b="1" baseline="-25000">
                <a:latin typeface="Arial" charset="0"/>
                <a:sym typeface="Symbol" charset="0"/>
              </a:rPr>
              <a:t>k</a:t>
            </a:r>
            <a:r>
              <a:rPr lang="en-US" b="1">
                <a:latin typeface="Arial" charset="0"/>
                <a:sym typeface="Symbol" charset="0"/>
              </a:rPr>
              <a:t>) P(X=x</a:t>
            </a:r>
            <a:r>
              <a:rPr lang="en-US" b="1" baseline="-25000">
                <a:latin typeface="Arial" charset="0"/>
                <a:sym typeface="Symbol" charset="0"/>
              </a:rPr>
              <a:t>i</a:t>
            </a:r>
            <a:r>
              <a:rPr lang="en-US" b="1">
                <a:latin typeface="Arial" charset="0"/>
                <a:sym typeface="Symbol" charset="0"/>
              </a:rPr>
              <a:t>|Y=y</a:t>
            </a:r>
            <a:r>
              <a:rPr lang="en-US" b="1" baseline="-25000">
                <a:latin typeface="Arial" charset="0"/>
                <a:sym typeface="Symbol" charset="0"/>
              </a:rPr>
              <a:t>j</a:t>
            </a:r>
            <a:r>
              <a:rPr lang="en-US" b="1">
                <a:latin typeface="Arial" charset="0"/>
                <a:sym typeface="Symbol" charset="0"/>
              </a:rPr>
              <a:t>,Z=z</a:t>
            </a:r>
            <a:r>
              <a:rPr lang="en-US" b="1" baseline="-25000">
                <a:latin typeface="Arial" charset="0"/>
                <a:sym typeface="Symbol" charset="0"/>
              </a:rPr>
              <a:t>k</a:t>
            </a:r>
            <a:r>
              <a:rPr lang="en-US" b="1">
                <a:latin typeface="Arial" charset="0"/>
                <a:sym typeface="Symbol" charset="0"/>
              </a:rPr>
              <a:t>)=P(X=x</a:t>
            </a:r>
            <a:r>
              <a:rPr lang="en-US" b="1" baseline="-25000">
                <a:latin typeface="Arial" charset="0"/>
                <a:sym typeface="Symbol" charset="0"/>
              </a:rPr>
              <a:t>i</a:t>
            </a:r>
            <a:r>
              <a:rPr lang="en-US" b="1">
                <a:latin typeface="Arial" charset="0"/>
                <a:sym typeface="Symbol" charset="0"/>
              </a:rPr>
              <a:t>|Z=z</a:t>
            </a:r>
            <a:r>
              <a:rPr lang="en-US" b="1" baseline="-25000">
                <a:latin typeface="Arial" charset="0"/>
                <a:sym typeface="Symbol" charset="0"/>
              </a:rPr>
              <a:t>k</a:t>
            </a:r>
            <a:r>
              <a:rPr lang="en-US" b="1">
                <a:latin typeface="Arial" charset="0"/>
                <a:sym typeface="Symbol" charset="0"/>
              </a:rPr>
              <a:t>)</a:t>
            </a:r>
            <a:endParaRPr lang="tr-TR" b="1">
              <a:latin typeface="Arial" charset="0"/>
              <a:sym typeface="Symbol" charset="0"/>
            </a:endParaRPr>
          </a:p>
          <a:p>
            <a:pPr eaLnBrk="1" hangingPunct="1">
              <a:lnSpc>
                <a:spcPct val="90000"/>
              </a:lnSpc>
            </a:pPr>
            <a:endParaRPr lang="en-US" sz="1000" b="1">
              <a:latin typeface="Arial" charset="0"/>
              <a:sym typeface="Symbol" charset="0"/>
            </a:endParaRPr>
          </a:p>
          <a:p>
            <a:pPr eaLnBrk="1" hangingPunct="1">
              <a:lnSpc>
                <a:spcPct val="90000"/>
              </a:lnSpc>
              <a:buFont typeface="Wingdings" charset="0"/>
              <a:buNone/>
            </a:pPr>
            <a:r>
              <a:rPr lang="tr-TR">
                <a:latin typeface="Arial" charset="0"/>
                <a:sym typeface="Symbol" charset="0"/>
              </a:rPr>
              <a:t>	Or simply: </a:t>
            </a:r>
            <a:r>
              <a:rPr lang="en-US" b="1">
                <a:solidFill>
                  <a:srgbClr val="A50021"/>
                </a:solidFill>
                <a:latin typeface="Arial" charset="0"/>
                <a:sym typeface="Symbol" charset="0"/>
              </a:rPr>
              <a:t>P(X|Y,Z)=P(X|Z)</a:t>
            </a:r>
            <a:endParaRPr lang="tr-TR" b="1">
              <a:solidFill>
                <a:srgbClr val="A50021"/>
              </a:solidFill>
              <a:latin typeface="Arial" charset="0"/>
              <a:sym typeface="Symbol" charset="0"/>
            </a:endParaRPr>
          </a:p>
          <a:p>
            <a:pPr eaLnBrk="1" hangingPunct="1">
              <a:lnSpc>
                <a:spcPct val="90000"/>
              </a:lnSpc>
              <a:buFont typeface="Wingdings" charset="0"/>
              <a:buNone/>
            </a:pPr>
            <a:endParaRPr lang="tr-TR" b="1">
              <a:solidFill>
                <a:srgbClr val="A50021"/>
              </a:solidFill>
              <a:latin typeface="Arial" charset="0"/>
              <a:sym typeface="Symbol" charset="0"/>
            </a:endParaRPr>
          </a:p>
          <a:p>
            <a:pPr eaLnBrk="1" hangingPunct="1">
              <a:lnSpc>
                <a:spcPct val="90000"/>
              </a:lnSpc>
              <a:buFont typeface="Wingdings" charset="0"/>
              <a:buNone/>
            </a:pPr>
            <a:r>
              <a:rPr lang="tr-TR">
                <a:latin typeface="Arial" charset="0"/>
                <a:sym typeface="Symbol" charset="0"/>
              </a:rPr>
              <a:t>    Using Bayes thm, we can also show:</a:t>
            </a:r>
          </a:p>
          <a:p>
            <a:pPr eaLnBrk="1" hangingPunct="1">
              <a:lnSpc>
                <a:spcPct val="90000"/>
              </a:lnSpc>
              <a:buFont typeface="Wingdings" charset="0"/>
              <a:buNone/>
            </a:pPr>
            <a:r>
              <a:rPr lang="tr-TR" b="1">
                <a:latin typeface="Arial" charset="0"/>
                <a:sym typeface="Symbol" charset="0"/>
              </a:rPr>
              <a:t>    </a:t>
            </a:r>
            <a:r>
              <a:rPr lang="tr-TR" b="1">
                <a:solidFill>
                  <a:srgbClr val="A50021"/>
                </a:solidFill>
                <a:latin typeface="Arial" charset="0"/>
                <a:sym typeface="Symbol" charset="0"/>
              </a:rPr>
              <a:t>P(X,Y|Z) = P(X|Z) P(Y|Z)  </a:t>
            </a:r>
            <a:r>
              <a:rPr lang="tr-TR">
                <a:latin typeface="Arial" charset="0"/>
                <a:sym typeface="Symbol" charset="0"/>
              </a:rPr>
              <a:t>since:</a:t>
            </a:r>
          </a:p>
          <a:p>
            <a:pPr eaLnBrk="1" hangingPunct="1">
              <a:lnSpc>
                <a:spcPct val="90000"/>
              </a:lnSpc>
              <a:buFont typeface="Wingdings" charset="0"/>
              <a:buNone/>
            </a:pPr>
            <a:r>
              <a:rPr lang="tr-TR" b="1">
                <a:latin typeface="Arial" charset="0"/>
                <a:sym typeface="Symbol" charset="0"/>
              </a:rPr>
              <a:t>    </a:t>
            </a:r>
          </a:p>
          <a:p>
            <a:pPr eaLnBrk="1" hangingPunct="1">
              <a:lnSpc>
                <a:spcPct val="90000"/>
              </a:lnSpc>
              <a:buFont typeface="Wingdings" charset="0"/>
              <a:buNone/>
            </a:pPr>
            <a:r>
              <a:rPr lang="tr-TR" b="1">
                <a:latin typeface="Arial" charset="0"/>
                <a:sym typeface="Symbol" charset="0"/>
              </a:rPr>
              <a:t>    P(X|Y,Z)P(Y|Z)</a:t>
            </a:r>
          </a:p>
          <a:p>
            <a:pPr eaLnBrk="1" hangingPunct="1">
              <a:lnSpc>
                <a:spcPct val="90000"/>
              </a:lnSpc>
              <a:buFont typeface="Wingdings" charset="0"/>
              <a:buNone/>
            </a:pPr>
            <a:endParaRPr lang="tr-TR" b="1">
              <a:latin typeface="Arial" charset="0"/>
              <a:sym typeface="Symbol" charset="0"/>
            </a:endParaRPr>
          </a:p>
          <a:p>
            <a:pPr eaLnBrk="1" hangingPunct="1">
              <a:lnSpc>
                <a:spcPct val="90000"/>
              </a:lnSpc>
              <a:buFont typeface="Wingdings" charset="0"/>
              <a:buNone/>
            </a:pPr>
            <a:r>
              <a:rPr lang="tr-TR" b="1">
                <a:latin typeface="Arial" charset="0"/>
                <a:sym typeface="Symbol" charset="0"/>
              </a:rPr>
              <a:t>    P(X|Z)P(Y|Z)</a:t>
            </a:r>
          </a:p>
          <a:p>
            <a:pPr eaLnBrk="1" hangingPunct="1">
              <a:lnSpc>
                <a:spcPct val="90000"/>
              </a:lnSpc>
            </a:pPr>
            <a:endParaRPr lang="en-US" b="1" i="1">
              <a:latin typeface="Arial" charset="0"/>
              <a:sym typeface="Symbol" charset="0"/>
            </a:endParaRPr>
          </a:p>
        </p:txBody>
      </p:sp>
      <p:grpSp>
        <p:nvGrpSpPr>
          <p:cNvPr id="101380" name="Group 6"/>
          <p:cNvGrpSpPr>
            <a:grpSpLocks/>
          </p:cNvGrpSpPr>
          <p:nvPr/>
        </p:nvGrpSpPr>
        <p:grpSpPr bwMode="auto">
          <a:xfrm>
            <a:off x="1403350" y="4941888"/>
            <a:ext cx="73025" cy="287337"/>
            <a:chOff x="884" y="3158"/>
            <a:chExt cx="46" cy="181"/>
          </a:xfrm>
        </p:grpSpPr>
        <p:sp>
          <p:nvSpPr>
            <p:cNvPr id="101384" name="Line 4"/>
            <p:cNvSpPr>
              <a:spLocks noChangeShapeType="1"/>
            </p:cNvSpPr>
            <p:nvPr/>
          </p:nvSpPr>
          <p:spPr bwMode="white">
            <a:xfrm>
              <a:off x="884" y="3158"/>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85" name="Line 5"/>
            <p:cNvSpPr>
              <a:spLocks noChangeShapeType="1"/>
            </p:cNvSpPr>
            <p:nvPr/>
          </p:nvSpPr>
          <p:spPr bwMode="white">
            <a:xfrm>
              <a:off x="930" y="3158"/>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101381" name="Group 7"/>
          <p:cNvGrpSpPr>
            <a:grpSpLocks/>
          </p:cNvGrpSpPr>
          <p:nvPr/>
        </p:nvGrpSpPr>
        <p:grpSpPr bwMode="auto">
          <a:xfrm>
            <a:off x="1403350" y="5661025"/>
            <a:ext cx="73025" cy="287338"/>
            <a:chOff x="884" y="3158"/>
            <a:chExt cx="46" cy="181"/>
          </a:xfrm>
        </p:grpSpPr>
        <p:sp>
          <p:nvSpPr>
            <p:cNvPr id="101382" name="Line 8"/>
            <p:cNvSpPr>
              <a:spLocks noChangeShapeType="1"/>
            </p:cNvSpPr>
            <p:nvPr/>
          </p:nvSpPr>
          <p:spPr bwMode="white">
            <a:xfrm>
              <a:off x="884" y="3158"/>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1383" name="Line 9"/>
            <p:cNvSpPr>
              <a:spLocks noChangeShapeType="1"/>
            </p:cNvSpPr>
            <p:nvPr/>
          </p:nvSpPr>
          <p:spPr bwMode="white">
            <a:xfrm>
              <a:off x="930" y="3158"/>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802B81-1414-E54B-95E9-C92552CC2D1F}" type="slidenum">
              <a:rPr lang="en-US" sz="1000"/>
              <a:pPr/>
              <a:t>44</a:t>
            </a:fld>
            <a:endParaRPr lang="en-US" sz="1000"/>
          </a:p>
        </p:txBody>
      </p:sp>
      <p:sp>
        <p:nvSpPr>
          <p:cNvPr id="91138" name="標題 1"/>
          <p:cNvSpPr>
            <a:spLocks noGrp="1"/>
          </p:cNvSpPr>
          <p:nvPr>
            <p:ph type="title" idx="4294967295"/>
          </p:nvPr>
        </p:nvSpPr>
        <p:spPr/>
        <p:txBody>
          <a:bodyPr anchor="b"/>
          <a:lstStyle/>
          <a:p>
            <a:pPr eaLnBrk="1" hangingPunct="1">
              <a:defRPr/>
            </a:pPr>
            <a:r>
              <a:rPr lang="en-US" altLang="zh-TW" dirty="0">
                <a:latin typeface="Arial" charset="0"/>
                <a:ea typeface="新細明體" charset="0"/>
                <a:cs typeface="新細明體" charset="0"/>
              </a:rPr>
              <a:t>Naive Bayes </a:t>
            </a:r>
            <a:r>
              <a:rPr lang="tr-TR" altLang="zh-TW" dirty="0" err="1">
                <a:latin typeface="Arial" charset="0"/>
              </a:rPr>
              <a:t>Classifier</a:t>
            </a:r>
            <a:r>
              <a:rPr lang="tr-TR" altLang="zh-TW" dirty="0">
                <a:latin typeface="Arial" charset="0"/>
              </a:rPr>
              <a:t> - </a:t>
            </a:r>
            <a:r>
              <a:rPr lang="tr-TR" altLang="zh-TW" dirty="0" err="1">
                <a:solidFill>
                  <a:schemeClr val="accent6">
                    <a:lumMod val="10000"/>
                  </a:schemeClr>
                </a:solidFill>
                <a:latin typeface="Arial" charset="0"/>
              </a:rPr>
              <a:t>Derivation</a:t>
            </a:r>
            <a:endParaRPr lang="zh-TW" altLang="en-US" dirty="0">
              <a:solidFill>
                <a:schemeClr val="accent6">
                  <a:lumMod val="10000"/>
                </a:schemeClr>
              </a:solidFill>
              <a:latin typeface="Arial" charset="0"/>
              <a:ea typeface="新細明體" charset="0"/>
              <a:cs typeface="新細明體" charset="0"/>
            </a:endParaRPr>
          </a:p>
        </p:txBody>
      </p:sp>
      <p:sp>
        <p:nvSpPr>
          <p:cNvPr id="91139" name="內容版面配置區 2"/>
          <p:cNvSpPr>
            <a:spLocks noGrp="1"/>
          </p:cNvSpPr>
          <p:nvPr>
            <p:ph idx="4294967295"/>
          </p:nvPr>
        </p:nvSpPr>
        <p:spPr/>
        <p:txBody>
          <a:bodyPr/>
          <a:lstStyle/>
          <a:p>
            <a:pPr eaLnBrk="1" hangingPunct="1">
              <a:defRPr/>
            </a:pPr>
            <a:r>
              <a:rPr lang="en-US" altLang="zh-TW" dirty="0">
                <a:latin typeface="Arial" charset="0"/>
                <a:ea typeface="新細明體" charset="0"/>
                <a:cs typeface="新細明體" charset="0"/>
              </a:rPr>
              <a:t>Use repeated applications of the definition of conditional </a:t>
            </a:r>
            <a:r>
              <a:rPr lang="en-US" altLang="zh-TW" dirty="0" smtClean="0">
                <a:latin typeface="Arial" charset="0"/>
                <a:ea typeface="新細明體" charset="0"/>
                <a:cs typeface="新細明體" charset="0"/>
              </a:rPr>
              <a:t>probability.</a:t>
            </a:r>
          </a:p>
          <a:p>
            <a:pPr eaLnBrk="1" hangingPunct="1">
              <a:defRPr/>
            </a:pPr>
            <a:endParaRPr lang="en-US" altLang="zh-TW" dirty="0">
              <a:latin typeface="Arial" charset="0"/>
              <a:ea typeface="新細明體" charset="0"/>
              <a:cs typeface="新細明體" charset="0"/>
            </a:endParaRPr>
          </a:p>
          <a:p>
            <a:pPr eaLnBrk="1" hangingPunct="1">
              <a:defRPr/>
            </a:pPr>
            <a:r>
              <a:rPr lang="en-US" altLang="zh-TW" dirty="0" smtClean="0">
                <a:latin typeface="Arial" charset="0"/>
                <a:ea typeface="新細明體" charset="0"/>
                <a:cs typeface="新細明體" charset="0"/>
              </a:rPr>
              <a:t>Expanding just using the Bayes theorem:</a:t>
            </a:r>
            <a:endParaRPr lang="tr-TR" altLang="zh-TW" dirty="0">
              <a:latin typeface="Arial" charset="0"/>
            </a:endParaRPr>
          </a:p>
          <a:p>
            <a:pPr eaLnBrk="1" hangingPunct="1">
              <a:defRPr/>
            </a:pPr>
            <a:endParaRPr lang="tr-TR" altLang="zh-TW" dirty="0">
              <a:latin typeface="Arial" charset="0"/>
            </a:endParaRPr>
          </a:p>
          <a:p>
            <a:pPr eaLnBrk="1" hangingPunct="1">
              <a:buFont typeface="Wingdings" charset="0"/>
              <a:buNone/>
              <a:defRPr/>
            </a:pPr>
            <a:r>
              <a:rPr lang="tr-TR" altLang="zh-TW" dirty="0">
                <a:latin typeface="Arial" charset="0"/>
              </a:rPr>
              <a:t>	</a:t>
            </a:r>
            <a:endParaRPr lang="en-US" altLang="zh-TW" dirty="0">
              <a:latin typeface="Arial" charset="0"/>
              <a:ea typeface="新細明體" charset="0"/>
              <a:cs typeface="新細明體" charset="0"/>
            </a:endParaRPr>
          </a:p>
          <a:p>
            <a:pPr eaLnBrk="1" hangingPunct="1">
              <a:defRPr/>
            </a:pPr>
            <a:r>
              <a:rPr lang="en-US" altLang="zh-TW" dirty="0">
                <a:latin typeface="Arial" charset="0"/>
                <a:ea typeface="新細明體" charset="0"/>
                <a:cs typeface="新細明體" charset="0"/>
              </a:rPr>
              <a:t>Assume that each    </a:t>
            </a:r>
            <a:r>
              <a:rPr lang="tr-TR" altLang="zh-TW" dirty="0">
                <a:latin typeface="Arial" charset="0"/>
              </a:rPr>
              <a:t>  </a:t>
            </a:r>
            <a:r>
              <a:rPr lang="en-US" altLang="zh-TW" dirty="0">
                <a:latin typeface="Arial" charset="0"/>
                <a:ea typeface="新細明體" charset="0"/>
                <a:cs typeface="新細明體" charset="0"/>
              </a:rPr>
              <a:t>is conditionally independent of every other    </a:t>
            </a:r>
            <a:r>
              <a:rPr lang="tr-TR" altLang="zh-TW" dirty="0">
                <a:latin typeface="Arial" charset="0"/>
              </a:rPr>
              <a:t>  </a:t>
            </a:r>
            <a:r>
              <a:rPr lang="en-US" altLang="zh-TW" dirty="0">
                <a:latin typeface="Arial" charset="0"/>
                <a:ea typeface="新細明體" charset="0"/>
                <a:cs typeface="新細明體" charset="0"/>
              </a:rPr>
              <a:t>for      </a:t>
            </a:r>
            <a:r>
              <a:rPr lang="tr-TR" altLang="zh-TW" dirty="0">
                <a:latin typeface="Arial" charset="0"/>
              </a:rPr>
              <a:t>    </a:t>
            </a:r>
            <a:r>
              <a:rPr lang="tr-TR" altLang="zh-TW" dirty="0" err="1">
                <a:latin typeface="Arial" charset="0"/>
              </a:rPr>
              <a:t>given</a:t>
            </a:r>
            <a:r>
              <a:rPr lang="tr-TR" altLang="zh-TW" dirty="0">
                <a:latin typeface="Arial" charset="0"/>
              </a:rPr>
              <a:t> C:</a:t>
            </a:r>
          </a:p>
          <a:p>
            <a:pPr eaLnBrk="1" hangingPunct="1">
              <a:defRPr/>
            </a:pPr>
            <a:endParaRPr lang="zh-TW" altLang="tr-TR" dirty="0">
              <a:latin typeface="Arial" charset="0"/>
              <a:ea typeface="新細明體" charset="0"/>
              <a:cs typeface="新細明體" charset="0"/>
            </a:endParaRPr>
          </a:p>
          <a:p>
            <a:pPr eaLnBrk="1" hangingPunct="1">
              <a:defRPr/>
            </a:pPr>
            <a:endParaRPr lang="zh-TW" altLang="tr-TR" dirty="0">
              <a:latin typeface="Arial" charset="0"/>
              <a:ea typeface="新細明體" charset="0"/>
              <a:cs typeface="新細明體" charset="0"/>
            </a:endParaRPr>
          </a:p>
          <a:p>
            <a:pPr>
              <a:spcBef>
                <a:spcPct val="0"/>
              </a:spcBef>
              <a:buClrTx/>
              <a:buFontTx/>
              <a:buNone/>
              <a:defRPr/>
            </a:pPr>
            <a:endParaRPr lang="tr-TR" sz="1400" dirty="0">
              <a:solidFill>
                <a:schemeClr val="tx1"/>
              </a:solidFill>
              <a:latin typeface="Arial" charset="0"/>
            </a:endParaRPr>
          </a:p>
          <a:p>
            <a:pPr>
              <a:spcBef>
                <a:spcPct val="0"/>
              </a:spcBef>
              <a:buClrTx/>
              <a:buFontTx/>
              <a:buChar char="•"/>
              <a:defRPr/>
            </a:pPr>
            <a:r>
              <a:rPr lang="tr-TR" dirty="0" err="1">
                <a:latin typeface="Arial" charset="0"/>
                <a:ea typeface="新細明體" charset="0"/>
                <a:cs typeface="新細明體" charset="0"/>
              </a:rPr>
              <a:t>Then</a:t>
            </a:r>
            <a:r>
              <a:rPr lang="tr-TR" sz="2000" dirty="0">
                <a:solidFill>
                  <a:schemeClr val="tx1"/>
                </a:solidFill>
                <a:latin typeface="Arial" charset="0"/>
              </a:rPr>
              <a:t> </a:t>
            </a:r>
            <a:r>
              <a:rPr lang="tr-TR" dirty="0" err="1">
                <a:latin typeface="Arial" charset="0"/>
                <a:ea typeface="新細明體" charset="0"/>
                <a:cs typeface="新細明體" charset="0"/>
              </a:rPr>
              <a:t>with</a:t>
            </a:r>
            <a:r>
              <a:rPr lang="tr-TR" dirty="0">
                <a:latin typeface="Arial" charset="0"/>
                <a:ea typeface="新細明體" charset="0"/>
                <a:cs typeface="新細明體" charset="0"/>
              </a:rPr>
              <a:t> </a:t>
            </a:r>
            <a:r>
              <a:rPr lang="tr-TR" dirty="0" err="1">
                <a:latin typeface="Arial" charset="0"/>
                <a:ea typeface="新細明體" charset="0"/>
                <a:cs typeface="新細明體" charset="0"/>
              </a:rPr>
              <a:t>these</a:t>
            </a:r>
            <a:r>
              <a:rPr lang="tr-TR" dirty="0">
                <a:latin typeface="Arial" charset="0"/>
                <a:ea typeface="新細明體" charset="0"/>
                <a:cs typeface="新細明體" charset="0"/>
              </a:rPr>
              <a:t> </a:t>
            </a:r>
            <a:r>
              <a:rPr lang="tr-TR" dirty="0" err="1">
                <a:latin typeface="Arial" charset="0"/>
                <a:ea typeface="新細明體" charset="0"/>
                <a:cs typeface="新細明體" charset="0"/>
              </a:rPr>
              <a:t>simplifications</a:t>
            </a:r>
            <a:r>
              <a:rPr lang="tr-TR" dirty="0">
                <a:latin typeface="Arial" charset="0"/>
                <a:ea typeface="新細明體" charset="0"/>
                <a:cs typeface="新細明體" charset="0"/>
              </a:rPr>
              <a:t>,  </a:t>
            </a:r>
            <a:r>
              <a:rPr lang="tr-TR" dirty="0" err="1">
                <a:latin typeface="Arial" charset="0"/>
                <a:ea typeface="新細明體" charset="0"/>
                <a:cs typeface="新細明體" charset="0"/>
              </a:rPr>
              <a:t>we</a:t>
            </a:r>
            <a:r>
              <a:rPr lang="tr-TR" dirty="0">
                <a:latin typeface="Arial" charset="0"/>
                <a:ea typeface="新細明體" charset="0"/>
                <a:cs typeface="新細明體" charset="0"/>
              </a:rPr>
              <a:t> </a:t>
            </a:r>
            <a:r>
              <a:rPr lang="tr-TR" dirty="0" err="1">
                <a:latin typeface="Arial" charset="0"/>
                <a:ea typeface="新細明體" charset="0"/>
                <a:cs typeface="新細明體" charset="0"/>
              </a:rPr>
              <a:t>get</a:t>
            </a:r>
            <a:r>
              <a:rPr lang="tr-TR" dirty="0">
                <a:latin typeface="Arial" charset="0"/>
                <a:ea typeface="新細明體" charset="0"/>
                <a:cs typeface="新細明體" charset="0"/>
              </a:rPr>
              <a:t>: </a:t>
            </a:r>
            <a:endParaRPr lang="tr-TR" dirty="0" smtClean="0">
              <a:latin typeface="Arial" charset="0"/>
              <a:ea typeface="新細明體" charset="0"/>
              <a:cs typeface="新細明體" charset="0"/>
            </a:endParaRPr>
          </a:p>
          <a:p>
            <a:pPr>
              <a:spcBef>
                <a:spcPct val="0"/>
              </a:spcBef>
              <a:buClrTx/>
              <a:buFontTx/>
              <a:buChar char="•"/>
              <a:defRPr/>
            </a:pPr>
            <a:endParaRPr lang="tr-TR" dirty="0" smtClean="0">
              <a:latin typeface="Arial" charset="0"/>
              <a:ea typeface="新細明體" charset="0"/>
              <a:cs typeface="新細明體" charset="0"/>
            </a:endParaRPr>
          </a:p>
          <a:p>
            <a:pPr marL="0" indent="0">
              <a:spcBef>
                <a:spcPct val="0"/>
              </a:spcBef>
              <a:buClrTx/>
              <a:buFont typeface="Wingdings" charset="0"/>
              <a:buNone/>
              <a:defRPr/>
            </a:pPr>
            <a:r>
              <a:rPr lang="tr-TR" sz="2000" dirty="0">
                <a:solidFill>
                  <a:schemeClr val="tx1"/>
                </a:solidFill>
                <a:latin typeface="Arial" charset="0"/>
                <a:ea typeface="新細明體" charset="0"/>
                <a:cs typeface="新細明體" charset="0"/>
              </a:rPr>
              <a:t> </a:t>
            </a:r>
            <a:r>
              <a:rPr lang="tr-TR" sz="2000" dirty="0" smtClean="0">
                <a:solidFill>
                  <a:schemeClr val="tx1"/>
                </a:solidFill>
                <a:latin typeface="Arial" charset="0"/>
                <a:ea typeface="新細明體" charset="0"/>
                <a:cs typeface="新細明體" charset="0"/>
              </a:rPr>
              <a:t>           </a:t>
            </a:r>
            <a:r>
              <a:rPr lang="tr-TR" sz="2000" dirty="0" smtClean="0">
                <a:solidFill>
                  <a:srgbClr val="A50021"/>
                </a:solidFill>
                <a:latin typeface="Arial" charset="0"/>
                <a:ea typeface="新細明體" charset="0"/>
                <a:cs typeface="新細明體" charset="0"/>
              </a:rPr>
              <a:t>    </a:t>
            </a:r>
            <a:r>
              <a:rPr lang="tr-TR" sz="2000" dirty="0" smtClean="0">
                <a:solidFill>
                  <a:srgbClr val="A50021"/>
                </a:solidFill>
                <a:latin typeface="Arial" charset="0"/>
              </a:rPr>
              <a:t>P</a:t>
            </a:r>
            <a:r>
              <a:rPr lang="tr-TR" sz="2000" dirty="0">
                <a:solidFill>
                  <a:srgbClr val="A50021"/>
                </a:solidFill>
                <a:latin typeface="Arial" charset="0"/>
              </a:rPr>
              <a:t>(F1,F2,F3| C) </a:t>
            </a:r>
            <a:r>
              <a:rPr lang="tr-TR" sz="2000" dirty="0">
                <a:solidFill>
                  <a:schemeClr val="tx1"/>
                </a:solidFill>
                <a:latin typeface="Arial" charset="0"/>
              </a:rPr>
              <a:t>= P(F3|C) P(F2|C) P(F1|C)</a:t>
            </a:r>
            <a:endParaRPr lang="en-US" sz="2000" dirty="0">
              <a:solidFill>
                <a:schemeClr val="tx1"/>
              </a:solidFill>
              <a:latin typeface="Arial" charset="0"/>
            </a:endParaRPr>
          </a:p>
          <a:p>
            <a:pPr eaLnBrk="1" hangingPunct="1">
              <a:defRPr/>
            </a:pPr>
            <a:endParaRPr lang="zh-TW" altLang="en-US" sz="2000" dirty="0">
              <a:solidFill>
                <a:schemeClr val="tx1"/>
              </a:solidFill>
              <a:latin typeface="Arial" charset="0"/>
              <a:ea typeface="新細明體" charset="0"/>
              <a:cs typeface="新細明體" charset="0"/>
            </a:endParaRPr>
          </a:p>
        </p:txBody>
      </p:sp>
      <p:sp>
        <p:nvSpPr>
          <p:cNvPr id="103428" name="投影片編號版面配置區 3"/>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7210092-DECF-134A-BC4F-676271ECFF2E}" type="slidenum">
              <a:rPr lang="en-US" altLang="zh-TW" sz="1000">
                <a:latin typeface="Verdana" charset="0"/>
                <a:ea typeface="新細明體" charset="0"/>
                <a:cs typeface="新細明體" charset="0"/>
              </a:rPr>
              <a:pPr algn="r" eaLnBrk="1" hangingPunct="1"/>
              <a:t>44</a:t>
            </a:fld>
            <a:endParaRPr lang="en-US" altLang="zh-TW" sz="1000">
              <a:latin typeface="Verdana" charset="0"/>
              <a:ea typeface="新細明體" charset="0"/>
              <a:cs typeface="新細明體" charset="0"/>
            </a:endParaRPr>
          </a:p>
        </p:txBody>
      </p:sp>
      <p:graphicFrame>
        <p:nvGraphicFramePr>
          <p:cNvPr id="103429" name="Object 3"/>
          <p:cNvGraphicFramePr>
            <a:graphicFrameLocks noChangeAspect="1"/>
          </p:cNvGraphicFramePr>
          <p:nvPr/>
        </p:nvGraphicFramePr>
        <p:xfrm>
          <a:off x="1763713" y="4724400"/>
          <a:ext cx="3016250" cy="557213"/>
        </p:xfrm>
        <a:graphic>
          <a:graphicData uri="http://schemas.openxmlformats.org/presentationml/2006/ole">
            <mc:AlternateContent xmlns:mc="http://schemas.openxmlformats.org/markup-compatibility/2006">
              <mc:Choice xmlns:v="urn:schemas-microsoft-com:vml" Requires="v">
                <p:oleObj spid="_x0000_s103558" name="Equation" r:id="rId4" imgW="1511300" imgH="279400" progId="Equation.DSMT4">
                  <p:embed/>
                </p:oleObj>
              </mc:Choice>
              <mc:Fallback>
                <p:oleObj name="Equation" r:id="rId4" imgW="1511300" imgH="279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724400"/>
                        <a:ext cx="301625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30" name="Object 4"/>
          <p:cNvGraphicFramePr>
            <a:graphicFrameLocks noChangeAspect="1"/>
          </p:cNvGraphicFramePr>
          <p:nvPr/>
        </p:nvGraphicFramePr>
        <p:xfrm>
          <a:off x="3419475" y="3690938"/>
          <a:ext cx="331788" cy="458787"/>
        </p:xfrm>
        <a:graphic>
          <a:graphicData uri="http://schemas.openxmlformats.org/presentationml/2006/ole">
            <mc:AlternateContent xmlns:mc="http://schemas.openxmlformats.org/markup-compatibility/2006">
              <mc:Choice xmlns:v="urn:schemas-microsoft-com:vml" Requires="v">
                <p:oleObj spid="_x0000_s103559" name="Equation" r:id="rId6" imgW="165028" imgH="228501" progId="Equation.DSMT4">
                  <p:embed/>
                </p:oleObj>
              </mc:Choice>
              <mc:Fallback>
                <p:oleObj name="Equation" r:id="rId6" imgW="165028" imgH="228501"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3690938"/>
                        <a:ext cx="3317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31" name="Object 5"/>
          <p:cNvGraphicFramePr>
            <a:graphicFrameLocks noChangeAspect="1"/>
          </p:cNvGraphicFramePr>
          <p:nvPr/>
        </p:nvGraphicFramePr>
        <p:xfrm>
          <a:off x="2484438" y="4097338"/>
          <a:ext cx="357187" cy="484187"/>
        </p:xfrm>
        <a:graphic>
          <a:graphicData uri="http://schemas.openxmlformats.org/presentationml/2006/ole">
            <mc:AlternateContent xmlns:mc="http://schemas.openxmlformats.org/markup-compatibility/2006">
              <mc:Choice xmlns:v="urn:schemas-microsoft-com:vml" Requires="v">
                <p:oleObj spid="_x0000_s103560" name="Equation" r:id="rId8" imgW="177646" imgH="241091" progId="Equation.DSMT4">
                  <p:embed/>
                </p:oleObj>
              </mc:Choice>
              <mc:Fallback>
                <p:oleObj name="Equation" r:id="rId8" imgW="177646" imgH="241091"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4097338"/>
                        <a:ext cx="357187"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32" name="Object 6"/>
          <p:cNvGraphicFramePr>
            <a:graphicFrameLocks noChangeAspect="1"/>
          </p:cNvGraphicFramePr>
          <p:nvPr/>
        </p:nvGraphicFramePr>
        <p:xfrm>
          <a:off x="3348038" y="4125913"/>
          <a:ext cx="636587" cy="382587"/>
        </p:xfrm>
        <a:graphic>
          <a:graphicData uri="http://schemas.openxmlformats.org/presentationml/2006/ole">
            <mc:AlternateContent xmlns:mc="http://schemas.openxmlformats.org/markup-compatibility/2006">
              <mc:Choice xmlns:v="urn:schemas-microsoft-com:vml" Requires="v">
                <p:oleObj spid="_x0000_s103561" name="Equation" r:id="rId10" imgW="317225" imgH="190335" progId="Equation.DSMT4">
                  <p:embed/>
                </p:oleObj>
              </mc:Choice>
              <mc:Fallback>
                <p:oleObj name="Equation" r:id="rId10" imgW="317225" imgH="190335"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8038" y="4125913"/>
                        <a:ext cx="636587"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433" name="Text Box 10"/>
          <p:cNvSpPr txBox="1">
            <a:spLocks noChangeArrowheads="1"/>
          </p:cNvSpPr>
          <p:nvPr/>
        </p:nvSpPr>
        <p:spPr bwMode="white">
          <a:xfrm>
            <a:off x="1619250" y="3032125"/>
            <a:ext cx="7416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2000">
                <a:solidFill>
                  <a:srgbClr val="A50021"/>
                </a:solidFill>
              </a:rPr>
              <a:t>P(F</a:t>
            </a:r>
            <a:r>
              <a:rPr lang="tr-TR" sz="2000" baseline="-25000">
                <a:solidFill>
                  <a:srgbClr val="A50021"/>
                </a:solidFill>
              </a:rPr>
              <a:t>1</a:t>
            </a:r>
            <a:r>
              <a:rPr lang="tr-TR" sz="2000">
                <a:solidFill>
                  <a:srgbClr val="A50021"/>
                </a:solidFill>
              </a:rPr>
              <a:t>,F</a:t>
            </a:r>
            <a:r>
              <a:rPr lang="tr-TR" sz="2000" baseline="-25000">
                <a:solidFill>
                  <a:srgbClr val="A50021"/>
                </a:solidFill>
              </a:rPr>
              <a:t>2</a:t>
            </a:r>
            <a:r>
              <a:rPr lang="tr-TR" sz="2000">
                <a:solidFill>
                  <a:srgbClr val="A50021"/>
                </a:solidFill>
              </a:rPr>
              <a:t>,F</a:t>
            </a:r>
            <a:r>
              <a:rPr lang="tr-TR" sz="2000" baseline="-25000">
                <a:solidFill>
                  <a:srgbClr val="A50021"/>
                </a:solidFill>
              </a:rPr>
              <a:t>3</a:t>
            </a:r>
            <a:r>
              <a:rPr lang="tr-TR" sz="2000">
                <a:solidFill>
                  <a:srgbClr val="A50021"/>
                </a:solidFill>
              </a:rPr>
              <a:t>| C) </a:t>
            </a:r>
            <a:r>
              <a:rPr lang="tr-TR" sz="2000"/>
              <a:t>= P(F</a:t>
            </a:r>
            <a:r>
              <a:rPr lang="tr-TR" sz="2000" baseline="-25000"/>
              <a:t>3</a:t>
            </a:r>
            <a:r>
              <a:rPr lang="tr-TR" sz="2000"/>
              <a:t>|F</a:t>
            </a:r>
            <a:r>
              <a:rPr lang="tr-TR" sz="2000" baseline="-25000"/>
              <a:t>1</a:t>
            </a:r>
            <a:r>
              <a:rPr lang="tr-TR" sz="2000"/>
              <a:t>,F</a:t>
            </a:r>
            <a:r>
              <a:rPr lang="tr-TR" sz="2000" baseline="-25000"/>
              <a:t>2</a:t>
            </a:r>
            <a:r>
              <a:rPr lang="tr-TR" sz="2000"/>
              <a:t>,C) P(F</a:t>
            </a:r>
            <a:r>
              <a:rPr lang="tr-TR" sz="2000" baseline="-25000"/>
              <a:t>2</a:t>
            </a:r>
            <a:r>
              <a:rPr lang="tr-TR" sz="2000"/>
              <a:t>|F</a:t>
            </a:r>
            <a:r>
              <a:rPr lang="tr-TR" sz="2000" baseline="-25000"/>
              <a:t>1</a:t>
            </a:r>
            <a:r>
              <a:rPr lang="tr-TR" sz="2000"/>
              <a:t>,C) P(F</a:t>
            </a:r>
            <a:r>
              <a:rPr lang="tr-TR" sz="2000" baseline="-25000"/>
              <a:t>1</a:t>
            </a:r>
            <a:r>
              <a:rPr lang="tr-TR" sz="2000"/>
              <a:t>|C)</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2"/>
          <p:cNvSpPr>
            <a:spLocks noGrp="1"/>
          </p:cNvSpPr>
          <p:nvPr>
            <p:ph type="title"/>
          </p:nvPr>
        </p:nvSpPr>
        <p:spPr/>
        <p:txBody>
          <a:bodyPr/>
          <a:lstStyle/>
          <a:p>
            <a:endParaRPr lang="en-US">
              <a:latin typeface="Arial" charset="0"/>
            </a:endParaRPr>
          </a:p>
        </p:txBody>
      </p:sp>
      <p:sp>
        <p:nvSpPr>
          <p:cNvPr id="105474" name="Content Placeholder 3"/>
          <p:cNvSpPr>
            <a:spLocks noGrp="1"/>
          </p:cNvSpPr>
          <p:nvPr>
            <p:ph idx="1"/>
          </p:nvPr>
        </p:nvSpPr>
        <p:spPr/>
        <p:txBody>
          <a:bodyPr/>
          <a:lstStyle/>
          <a:p>
            <a:r>
              <a:rPr lang="en-US" dirty="0">
                <a:latin typeface="Arial" charset="0"/>
              </a:rPr>
              <a:t>Mitchell book uses a target value </a:t>
            </a:r>
            <a:r>
              <a:rPr lang="en-US" dirty="0" err="1">
                <a:latin typeface="Arial" charset="0"/>
              </a:rPr>
              <a:t>v</a:t>
            </a:r>
            <a:r>
              <a:rPr lang="en-US" baseline="-25000" dirty="0" err="1">
                <a:latin typeface="Arial" charset="0"/>
              </a:rPr>
              <a:t>j</a:t>
            </a:r>
            <a:r>
              <a:rPr lang="en-US" dirty="0">
                <a:latin typeface="Arial" charset="0"/>
              </a:rPr>
              <a:t> rather than target class </a:t>
            </a:r>
            <a:r>
              <a:rPr lang="en-US" dirty="0" err="1">
                <a:latin typeface="Arial" charset="0"/>
              </a:rPr>
              <a:t>C</a:t>
            </a:r>
            <a:r>
              <a:rPr lang="en-US" baseline="-25000" dirty="0" err="1">
                <a:latin typeface="Arial" charset="0"/>
              </a:rPr>
              <a:t>j</a:t>
            </a:r>
            <a:r>
              <a:rPr lang="en-US" dirty="0">
                <a:latin typeface="Arial" charset="0"/>
              </a:rPr>
              <a:t> in the following </a:t>
            </a:r>
            <a:r>
              <a:rPr lang="en-US" dirty="0" smtClean="0">
                <a:latin typeface="Arial" charset="0"/>
              </a:rPr>
              <a:t>slides</a:t>
            </a:r>
            <a:r>
              <a:rPr lang="en-US" dirty="0">
                <a:latin typeface="Arial" charset="0"/>
              </a:rPr>
              <a:t>:</a:t>
            </a:r>
          </a:p>
        </p:txBody>
      </p:sp>
      <p:sp>
        <p:nvSpPr>
          <p:cNvPr id="2" name="Slide Number Placeholder 1"/>
          <p:cNvSpPr>
            <a:spLocks noGrp="1"/>
          </p:cNvSpPr>
          <p:nvPr>
            <p:ph type="sldNum" sz="quarter" idx="12"/>
          </p:nvPr>
        </p:nvSpPr>
        <p:spPr/>
        <p:txBody>
          <a:bodyPr/>
          <a:lstStyle/>
          <a:p>
            <a:pPr>
              <a:defRPr/>
            </a:pPr>
            <a:fld id="{8BC669CC-546F-C042-81FC-C5706B31776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54B58D-E460-3844-B366-2C86353A40DB}" type="slidenum">
              <a:rPr lang="en-US" sz="1000"/>
              <a:pPr/>
              <a:t>46</a:t>
            </a:fld>
            <a:endParaRPr lang="en-US" sz="1000"/>
          </a:p>
        </p:txBody>
      </p:sp>
      <p:sp>
        <p:nvSpPr>
          <p:cNvPr id="110594" name="Rectangle 2"/>
          <p:cNvSpPr>
            <a:spLocks noGrp="1" noChangeArrowheads="1"/>
          </p:cNvSpPr>
          <p:nvPr>
            <p:ph type="title"/>
          </p:nvPr>
        </p:nvSpPr>
        <p:spPr/>
        <p:txBody>
          <a:bodyPr/>
          <a:lstStyle/>
          <a:p>
            <a:pPr eaLnBrk="1" hangingPunct="1"/>
            <a:r>
              <a:rPr lang="tr-TR">
                <a:latin typeface="Arial" charset="0"/>
              </a:rPr>
              <a:t>Example from Mitchell Chp 3.</a:t>
            </a:r>
            <a:endParaRPr lang="en-US">
              <a:latin typeface="Arial" charset="0"/>
            </a:endParaRPr>
          </a:p>
        </p:txBody>
      </p:sp>
      <p:pic>
        <p:nvPicPr>
          <p:cNvPr id="110595" name="Snagit_PPTE82" descr="PPTE8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white">
          <a:xfrm>
            <a:off x="1003300" y="1125538"/>
            <a:ext cx="7135813" cy="5005387"/>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4C0F65-8135-B346-83F4-D6684AAA2579}" type="slidenum">
              <a:rPr lang="en-US" sz="1000"/>
              <a:pPr/>
              <a:t>47</a:t>
            </a:fld>
            <a:endParaRPr lang="en-US" sz="1000"/>
          </a:p>
        </p:txBody>
      </p:sp>
      <p:sp>
        <p:nvSpPr>
          <p:cNvPr id="106498" name="Rectangle 2"/>
          <p:cNvSpPr>
            <a:spLocks noGrp="1" noChangeArrowheads="1"/>
          </p:cNvSpPr>
          <p:nvPr>
            <p:ph type="title"/>
          </p:nvPr>
        </p:nvSpPr>
        <p:spPr>
          <a:xfrm>
            <a:off x="395288" y="188913"/>
            <a:ext cx="8229600" cy="777875"/>
          </a:xfrm>
        </p:spPr>
        <p:txBody>
          <a:bodyPr/>
          <a:lstStyle/>
          <a:p>
            <a:pPr eaLnBrk="1" hangingPunct="1"/>
            <a:r>
              <a:rPr lang="en-US">
                <a:latin typeface="Arial" charset="0"/>
              </a:rPr>
              <a:t>Naïve Bayes Classifier-</a:t>
            </a:r>
            <a:r>
              <a:rPr lang="en-US">
                <a:solidFill>
                  <a:schemeClr val="tx1"/>
                </a:solidFill>
                <a:latin typeface="Arial" charset="0"/>
              </a:rPr>
              <a:t>Algorithm</a:t>
            </a:r>
          </a:p>
        </p:txBody>
      </p:sp>
      <p:pic>
        <p:nvPicPr>
          <p:cNvPr id="1064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125538"/>
            <a:ext cx="6864350" cy="5005387"/>
          </a:xfrm>
        </p:spPr>
      </p:pic>
      <p:sp>
        <p:nvSpPr>
          <p:cNvPr id="106500" name="Text Box 4"/>
          <p:cNvSpPr txBox="1">
            <a:spLocks noChangeArrowheads="1"/>
          </p:cNvSpPr>
          <p:nvPr/>
        </p:nvSpPr>
        <p:spPr bwMode="white">
          <a:xfrm>
            <a:off x="7785100" y="1268413"/>
            <a:ext cx="1063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1400" dirty="0" err="1"/>
              <a:t>I.e</a:t>
            </a:r>
            <a:r>
              <a:rPr lang="tr-TR" sz="1400" dirty="0"/>
              <a:t>. </a:t>
            </a:r>
            <a:r>
              <a:rPr lang="tr-TR" sz="1400" dirty="0" err="1"/>
              <a:t>Estimate</a:t>
            </a:r>
            <a:r>
              <a:rPr lang="tr-TR" sz="1400" dirty="0"/>
              <a:t> P(</a:t>
            </a:r>
            <a:r>
              <a:rPr lang="tr-TR" sz="1400" dirty="0" err="1"/>
              <a:t>v</a:t>
            </a:r>
            <a:r>
              <a:rPr lang="tr-TR" sz="1400" baseline="-25000" dirty="0" err="1"/>
              <a:t>j</a:t>
            </a:r>
            <a:r>
              <a:rPr lang="tr-TR" sz="1400" dirty="0"/>
              <a:t>) </a:t>
            </a:r>
            <a:r>
              <a:rPr lang="tr-TR" sz="1400" dirty="0" err="1"/>
              <a:t>and</a:t>
            </a:r>
            <a:r>
              <a:rPr lang="tr-TR" sz="1400" dirty="0"/>
              <a:t> P(</a:t>
            </a:r>
            <a:r>
              <a:rPr lang="tr-TR" sz="1400" dirty="0" err="1"/>
              <a:t>a</a:t>
            </a:r>
            <a:r>
              <a:rPr lang="tr-TR" sz="1400" baseline="-25000" dirty="0" err="1"/>
              <a:t>i</a:t>
            </a:r>
            <a:r>
              <a:rPr lang="tr-TR" sz="1400" dirty="0" err="1"/>
              <a:t>|v</a:t>
            </a:r>
            <a:r>
              <a:rPr lang="tr-TR" sz="1400" baseline="-25000" dirty="0" err="1"/>
              <a:t>j</a:t>
            </a:r>
            <a:r>
              <a:rPr lang="tr-TR" sz="1400" dirty="0"/>
              <a:t>) – </a:t>
            </a:r>
          </a:p>
          <a:p>
            <a:r>
              <a:rPr lang="tr-TR" sz="1400" dirty="0" err="1" smtClean="0"/>
              <a:t>possibly</a:t>
            </a:r>
            <a:r>
              <a:rPr lang="tr-TR" sz="1400" dirty="0" smtClean="0"/>
              <a:t> </a:t>
            </a:r>
            <a:r>
              <a:rPr lang="tr-TR" sz="1400" dirty="0" err="1" smtClean="0"/>
              <a:t>by</a:t>
            </a:r>
            <a:r>
              <a:rPr lang="tr-TR" sz="1400" dirty="0" smtClean="0"/>
              <a:t> </a:t>
            </a:r>
            <a:r>
              <a:rPr lang="tr-TR" sz="1400" dirty="0" err="1"/>
              <a:t>counting</a:t>
            </a:r>
            <a:r>
              <a:rPr lang="tr-TR" sz="1400" dirty="0"/>
              <a:t> </a:t>
            </a:r>
            <a:r>
              <a:rPr lang="tr-TR" sz="1400" dirty="0" err="1"/>
              <a:t>occurence</a:t>
            </a:r>
            <a:r>
              <a:rPr lang="tr-TR" sz="1400" dirty="0"/>
              <a:t> of </a:t>
            </a:r>
            <a:r>
              <a:rPr lang="tr-TR" sz="1400" dirty="0" err="1"/>
              <a:t>each</a:t>
            </a:r>
            <a:r>
              <a:rPr lang="tr-TR" sz="1400" dirty="0"/>
              <a:t> </a:t>
            </a:r>
            <a:r>
              <a:rPr lang="tr-TR" sz="1400" dirty="0" err="1"/>
              <a:t>class</a:t>
            </a:r>
            <a:r>
              <a:rPr lang="tr-TR" sz="1400" dirty="0"/>
              <a:t> an </a:t>
            </a:r>
            <a:r>
              <a:rPr lang="tr-TR" sz="1400" dirty="0" err="1"/>
              <a:t>each</a:t>
            </a:r>
            <a:r>
              <a:rPr lang="tr-TR" sz="1400" dirty="0"/>
              <a:t> </a:t>
            </a:r>
            <a:r>
              <a:rPr lang="tr-TR" sz="1400" dirty="0" err="1"/>
              <a:t>attribute</a:t>
            </a:r>
            <a:r>
              <a:rPr lang="tr-TR" sz="1400" dirty="0"/>
              <a:t> in </a:t>
            </a:r>
            <a:r>
              <a:rPr lang="tr-TR" sz="1400" dirty="0" err="1"/>
              <a:t>each</a:t>
            </a:r>
            <a:r>
              <a:rPr lang="tr-TR" sz="1400" dirty="0"/>
              <a:t> </a:t>
            </a:r>
            <a:r>
              <a:rPr lang="tr-TR" sz="1400" dirty="0" err="1"/>
              <a:t>class</a:t>
            </a:r>
            <a:r>
              <a:rPr lang="tr-TR" sz="1400" dirty="0"/>
              <a:t>	</a:t>
            </a:r>
            <a:r>
              <a:rPr lang="tr-TR" sz="1400" dirty="0" err="1"/>
              <a:t>among</a:t>
            </a:r>
            <a:r>
              <a:rPr lang="tr-TR" sz="1400" dirty="0"/>
              <a:t> </a:t>
            </a:r>
            <a:r>
              <a:rPr lang="tr-TR" sz="1400" dirty="0" err="1"/>
              <a:t>all</a:t>
            </a:r>
            <a:r>
              <a:rPr lang="tr-TR" sz="1600" dirty="0"/>
              <a:t> </a:t>
            </a:r>
            <a:r>
              <a:rPr lang="tr-TR" sz="1400" dirty="0" err="1"/>
              <a:t>examples</a:t>
            </a:r>
            <a:endParaRPr lang="en-US" sz="1400" dirty="0"/>
          </a:p>
        </p:txBody>
      </p:sp>
      <p:sp>
        <p:nvSpPr>
          <p:cNvPr id="106501" name="AutoShape 5"/>
          <p:cNvSpPr>
            <a:spLocks/>
          </p:cNvSpPr>
          <p:nvPr/>
        </p:nvSpPr>
        <p:spPr bwMode="white">
          <a:xfrm>
            <a:off x="7451725" y="1341438"/>
            <a:ext cx="144463" cy="2663825"/>
          </a:xfrm>
          <a:prstGeom prst="rightBrace">
            <a:avLst>
              <a:gd name="adj1" fmla="val 15366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C4373B-BD13-6C46-A2D1-FD4BD99BF7EA}" type="slidenum">
              <a:rPr lang="en-US" sz="1000"/>
              <a:pPr/>
              <a:t>48</a:t>
            </a:fld>
            <a:endParaRPr lang="en-US" sz="1000"/>
          </a:p>
        </p:txBody>
      </p:sp>
      <p:sp>
        <p:nvSpPr>
          <p:cNvPr id="108546" name="Rectangle 2"/>
          <p:cNvSpPr>
            <a:spLocks noGrp="1" noChangeArrowheads="1"/>
          </p:cNvSpPr>
          <p:nvPr>
            <p:ph type="title"/>
          </p:nvPr>
        </p:nvSpPr>
        <p:spPr/>
        <p:txBody>
          <a:bodyPr/>
          <a:lstStyle/>
          <a:p>
            <a:pPr eaLnBrk="1" hangingPunct="1"/>
            <a:r>
              <a:rPr lang="en-US">
                <a:latin typeface="Arial" charset="0"/>
              </a:rPr>
              <a:t>Naïve Bayes Classifier-</a:t>
            </a:r>
            <a:r>
              <a:rPr lang="en-US">
                <a:solidFill>
                  <a:schemeClr val="tx1"/>
                </a:solidFill>
                <a:latin typeface="Arial" charset="0"/>
              </a:rPr>
              <a:t>Example</a:t>
            </a:r>
            <a:endParaRPr lang="en-US">
              <a:latin typeface="Arial" charset="0"/>
            </a:endParaRPr>
          </a:p>
        </p:txBody>
      </p:sp>
      <p:pic>
        <p:nvPicPr>
          <p:cNvPr id="10854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43895"/>
          <a:stretch>
            <a:fillRect/>
          </a:stretch>
        </p:blipFill>
        <p:spPr>
          <a:xfrm>
            <a:off x="34925" y="1125538"/>
            <a:ext cx="9361488" cy="319405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3D66FC-BF1C-864E-AEDC-8A902666F446}" type="slidenum">
              <a:rPr lang="en-US" sz="1000"/>
              <a:pPr/>
              <a:t>49</a:t>
            </a:fld>
            <a:endParaRPr lang="en-US" sz="1000"/>
          </a:p>
        </p:txBody>
      </p:sp>
      <p:sp>
        <p:nvSpPr>
          <p:cNvPr id="112642" name="Rectangle 2"/>
          <p:cNvSpPr>
            <a:spLocks noGrp="1" noChangeArrowheads="1"/>
          </p:cNvSpPr>
          <p:nvPr>
            <p:ph type="title"/>
          </p:nvPr>
        </p:nvSpPr>
        <p:spPr/>
        <p:txBody>
          <a:bodyPr/>
          <a:lstStyle/>
          <a:p>
            <a:pPr eaLnBrk="1" hangingPunct="1"/>
            <a:r>
              <a:rPr lang="tr-TR">
                <a:latin typeface="Arial" charset="0"/>
              </a:rPr>
              <a:t>Illustrative Example</a:t>
            </a:r>
            <a:endParaRPr lang="en-US">
              <a:latin typeface="Arial" charset="0"/>
            </a:endParaRPr>
          </a:p>
        </p:txBody>
      </p:sp>
      <p:pic>
        <p:nvPicPr>
          <p:cNvPr id="11264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64732"/>
          <a:stretch>
            <a:fillRect/>
          </a:stretch>
        </p:blipFill>
        <p:spPr>
          <a:xfrm>
            <a:off x="34925" y="1484313"/>
            <a:ext cx="9402763" cy="20161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66C0E1-0A1D-2849-B9E0-26AA822A7840}" type="slidenum">
              <a:rPr lang="en-US" sz="1000"/>
              <a:pPr/>
              <a:t>5</a:t>
            </a:fld>
            <a:endParaRPr lang="en-US" sz="1000"/>
          </a:p>
        </p:txBody>
      </p:sp>
      <p:sp>
        <p:nvSpPr>
          <p:cNvPr id="25602" name="Rectangle 2"/>
          <p:cNvSpPr>
            <a:spLocks noGrp="1" noChangeArrowheads="1"/>
          </p:cNvSpPr>
          <p:nvPr>
            <p:ph type="title"/>
          </p:nvPr>
        </p:nvSpPr>
        <p:spPr/>
        <p:txBody>
          <a:bodyPr/>
          <a:lstStyle/>
          <a:p>
            <a:pPr eaLnBrk="1" hangingPunct="1"/>
            <a:r>
              <a:rPr lang="en-GB">
                <a:latin typeface="Arial" charset="0"/>
              </a:rPr>
              <a:t>Probability Theory</a:t>
            </a:r>
            <a:endParaRPr lang="en-US">
              <a:latin typeface="Arial" charset="0"/>
            </a:endParaRPr>
          </a:p>
        </p:txBody>
      </p:sp>
      <p:sp>
        <p:nvSpPr>
          <p:cNvPr id="25603" name="Rectangle 3"/>
          <p:cNvSpPr>
            <a:spLocks noGrp="1" noChangeArrowheads="1"/>
          </p:cNvSpPr>
          <p:nvPr>
            <p:ph type="body" idx="1"/>
          </p:nvPr>
        </p:nvSpPr>
        <p:spPr/>
        <p:txBody>
          <a:bodyPr/>
          <a:lstStyle/>
          <a:p>
            <a:pPr eaLnBrk="1" hangingPunct="1"/>
            <a:endParaRPr lang="en-US">
              <a:latin typeface="Arial" charset="0"/>
            </a:endParaRPr>
          </a:p>
        </p:txBody>
      </p:sp>
      <p:grpSp>
        <p:nvGrpSpPr>
          <p:cNvPr id="25604" name="Group 8"/>
          <p:cNvGrpSpPr>
            <a:grpSpLocks/>
          </p:cNvGrpSpPr>
          <p:nvPr/>
        </p:nvGrpSpPr>
        <p:grpSpPr bwMode="auto">
          <a:xfrm>
            <a:off x="215900" y="1123950"/>
            <a:ext cx="8243888" cy="5618163"/>
            <a:chOff x="431" y="935"/>
            <a:chExt cx="3653" cy="2591"/>
          </a:xfrm>
        </p:grpSpPr>
        <p:pic>
          <p:nvPicPr>
            <p:cNvPr id="25605" name="Picture 4"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935"/>
              <a:ext cx="170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Fig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 y="935"/>
              <a:ext cx="170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Fig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 y="2341"/>
              <a:ext cx="170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descr="Figur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 y="2336"/>
              <a:ext cx="1703" cy="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0C5F8C-F758-F647-B908-92102D27281C}" type="slidenum">
              <a:rPr lang="en-US" sz="1000"/>
              <a:pPr/>
              <a:t>50</a:t>
            </a:fld>
            <a:endParaRPr lang="en-US" sz="1000"/>
          </a:p>
        </p:txBody>
      </p:sp>
      <p:sp>
        <p:nvSpPr>
          <p:cNvPr id="114690" name="Rectangle 2"/>
          <p:cNvSpPr>
            <a:spLocks noGrp="1" noChangeArrowheads="1"/>
          </p:cNvSpPr>
          <p:nvPr>
            <p:ph type="title"/>
          </p:nvPr>
        </p:nvSpPr>
        <p:spPr/>
        <p:txBody>
          <a:bodyPr/>
          <a:lstStyle/>
          <a:p>
            <a:pPr eaLnBrk="1" hangingPunct="1"/>
            <a:r>
              <a:rPr lang="tr-TR">
                <a:latin typeface="Arial" charset="0"/>
              </a:rPr>
              <a:t>Illustrative Example</a:t>
            </a:r>
            <a:endParaRPr lang="en-US">
              <a:latin typeface="Arial" charset="0"/>
            </a:endParaRPr>
          </a:p>
        </p:txBody>
      </p:sp>
      <p:pic>
        <p:nvPicPr>
          <p:cNvPr id="11469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6513" y="1125538"/>
            <a:ext cx="8996363" cy="547211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Estimating the PROBABILITIES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76F29A2-531A-1B4C-A7C3-F49A87E91D42}" type="slidenum">
              <a:rPr lang="en-US" smtClean="0"/>
              <a:pPr>
                <a:defRPr/>
              </a:pPr>
              <a:t>51</a:t>
            </a:fld>
            <a:endParaRPr lang="en-US"/>
          </a:p>
        </p:txBody>
      </p:sp>
    </p:spTree>
    <p:extLst>
      <p:ext uri="{BB962C8B-B14F-4D97-AF65-F5344CB8AC3E}">
        <p14:creationId xmlns:p14="http://schemas.microsoft.com/office/powerpoint/2010/main" val="384392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76F29A2-531A-1B4C-A7C3-F49A87E91D42}" type="slidenum">
              <a:rPr lang="en-US" smtClean="0"/>
              <a:pPr>
                <a:defRPr/>
              </a:pPr>
              <a:t>52</a:t>
            </a:fld>
            <a:endParaRPr lang="en-US"/>
          </a:p>
        </p:txBody>
      </p:sp>
      <p:pic>
        <p:nvPicPr>
          <p:cNvPr id="5" name="Picture 4"/>
          <p:cNvPicPr>
            <a:picLocks noChangeAspect="1"/>
          </p:cNvPicPr>
          <p:nvPr/>
        </p:nvPicPr>
        <p:blipFill>
          <a:blip r:embed="rId2"/>
          <a:stretch>
            <a:fillRect/>
          </a:stretch>
        </p:blipFill>
        <p:spPr>
          <a:xfrm>
            <a:off x="-15868" y="-1"/>
            <a:ext cx="8836340" cy="6799711"/>
          </a:xfrm>
          <a:prstGeom prst="rect">
            <a:avLst/>
          </a:prstGeom>
        </p:spPr>
      </p:pic>
    </p:spTree>
    <p:extLst>
      <p:ext uri="{BB962C8B-B14F-4D97-AF65-F5344CB8AC3E}">
        <p14:creationId xmlns:p14="http://schemas.microsoft.com/office/powerpoint/2010/main" val="1727916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8"/>
          <p:cNvSpPr>
            <a:spLocks noGrp="1"/>
          </p:cNvSpPr>
          <p:nvPr>
            <p:ph type="title"/>
          </p:nvPr>
        </p:nvSpPr>
        <p:spPr/>
        <p:txBody>
          <a:bodyPr/>
          <a:lstStyle/>
          <a:p>
            <a:r>
              <a:rPr lang="en-US">
                <a:latin typeface="Arial" charset="0"/>
              </a:rPr>
              <a:t>Binomial Distribution</a:t>
            </a:r>
          </a:p>
        </p:txBody>
      </p:sp>
      <p:sp>
        <p:nvSpPr>
          <p:cNvPr id="22530" name="Content Placeholder 9"/>
          <p:cNvSpPr>
            <a:spLocks noGrp="1"/>
          </p:cNvSpPr>
          <p:nvPr>
            <p:ph idx="1"/>
          </p:nvPr>
        </p:nvSpPr>
        <p:spPr/>
        <p:txBody>
          <a:bodyPr/>
          <a:lstStyle/>
          <a:p>
            <a:endParaRPr lang="en-US" dirty="0">
              <a:latin typeface="Arial" charset="0"/>
            </a:endParaRPr>
          </a:p>
          <a:p>
            <a:r>
              <a:rPr lang="en-US" dirty="0">
                <a:latin typeface="Arial" charset="0"/>
              </a:rPr>
              <a:t>n independent trials </a:t>
            </a:r>
            <a:r>
              <a:rPr lang="en-US" dirty="0" smtClean="0">
                <a:latin typeface="Arial" charset="0"/>
              </a:rPr>
              <a:t>each </a:t>
            </a:r>
            <a:r>
              <a:rPr lang="en-US" dirty="0">
                <a:latin typeface="Arial" charset="0"/>
              </a:rPr>
              <a:t>of which results in success with probability of p (each a </a:t>
            </a:r>
            <a:r>
              <a:rPr lang="en-US" dirty="0" err="1">
                <a:latin typeface="Arial" charset="0"/>
              </a:rPr>
              <a:t>Bernouilli</a:t>
            </a:r>
            <a:r>
              <a:rPr lang="en-US" dirty="0">
                <a:latin typeface="Arial" charset="0"/>
              </a:rPr>
              <a:t> trial), </a:t>
            </a:r>
          </a:p>
          <a:p>
            <a:r>
              <a:rPr lang="en-US" dirty="0">
                <a:latin typeface="Arial" charset="0"/>
              </a:rPr>
              <a:t>binomial distribution gives the </a:t>
            </a:r>
            <a:r>
              <a:rPr lang="en-US" dirty="0" smtClean="0">
                <a:latin typeface="Arial" charset="0"/>
              </a:rPr>
              <a:t>probability distribution of the number of successes </a:t>
            </a:r>
            <a:r>
              <a:rPr lang="en-US" i="1" dirty="0" smtClean="0">
                <a:latin typeface="Arial" charset="0"/>
              </a:rPr>
              <a:t>(x out of n)</a:t>
            </a:r>
          </a:p>
          <a:p>
            <a:pPr marL="800100" lvl="4" indent="-342900">
              <a:buFont typeface="Wingdings" charset="0"/>
              <a:buChar char="l"/>
            </a:pPr>
            <a:r>
              <a:rPr lang="en-US" sz="2100" dirty="0" smtClean="0">
                <a:solidFill>
                  <a:srgbClr val="000066"/>
                </a:solidFill>
                <a:latin typeface="Arial" charset="0"/>
                <a:cs typeface="ＭＳ Ｐゴシック" charset="0"/>
              </a:rPr>
              <a:t>P(</a:t>
            </a:r>
            <a:r>
              <a:rPr lang="en-US" sz="2100" dirty="0">
                <a:solidFill>
                  <a:srgbClr val="000066"/>
                </a:solidFill>
                <a:latin typeface="Arial" charset="0"/>
                <a:cs typeface="ＭＳ Ｐゴシック" charset="0"/>
              </a:rPr>
              <a:t>x) = (n choose x) </a:t>
            </a:r>
            <a:r>
              <a:rPr lang="en-US" sz="2100" dirty="0" err="1">
                <a:solidFill>
                  <a:srgbClr val="000066"/>
                </a:solidFill>
                <a:latin typeface="Arial" charset="0"/>
                <a:cs typeface="ＭＳ Ｐゴシック" charset="0"/>
              </a:rPr>
              <a:t>p</a:t>
            </a:r>
            <a:r>
              <a:rPr lang="en-US" sz="2100" baseline="30000" dirty="0" err="1">
                <a:solidFill>
                  <a:srgbClr val="000066"/>
                </a:solidFill>
                <a:latin typeface="Arial" charset="0"/>
                <a:cs typeface="ＭＳ Ｐゴシック" charset="0"/>
              </a:rPr>
              <a:t>x</a:t>
            </a:r>
            <a:r>
              <a:rPr lang="en-US" sz="2100" dirty="0">
                <a:solidFill>
                  <a:srgbClr val="000066"/>
                </a:solidFill>
                <a:latin typeface="Arial" charset="0"/>
                <a:cs typeface="ＭＳ Ｐゴシック" charset="0"/>
              </a:rPr>
              <a:t> (1-p)</a:t>
            </a:r>
            <a:r>
              <a:rPr lang="en-US" sz="2100" baseline="30000" dirty="0">
                <a:solidFill>
                  <a:srgbClr val="000066"/>
                </a:solidFill>
                <a:latin typeface="Arial" charset="0"/>
                <a:cs typeface="ＭＳ Ｐゴシック" charset="0"/>
              </a:rPr>
              <a:t>(n-x)</a:t>
            </a:r>
          </a:p>
          <a:p>
            <a:endParaRPr lang="en-US" i="1" dirty="0">
              <a:latin typeface="Arial" charset="0"/>
            </a:endParaRPr>
          </a:p>
          <a:p>
            <a:pPr marL="1200150" lvl="3" indent="-342900"/>
            <a:r>
              <a:rPr lang="en-US" sz="2100" dirty="0">
                <a:solidFill>
                  <a:srgbClr val="000066"/>
                </a:solidFill>
                <a:latin typeface="Arial" charset="0"/>
                <a:cs typeface="ＭＳ Ｐゴシック" charset="0"/>
              </a:rPr>
              <a:t>e.g. You flip a coin 10 times with </a:t>
            </a:r>
            <a:r>
              <a:rPr lang="en-US" sz="2100" dirty="0" err="1">
                <a:solidFill>
                  <a:srgbClr val="000066"/>
                </a:solidFill>
                <a:latin typeface="Arial" charset="0"/>
                <a:cs typeface="ＭＳ Ｐゴシック" charset="0"/>
              </a:rPr>
              <a:t>P</a:t>
            </a:r>
            <a:r>
              <a:rPr lang="en-US" sz="2100" baseline="-25000" dirty="0" err="1">
                <a:solidFill>
                  <a:srgbClr val="000066"/>
                </a:solidFill>
                <a:latin typeface="Arial" charset="0"/>
                <a:cs typeface="ＭＳ Ｐゴシック" charset="0"/>
              </a:rPr>
              <a:t>Heads</a:t>
            </a:r>
            <a:r>
              <a:rPr lang="en-US" sz="2100" dirty="0">
                <a:solidFill>
                  <a:srgbClr val="000066"/>
                </a:solidFill>
                <a:latin typeface="Arial" charset="0"/>
                <a:cs typeface="ＭＳ Ｐゴシック" charset="0"/>
              </a:rPr>
              <a:t>=0.6 </a:t>
            </a:r>
          </a:p>
          <a:p>
            <a:pPr marL="1200150" lvl="3" indent="-342900"/>
            <a:r>
              <a:rPr lang="en-US" sz="2100" dirty="0">
                <a:solidFill>
                  <a:srgbClr val="008000"/>
                </a:solidFill>
                <a:latin typeface="Arial" charset="0"/>
                <a:cs typeface="ＭＳ Ｐゴシック" charset="0"/>
              </a:rPr>
              <a:t>What is the probability of getting 8 H, 2T</a:t>
            </a:r>
            <a:r>
              <a:rPr lang="en-US" sz="2100" dirty="0" smtClean="0">
                <a:solidFill>
                  <a:srgbClr val="008000"/>
                </a:solidFill>
                <a:latin typeface="Arial" charset="0"/>
                <a:cs typeface="ＭＳ Ｐゴシック" charset="0"/>
              </a:rPr>
              <a:t>? </a:t>
            </a:r>
            <a:endParaRPr lang="en-US" sz="2100" baseline="30000" dirty="0">
              <a:solidFill>
                <a:srgbClr val="000066"/>
              </a:solidFill>
              <a:latin typeface="Arial" charset="0"/>
              <a:cs typeface="ＭＳ Ｐゴシック" charset="0"/>
            </a:endParaRPr>
          </a:p>
          <a:p>
            <a:pPr marL="1314450" lvl="4" indent="0">
              <a:buNone/>
            </a:pPr>
            <a:r>
              <a:rPr lang="en-US" sz="2100" dirty="0" smtClean="0">
                <a:solidFill>
                  <a:srgbClr val="000066"/>
                </a:solidFill>
                <a:latin typeface="Arial" charset="0"/>
                <a:cs typeface="ＭＳ Ｐゴシック" charset="0"/>
              </a:rPr>
              <a:t>      P(8) = (10 choose 8) p</a:t>
            </a:r>
            <a:r>
              <a:rPr lang="en-US" sz="2100" baseline="30000" dirty="0" smtClean="0">
                <a:solidFill>
                  <a:srgbClr val="000066"/>
                </a:solidFill>
                <a:latin typeface="Arial" charset="0"/>
                <a:cs typeface="ＭＳ Ｐゴシック" charset="0"/>
              </a:rPr>
              <a:t>8</a:t>
            </a:r>
            <a:r>
              <a:rPr lang="en-US" sz="2100" dirty="0" smtClean="0">
                <a:solidFill>
                  <a:srgbClr val="000066"/>
                </a:solidFill>
                <a:latin typeface="Arial" charset="0"/>
                <a:cs typeface="ＭＳ Ｐゴシック" charset="0"/>
              </a:rPr>
              <a:t> (1-p)</a:t>
            </a:r>
            <a:r>
              <a:rPr lang="en-US" sz="2100" baseline="30000" dirty="0" smtClean="0">
                <a:solidFill>
                  <a:srgbClr val="000066"/>
                </a:solidFill>
                <a:latin typeface="Arial" charset="0"/>
                <a:cs typeface="ＭＳ Ｐゴシック" charset="0"/>
              </a:rPr>
              <a:t>2</a:t>
            </a:r>
            <a:endParaRPr lang="en-US" baseline="30000" dirty="0">
              <a:latin typeface="Arial" charset="0"/>
            </a:endParaRPr>
          </a:p>
          <a:p>
            <a:pPr marL="0" indent="0">
              <a:buNone/>
            </a:pPr>
            <a:endParaRPr lang="en-US" dirty="0">
              <a:solidFill>
                <a:schemeClr val="tx1"/>
              </a:solidFill>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69466837"/>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50"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3234292680"/>
      </p:ext>
    </p:extLst>
  </p:cSld>
  <p:clrMapOvr>
    <a:masterClrMapping/>
  </p:clrMapOvr>
  <p:transition xmlns:p14="http://schemas.microsoft.com/office/powerpoint/2010/mai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8"/>
          <p:cNvSpPr>
            <a:spLocks noGrp="1"/>
          </p:cNvSpPr>
          <p:nvPr>
            <p:ph type="title"/>
          </p:nvPr>
        </p:nvSpPr>
        <p:spPr/>
        <p:txBody>
          <a:bodyPr/>
          <a:lstStyle/>
          <a:p>
            <a:r>
              <a:rPr lang="en-US">
                <a:latin typeface="Arial" charset="0"/>
              </a:rPr>
              <a:t>Multinomial Distribution</a:t>
            </a:r>
          </a:p>
        </p:txBody>
      </p:sp>
      <p:sp>
        <p:nvSpPr>
          <p:cNvPr id="21506" name="Content Placeholder 9"/>
          <p:cNvSpPr>
            <a:spLocks noGrp="1"/>
          </p:cNvSpPr>
          <p:nvPr>
            <p:ph idx="1"/>
          </p:nvPr>
        </p:nvSpPr>
        <p:spPr/>
        <p:txBody>
          <a:bodyPr/>
          <a:lstStyle/>
          <a:p>
            <a:r>
              <a:rPr lang="en-US" dirty="0">
                <a:latin typeface="Arial" charset="0"/>
              </a:rPr>
              <a:t>Generalization of Binomial distribution </a:t>
            </a:r>
          </a:p>
          <a:p>
            <a:endParaRPr lang="en-US" dirty="0">
              <a:latin typeface="Arial" charset="0"/>
            </a:endParaRPr>
          </a:p>
          <a:p>
            <a:r>
              <a:rPr lang="en-US" dirty="0">
                <a:latin typeface="Arial" charset="0"/>
              </a:rPr>
              <a:t>n independent trials, each of which results in one of the k </a:t>
            </a:r>
            <a:r>
              <a:rPr lang="en-US" dirty="0" smtClean="0">
                <a:latin typeface="Arial" charset="0"/>
              </a:rPr>
              <a:t>outcomes with probabilities </a:t>
            </a:r>
            <a:r>
              <a:rPr lang="en-US" dirty="0" err="1" smtClean="0">
                <a:latin typeface="Arial" charset="0"/>
              </a:rPr>
              <a:t>p</a:t>
            </a:r>
            <a:r>
              <a:rPr lang="en-US" baseline="-25000" dirty="0" err="1" smtClean="0">
                <a:latin typeface="Arial" charset="0"/>
              </a:rPr>
              <a:t>k</a:t>
            </a:r>
            <a:endParaRPr lang="en-US" baseline="-25000" dirty="0">
              <a:latin typeface="Arial" charset="0"/>
            </a:endParaRPr>
          </a:p>
          <a:p>
            <a:r>
              <a:rPr lang="en-US" dirty="0">
                <a:latin typeface="Arial" charset="0"/>
              </a:rPr>
              <a:t>multinomial distribution gives the probability of </a:t>
            </a:r>
            <a:r>
              <a:rPr lang="en-US" i="1" dirty="0">
                <a:latin typeface="Arial" charset="0"/>
              </a:rPr>
              <a:t>any particular combination of numbers of successes for the various categories k.</a:t>
            </a:r>
          </a:p>
          <a:p>
            <a:pPr marL="742950" lvl="2" indent="-342900"/>
            <a:r>
              <a:rPr lang="en-US" sz="2400" dirty="0">
                <a:solidFill>
                  <a:srgbClr val="000066"/>
                </a:solidFill>
                <a:latin typeface="Arial" charset="0"/>
                <a:cs typeface="ＭＳ Ｐゴシック" charset="0"/>
              </a:rPr>
              <a:t>e.g. You have balls in three </a:t>
            </a:r>
            <a:r>
              <a:rPr lang="en-US" sz="2400" dirty="0" err="1">
                <a:solidFill>
                  <a:srgbClr val="000066"/>
                </a:solidFill>
                <a:latin typeface="Arial" charset="0"/>
                <a:cs typeface="ＭＳ Ｐゴシック" charset="0"/>
              </a:rPr>
              <a:t>colours</a:t>
            </a:r>
            <a:r>
              <a:rPr lang="en-US" sz="2400" dirty="0">
                <a:solidFill>
                  <a:srgbClr val="000066"/>
                </a:solidFill>
                <a:latin typeface="Arial" charset="0"/>
                <a:cs typeface="ＭＳ Ｐゴシック" charset="0"/>
              </a:rPr>
              <a:t> in a bin (3 balls of each color =&gt; </a:t>
            </a:r>
            <a:r>
              <a:rPr lang="en-US" sz="2400" dirty="0" err="1">
                <a:solidFill>
                  <a:srgbClr val="000066"/>
                </a:solidFill>
                <a:latin typeface="Arial" charset="0"/>
                <a:cs typeface="ＭＳ Ｐゴシック" charset="0"/>
              </a:rPr>
              <a:t>p</a:t>
            </a:r>
            <a:r>
              <a:rPr lang="en-US" sz="2400" baseline="-25000" dirty="0" err="1">
                <a:solidFill>
                  <a:srgbClr val="000066"/>
                </a:solidFill>
                <a:latin typeface="Arial" charset="0"/>
                <a:cs typeface="ＭＳ Ｐゴシック" charset="0"/>
              </a:rPr>
              <a:t>R</a:t>
            </a:r>
            <a:r>
              <a:rPr lang="en-US" sz="2400" dirty="0" smtClean="0">
                <a:solidFill>
                  <a:srgbClr val="000066"/>
                </a:solidFill>
                <a:latin typeface="Arial" charset="0"/>
                <a:cs typeface="ＭＳ Ｐゴシック" charset="0"/>
              </a:rPr>
              <a:t>=</a:t>
            </a:r>
            <a:r>
              <a:rPr lang="en-US" sz="2400" dirty="0" err="1" smtClean="0">
                <a:solidFill>
                  <a:srgbClr val="000066"/>
                </a:solidFill>
                <a:latin typeface="Arial" charset="0"/>
                <a:cs typeface="ＭＳ Ｐゴシック" charset="0"/>
              </a:rPr>
              <a:t>p</a:t>
            </a:r>
            <a:r>
              <a:rPr lang="en-US" sz="2400" baseline="-25000" dirty="0" err="1" smtClean="0">
                <a:solidFill>
                  <a:srgbClr val="000066"/>
                </a:solidFill>
                <a:latin typeface="Arial" charset="0"/>
                <a:cs typeface="ＭＳ Ｐゴシック" charset="0"/>
              </a:rPr>
              <a:t>G</a:t>
            </a:r>
            <a:r>
              <a:rPr lang="en-US" sz="2400" dirty="0" smtClean="0">
                <a:solidFill>
                  <a:srgbClr val="000066"/>
                </a:solidFill>
                <a:latin typeface="Arial" charset="0"/>
                <a:cs typeface="ＭＳ Ｐゴシック" charset="0"/>
              </a:rPr>
              <a:t>=</a:t>
            </a:r>
            <a:r>
              <a:rPr lang="en-US" sz="2400" dirty="0" err="1" smtClean="0">
                <a:solidFill>
                  <a:srgbClr val="000066"/>
                </a:solidFill>
                <a:latin typeface="Arial" charset="0"/>
                <a:cs typeface="ＭＳ Ｐゴシック" charset="0"/>
              </a:rPr>
              <a:t>p</a:t>
            </a:r>
            <a:r>
              <a:rPr lang="en-US" sz="2400" baseline="-25000" dirty="0" err="1" smtClean="0">
                <a:solidFill>
                  <a:srgbClr val="000066"/>
                </a:solidFill>
                <a:latin typeface="Arial" charset="0"/>
                <a:cs typeface="ＭＳ Ｐゴシック" charset="0"/>
              </a:rPr>
              <a:t>B</a:t>
            </a:r>
            <a:r>
              <a:rPr lang="en-US" sz="2400" dirty="0">
                <a:solidFill>
                  <a:srgbClr val="000066"/>
                </a:solidFill>
                <a:latin typeface="Arial" charset="0"/>
                <a:cs typeface="ＭＳ Ｐゴシック" charset="0"/>
              </a:rPr>
              <a:t>), from which you draw n=9 balls with replacement. </a:t>
            </a:r>
            <a:r>
              <a:rPr lang="en-US" sz="2400" dirty="0">
                <a:solidFill>
                  <a:srgbClr val="008000"/>
                </a:solidFill>
                <a:latin typeface="Arial" charset="0"/>
                <a:cs typeface="ＭＳ Ｐゴシック" charset="0"/>
              </a:rPr>
              <a:t>What is the probability of getting 8 Red, 1 Green, 0 Blue. </a:t>
            </a:r>
            <a:r>
              <a:rPr lang="en-US" sz="2400" dirty="0" smtClean="0">
                <a:solidFill>
                  <a:srgbClr val="008000"/>
                </a:solidFill>
                <a:latin typeface="Arial" charset="0"/>
                <a:cs typeface="ＭＳ Ｐゴシック" charset="0"/>
              </a:rPr>
              <a:t>e.g. p(8,1,0)=?</a:t>
            </a:r>
            <a:endParaRPr lang="en-US" sz="2400" dirty="0">
              <a:solidFill>
                <a:srgbClr val="008000"/>
              </a:solidFill>
              <a:latin typeface="Arial" charset="0"/>
              <a:cs typeface="ＭＳ Ｐゴシック" charset="0"/>
            </a:endParaRPr>
          </a:p>
          <a:p>
            <a:pPr marL="742950" lvl="2" indent="-342900"/>
            <a:endParaRPr lang="en-US" sz="2400" dirty="0">
              <a:solidFill>
                <a:srgbClr val="000066"/>
              </a:solidFill>
              <a:latin typeface="Arial" charset="0"/>
              <a:cs typeface="ＭＳ Ｐゴシック" charset="0"/>
            </a:endParaRPr>
          </a:p>
          <a:p>
            <a:pPr marL="400050" lvl="2" indent="0">
              <a:buNone/>
            </a:pPr>
            <a:r>
              <a:rPr lang="en-US" sz="2400" dirty="0" smtClean="0">
                <a:solidFill>
                  <a:srgbClr val="000066"/>
                </a:solidFill>
                <a:latin typeface="Arial" charset="0"/>
                <a:cs typeface="ＭＳ Ｐゴシック" charset="0"/>
              </a:rPr>
              <a:t>    P</a:t>
            </a:r>
            <a:r>
              <a:rPr lang="en-US" sz="2400" dirty="0">
                <a:solidFill>
                  <a:srgbClr val="000066"/>
                </a:solidFill>
                <a:latin typeface="Arial" charset="0"/>
                <a:cs typeface="ＭＳ Ｐゴシック" charset="0"/>
              </a:rPr>
              <a:t>(x</a:t>
            </a:r>
            <a:r>
              <a:rPr lang="en-US" sz="2400" baseline="-25000" dirty="0">
                <a:solidFill>
                  <a:srgbClr val="000066"/>
                </a:solidFill>
                <a:latin typeface="Arial" charset="0"/>
                <a:cs typeface="ＭＳ Ｐゴシック" charset="0"/>
              </a:rPr>
              <a:t>1</a:t>
            </a:r>
            <a:r>
              <a:rPr lang="en-US" sz="2400" dirty="0">
                <a:solidFill>
                  <a:srgbClr val="000066"/>
                </a:solidFill>
                <a:latin typeface="Arial" charset="0"/>
                <a:cs typeface="ＭＳ Ｐゴシック" charset="0"/>
              </a:rPr>
              <a:t>,x</a:t>
            </a:r>
            <a:r>
              <a:rPr lang="en-US" sz="2400" baseline="-25000" dirty="0">
                <a:solidFill>
                  <a:srgbClr val="000066"/>
                </a:solidFill>
                <a:latin typeface="Arial" charset="0"/>
                <a:cs typeface="ＭＳ Ｐゴシック" charset="0"/>
              </a:rPr>
              <a:t>2</a:t>
            </a:r>
            <a:r>
              <a:rPr lang="en-US" sz="2400" dirty="0">
                <a:solidFill>
                  <a:srgbClr val="000066"/>
                </a:solidFill>
                <a:latin typeface="Arial" charset="0"/>
                <a:cs typeface="ＭＳ Ｐゴシック" charset="0"/>
              </a:rPr>
              <a:t>,x</a:t>
            </a:r>
            <a:r>
              <a:rPr lang="en-US" sz="2400" baseline="-25000" dirty="0">
                <a:solidFill>
                  <a:srgbClr val="000066"/>
                </a:solidFill>
                <a:latin typeface="Arial" charset="0"/>
                <a:cs typeface="ＭＳ Ｐゴシック" charset="0"/>
              </a:rPr>
              <a:t>3</a:t>
            </a:r>
            <a:r>
              <a:rPr lang="en-US" sz="2400" dirty="0">
                <a:solidFill>
                  <a:srgbClr val="000066"/>
                </a:solidFill>
                <a:latin typeface="Arial" charset="0"/>
                <a:cs typeface="ＭＳ Ｐゴシック" charset="0"/>
              </a:rPr>
              <a:t>) =</a:t>
            </a:r>
            <a:endParaRPr lang="en-US" dirty="0">
              <a:latin typeface="Arial" charset="0"/>
            </a:endParaRPr>
          </a:p>
          <a:p>
            <a:endParaRPr lang="en-US" dirty="0">
              <a:solidFill>
                <a:schemeClr val="tx1"/>
              </a:solidFill>
              <a:latin typeface="Arial" charset="0"/>
            </a:endParaRPr>
          </a:p>
          <a:p>
            <a:endParaRPr lang="en-US" dirty="0">
              <a:latin typeface="Arial" charset="0"/>
            </a:endParaRPr>
          </a:p>
        </p:txBody>
      </p:sp>
      <p:pic>
        <p:nvPicPr>
          <p:cNvPr id="2150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5805488"/>
            <a:ext cx="3041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58486"/>
      </p:ext>
    </p:extLst>
  </p:cSld>
  <p:clrMapOvr>
    <a:masterClrMapping/>
  </p:clrMapOvr>
  <p:transition xmlns:p14="http://schemas.microsoft.com/office/powerpoint/2010/mai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parameters of a Bernoulli model</a:t>
            </a:r>
            <a:endParaRPr lang="en-US" dirty="0"/>
          </a:p>
        </p:txBody>
      </p:sp>
      <p:sp>
        <p:nvSpPr>
          <p:cNvPr id="3" name="Content Placeholder 2"/>
          <p:cNvSpPr>
            <a:spLocks noGrp="1"/>
          </p:cNvSpPr>
          <p:nvPr>
            <p:ph idx="1"/>
          </p:nvPr>
        </p:nvSpPr>
        <p:spPr/>
        <p:txBody>
          <a:bodyPr/>
          <a:lstStyle/>
          <a:p>
            <a:r>
              <a:rPr lang="en-US" dirty="0" smtClean="0"/>
              <a:t>Assume we do a coin flipping experiment where we get</a:t>
            </a:r>
          </a:p>
          <a:p>
            <a:pPr marL="0" indent="0">
              <a:buNone/>
            </a:pPr>
            <a:r>
              <a:rPr lang="en-US" dirty="0" smtClean="0"/>
              <a:t>    5H and 2T in n</a:t>
            </a:r>
            <a:r>
              <a:rPr lang="en-US" dirty="0" smtClean="0">
                <a:solidFill>
                  <a:srgbClr val="FF0000"/>
                </a:solidFill>
              </a:rPr>
              <a:t> </a:t>
            </a:r>
            <a:r>
              <a:rPr lang="en-US" dirty="0" err="1" smtClean="0">
                <a:solidFill>
                  <a:srgbClr val="FF0000"/>
                </a:solidFill>
              </a:rPr>
              <a:t>i.i.d</a:t>
            </a:r>
            <a:r>
              <a:rPr lang="en-US" dirty="0" smtClean="0">
                <a:solidFill>
                  <a:srgbClr val="FF0000"/>
                </a:solidFill>
              </a:rPr>
              <a:t> </a:t>
            </a:r>
            <a:r>
              <a:rPr lang="en-US" dirty="0" smtClean="0"/>
              <a:t>coin tosses</a:t>
            </a:r>
          </a:p>
          <a:p>
            <a:r>
              <a:rPr lang="en-US" dirty="0" smtClean="0"/>
              <a:t>The parameter to estimate is </a:t>
            </a:r>
            <a:r>
              <a:rPr lang="en-US" dirty="0" smtClean="0">
                <a:latin typeface="Symbol" charset="2"/>
                <a:cs typeface="Symbol" charset="2"/>
              </a:rPr>
              <a:t>Q</a:t>
            </a:r>
            <a:r>
              <a:rPr lang="en-US" dirty="0" smtClean="0"/>
              <a:t>=p (probability of Heads)</a:t>
            </a:r>
          </a:p>
          <a:p>
            <a:r>
              <a:rPr lang="en-US" dirty="0" smtClean="0"/>
              <a:t>The probability of a single outcome x is </a:t>
            </a:r>
          </a:p>
          <a:p>
            <a:endParaRPr lang="en-US" dirty="0"/>
          </a:p>
          <a:p>
            <a:endParaRPr lang="en-US" dirty="0" smtClean="0"/>
          </a:p>
          <a:p>
            <a:endParaRPr lang="en-US" dirty="0" smtClean="0"/>
          </a:p>
          <a:p>
            <a:r>
              <a:rPr lang="en-US" dirty="0" smtClean="0">
                <a:solidFill>
                  <a:srgbClr val="FF0000"/>
                </a:solidFill>
              </a:rPr>
              <a:t>Likelihood of </a:t>
            </a:r>
            <a:r>
              <a:rPr lang="en-US" dirty="0" smtClean="0">
                <a:solidFill>
                  <a:srgbClr val="FF0000"/>
                </a:solidFill>
                <a:latin typeface="Symbol" charset="2"/>
                <a:cs typeface="Symbol" charset="2"/>
              </a:rPr>
              <a:t>Q </a:t>
            </a:r>
            <a:r>
              <a:rPr lang="en-US" dirty="0"/>
              <a:t>given the dataset D=(x</a:t>
            </a:r>
            <a:r>
              <a:rPr lang="en-US" baseline="-25000" dirty="0"/>
              <a:t>1</a:t>
            </a:r>
            <a:r>
              <a:rPr lang="en-US" dirty="0"/>
              <a:t>,...,</a:t>
            </a:r>
            <a:r>
              <a:rPr lang="en-US" dirty="0" err="1"/>
              <a:t>x</a:t>
            </a:r>
            <a:r>
              <a:rPr lang="en-US" baseline="-25000" dirty="0" err="1"/>
              <a:t>N</a:t>
            </a:r>
            <a:r>
              <a:rPr lang="en-US" dirty="0"/>
              <a:t>) is: </a:t>
            </a:r>
          </a:p>
          <a:p>
            <a:pPr marL="0" indent="0">
              <a:buNone/>
            </a:pPr>
            <a:endParaRPr lang="en-US" dirty="0" smtClean="0"/>
          </a:p>
          <a:p>
            <a:pPr marL="0" indent="0">
              <a:buNone/>
            </a:pPr>
            <a:r>
              <a:rPr lang="en-US" dirty="0"/>
              <a:t> </a:t>
            </a:r>
            <a:r>
              <a:rPr lang="en-US" dirty="0" smtClean="0"/>
              <a:t>   L(</a:t>
            </a:r>
            <a:r>
              <a:rPr lang="en-US" dirty="0" smtClean="0">
                <a:latin typeface="Symbol" charset="2"/>
                <a:cs typeface="Symbol" charset="2"/>
              </a:rPr>
              <a:t>Q) =</a:t>
            </a:r>
            <a:endParaRPr lang="en-US" dirty="0"/>
          </a:p>
        </p:txBody>
      </p:sp>
      <p:sp>
        <p:nvSpPr>
          <p:cNvPr id="4" name="Slide Number Placeholder 3"/>
          <p:cNvSpPr>
            <a:spLocks noGrp="1"/>
          </p:cNvSpPr>
          <p:nvPr>
            <p:ph type="sldNum" sz="quarter" idx="12"/>
          </p:nvPr>
        </p:nvSpPr>
        <p:spPr/>
        <p:txBody>
          <a:bodyPr/>
          <a:lstStyle/>
          <a:p>
            <a:pPr>
              <a:defRPr/>
            </a:pPr>
            <a:fld id="{A76F29A2-531A-1B4C-A7C3-F49A87E91D42}" type="slidenum">
              <a:rPr lang="en-US" smtClean="0"/>
              <a:pPr>
                <a:defRPr/>
              </a:pPr>
              <a:t>55</a:t>
            </a:fld>
            <a:endParaRPr lang="en-US"/>
          </a:p>
        </p:txBody>
      </p:sp>
      <p:pic>
        <p:nvPicPr>
          <p:cNvPr id="5" name="Picture 4"/>
          <p:cNvPicPr>
            <a:picLocks noChangeAspect="1"/>
          </p:cNvPicPr>
          <p:nvPr/>
        </p:nvPicPr>
        <p:blipFill>
          <a:blip r:embed="rId2"/>
          <a:stretch>
            <a:fillRect/>
          </a:stretch>
        </p:blipFill>
        <p:spPr>
          <a:xfrm>
            <a:off x="1547663" y="3068960"/>
            <a:ext cx="5888873" cy="1080120"/>
          </a:xfrm>
          <a:prstGeom prst="rect">
            <a:avLst/>
          </a:prstGeom>
        </p:spPr>
      </p:pic>
      <p:pic>
        <p:nvPicPr>
          <p:cNvPr id="6" name="Picture 5"/>
          <p:cNvPicPr>
            <a:picLocks noChangeAspect="1"/>
          </p:cNvPicPr>
          <p:nvPr/>
        </p:nvPicPr>
        <p:blipFill rotWithShape="1">
          <a:blip r:embed="rId3"/>
          <a:srcRect b="14218"/>
          <a:stretch/>
        </p:blipFill>
        <p:spPr>
          <a:xfrm>
            <a:off x="1691680" y="4906523"/>
            <a:ext cx="6912768" cy="1114765"/>
          </a:xfrm>
          <a:prstGeom prst="rect">
            <a:avLst/>
          </a:prstGeom>
        </p:spPr>
      </p:pic>
      <p:sp>
        <p:nvSpPr>
          <p:cNvPr id="7" name="Rectangle 6"/>
          <p:cNvSpPr/>
          <p:nvPr/>
        </p:nvSpPr>
        <p:spPr bwMode="auto">
          <a:xfrm>
            <a:off x="6641824" y="2926556"/>
            <a:ext cx="864096"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100481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Setting the gradient of the log likelihood to zero, and solving for </a:t>
            </a:r>
            <a:r>
              <a:rPr lang="en-US" dirty="0" smtClean="0">
                <a:latin typeface="Symbol" charset="2"/>
                <a:cs typeface="Symbol" charset="2"/>
              </a:rPr>
              <a:t>Q</a:t>
            </a:r>
            <a:r>
              <a:rPr lang="en-US" dirty="0" smtClean="0"/>
              <a:t>, we get </a:t>
            </a:r>
          </a:p>
          <a:p>
            <a:endParaRPr lang="en-US" dirty="0"/>
          </a:p>
          <a:p>
            <a:pPr>
              <a:buFont typeface="Symbol" charset="0"/>
              <a:buChar char=" "/>
            </a:pPr>
            <a:r>
              <a:rPr lang="en-US" dirty="0" err="1" smtClean="0">
                <a:latin typeface="Symbol" charset="2"/>
                <a:cs typeface="Symbol" charset="2"/>
              </a:rPr>
              <a:t>Q</a:t>
            </a:r>
            <a:r>
              <a:rPr lang="en-US" dirty="0" err="1" smtClean="0">
                <a:latin typeface="+mj-lt"/>
                <a:cs typeface="Symbol" charset="2"/>
              </a:rPr>
              <a:t>_hat</a:t>
            </a:r>
            <a:r>
              <a:rPr lang="en-US" dirty="0" smtClean="0"/>
              <a:t> = Number of heads / Number of trials = 5 / 7</a:t>
            </a:r>
          </a:p>
          <a:p>
            <a:pPr>
              <a:buFont typeface="Symbol" charset="0"/>
              <a:buChar char=" "/>
            </a:pPr>
            <a:endParaRPr lang="en-US" dirty="0"/>
          </a:p>
          <a:p>
            <a:pPr>
              <a:buFont typeface="Symbol" charset="0"/>
              <a:buChar char=" "/>
            </a:pPr>
            <a:endParaRPr lang="en-US" dirty="0" smtClean="0"/>
          </a:p>
          <a:p>
            <a:pPr marL="0" indent="0">
              <a:buNone/>
            </a:pPr>
            <a:r>
              <a:rPr lang="en-US" dirty="0" smtClean="0"/>
              <a:t>Similar calculations for estimating the parameters of a Gaussian, or the parameters of the Multinomial distribution... (more on these later).</a:t>
            </a:r>
          </a:p>
          <a:p>
            <a:pPr marL="0" indent="0">
              <a:buNone/>
            </a:pPr>
            <a:endParaRPr lang="en-US" dirty="0" smtClean="0"/>
          </a:p>
          <a:p>
            <a:pPr marL="0" indent="0">
              <a:buNone/>
            </a:pPr>
            <a:r>
              <a:rPr lang="en-US" dirty="0" smtClean="0">
                <a:solidFill>
                  <a:srgbClr val="0000FF"/>
                </a:solidFill>
              </a:rPr>
              <a:t>You should read more about MLE in </a:t>
            </a:r>
            <a:r>
              <a:rPr lang="en-US" dirty="0" err="1" smtClean="0">
                <a:solidFill>
                  <a:srgbClr val="0000FF"/>
                </a:solidFill>
              </a:rPr>
              <a:t>parameter_estimation</a:t>
            </a:r>
            <a:r>
              <a:rPr lang="en-US" dirty="0" smtClean="0">
                <a:solidFill>
                  <a:srgbClr val="0000FF"/>
                </a:solidFill>
              </a:rPr>
              <a:t> slides.</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76F29A2-531A-1B4C-A7C3-F49A87E91D42}" type="slidenum">
              <a:rPr lang="en-US" smtClean="0"/>
              <a:pPr>
                <a:defRPr/>
              </a:pPr>
              <a:t>56</a:t>
            </a:fld>
            <a:endParaRPr lang="en-US"/>
          </a:p>
        </p:txBody>
      </p:sp>
      <p:sp>
        <p:nvSpPr>
          <p:cNvPr id="5" name="Rectangle 4"/>
          <p:cNvSpPr/>
          <p:nvPr/>
        </p:nvSpPr>
        <p:spPr bwMode="auto">
          <a:xfrm>
            <a:off x="755576" y="2132856"/>
            <a:ext cx="7344816" cy="93610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68902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2A5A6D-EEC1-974C-898D-D3FB6160F394}" type="slidenum">
              <a:rPr lang="en-US" sz="1000"/>
              <a:pPr/>
              <a:t>57</a:t>
            </a:fld>
            <a:endParaRPr lang="en-US" sz="1000"/>
          </a:p>
        </p:txBody>
      </p:sp>
      <p:sp>
        <p:nvSpPr>
          <p:cNvPr id="116738" name="Rectangle 2"/>
          <p:cNvSpPr>
            <a:spLocks noGrp="1" noChangeArrowheads="1"/>
          </p:cNvSpPr>
          <p:nvPr>
            <p:ph type="title"/>
          </p:nvPr>
        </p:nvSpPr>
        <p:spPr/>
        <p:txBody>
          <a:bodyPr/>
          <a:lstStyle/>
          <a:p>
            <a:pPr eaLnBrk="1" hangingPunct="1"/>
            <a:r>
              <a:rPr lang="tr-TR">
                <a:latin typeface="Arial" charset="0"/>
              </a:rPr>
              <a:t>Naive Bayes Subtleties</a:t>
            </a:r>
            <a:endParaRPr lang="en-US">
              <a:latin typeface="Arial" charset="0"/>
            </a:endParaRPr>
          </a:p>
        </p:txBody>
      </p:sp>
      <p:pic>
        <p:nvPicPr>
          <p:cNvPr id="11673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9388" y="1268413"/>
            <a:ext cx="7561262" cy="4886325"/>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11CBC9-72A7-BB4C-9F2A-A5B46E87EAF5}" type="slidenum">
              <a:rPr lang="en-US" sz="1000"/>
              <a:pPr/>
              <a:t>58</a:t>
            </a:fld>
            <a:endParaRPr lang="en-US" sz="1000"/>
          </a:p>
        </p:txBody>
      </p:sp>
      <p:sp>
        <p:nvSpPr>
          <p:cNvPr id="118786" name="Rectangle 2"/>
          <p:cNvSpPr>
            <a:spLocks noGrp="1" noChangeArrowheads="1"/>
          </p:cNvSpPr>
          <p:nvPr>
            <p:ph type="title"/>
          </p:nvPr>
        </p:nvSpPr>
        <p:spPr/>
        <p:txBody>
          <a:bodyPr/>
          <a:lstStyle/>
          <a:p>
            <a:pPr eaLnBrk="1" hangingPunct="1"/>
            <a:r>
              <a:rPr lang="tr-TR">
                <a:latin typeface="Arial" charset="0"/>
              </a:rPr>
              <a:t>Naive Bayes Subtleties</a:t>
            </a:r>
            <a:endParaRPr lang="en-US">
              <a:latin typeface="Arial" charset="0"/>
            </a:endParaRPr>
          </a:p>
        </p:txBody>
      </p:sp>
      <p:pic>
        <p:nvPicPr>
          <p:cNvPr id="11878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295400"/>
            <a:ext cx="7588250" cy="51816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ctrTitle"/>
          </p:nvPr>
        </p:nvSpPr>
        <p:spPr/>
        <p:txBody>
          <a:bodyPr/>
          <a:lstStyle/>
          <a:p>
            <a:pPr eaLnBrk="1" hangingPunct="1"/>
            <a:r>
              <a:rPr lang="tr-TR" sz="3600">
                <a:latin typeface="Palatino Linotype" charset="0"/>
              </a:rPr>
              <a:t>Recap and Notational Variations</a:t>
            </a:r>
            <a:endParaRPr lang="en-US" sz="3600">
              <a:latin typeface="Palatino Linotype" charset="0"/>
            </a:endParaRPr>
          </a:p>
        </p:txBody>
      </p:sp>
      <p:sp>
        <p:nvSpPr>
          <p:cNvPr id="52226" name="Rectangle 5"/>
          <p:cNvSpPr>
            <a:spLocks noGrp="1" noChangeArrowheads="1"/>
          </p:cNvSpPr>
          <p:nvPr>
            <p:ph type="subTitle" idx="1"/>
          </p:nvPr>
        </p:nvSpPr>
        <p:spPr/>
        <p:txBody>
          <a:bodyPr/>
          <a:lstStyle/>
          <a:p>
            <a:pPr eaLnBrk="1" hangingPunct="1">
              <a:buFont typeface="Wingdings" charset="0"/>
              <a:buNone/>
            </a:pPr>
            <a:endParaRPr lang="en-US">
              <a:latin typeface="Palatino Linotype" charset="0"/>
            </a:endParaRPr>
          </a:p>
        </p:txBody>
      </p:sp>
    </p:spTree>
    <p:extLst>
      <p:ext uri="{BB962C8B-B14F-4D97-AF65-F5344CB8AC3E}">
        <p14:creationId xmlns:p14="http://schemas.microsoft.com/office/powerpoint/2010/main" val="3670201529"/>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3405D8-1157-9B4B-A57A-966372185C2C}" type="slidenum">
              <a:rPr lang="en-US" sz="1000"/>
              <a:pPr/>
              <a:t>6</a:t>
            </a:fld>
            <a:endParaRPr lang="en-US" sz="1000"/>
          </a:p>
        </p:txBody>
      </p:sp>
      <p:sp>
        <p:nvSpPr>
          <p:cNvPr id="27650" name="Title 4"/>
          <p:cNvSpPr>
            <a:spLocks noGrp="1"/>
          </p:cNvSpPr>
          <p:nvPr>
            <p:ph type="title" idx="4294967295"/>
          </p:nvPr>
        </p:nvSpPr>
        <p:spPr/>
        <p:txBody>
          <a:bodyPr/>
          <a:lstStyle/>
          <a:p>
            <a:pPr eaLnBrk="1" hangingPunct="1"/>
            <a:r>
              <a:rPr lang="en-GB" sz="3000">
                <a:latin typeface="Arial" charset="0"/>
              </a:rPr>
              <a:t>Probability Theory</a:t>
            </a:r>
          </a:p>
        </p:txBody>
      </p:sp>
      <p:sp>
        <p:nvSpPr>
          <p:cNvPr id="27651" name="Content Placeholder 6"/>
          <p:cNvSpPr>
            <a:spLocks noGrp="1"/>
          </p:cNvSpPr>
          <p:nvPr>
            <p:ph idx="4294967295"/>
          </p:nvPr>
        </p:nvSpPr>
        <p:spPr>
          <a:xfrm>
            <a:off x="1446213" y="1295400"/>
            <a:ext cx="6630987" cy="3536950"/>
          </a:xfrm>
        </p:spPr>
        <p:txBody>
          <a:bodyPr lIns="216000" tIns="144000"/>
          <a:lstStyle/>
          <a:p>
            <a:pPr eaLnBrk="1" hangingPunct="1"/>
            <a:endParaRPr lang="en-GB" sz="1800" b="1">
              <a:latin typeface="Arial" charset="0"/>
            </a:endParaRPr>
          </a:p>
          <a:p>
            <a:pPr eaLnBrk="1" hangingPunct="1"/>
            <a:r>
              <a:rPr lang="en-GB" sz="1800" b="1">
                <a:latin typeface="Arial" charset="0"/>
              </a:rPr>
              <a:t>Sum Rule</a:t>
            </a:r>
          </a:p>
          <a:p>
            <a:pPr eaLnBrk="1" hangingPunct="1"/>
            <a:endParaRPr lang="en-GB" b="1">
              <a:latin typeface="Arial" charset="0"/>
            </a:endParaRPr>
          </a:p>
          <a:p>
            <a:pPr eaLnBrk="1" hangingPunct="1"/>
            <a:r>
              <a:rPr lang="en-GB" sz="1800" b="1">
                <a:latin typeface="Arial" charset="0"/>
              </a:rPr>
              <a:t>Product Rule</a:t>
            </a:r>
          </a:p>
        </p:txBody>
      </p:sp>
      <p:pic>
        <p:nvPicPr>
          <p:cNvPr id="27652" name="Picture 8" descr="TP_tmp.emf"/>
          <p:cNvPicPr>
            <a:picLocks noChangeAspect="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375" y="1916113"/>
            <a:ext cx="21923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TP_tmp.emf"/>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2636838"/>
            <a:ext cx="25987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971550" y="1412875"/>
            <a:ext cx="6172200" cy="2438400"/>
          </a:xfrm>
          <a:prstGeom prst="rect">
            <a:avLst/>
          </a:prstGeom>
          <a:noFill/>
          <a:ln w="25400">
            <a:solidFill>
              <a:srgbClr val="FF00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GB">
              <a:solidFill>
                <a:schemeClr val="lt1"/>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85624AB1-6E74-7341-8DB2-68AB07C789BC}" type="slidenum">
              <a:rPr lang="tr-TR" sz="1400"/>
              <a:pPr eaLnBrk="1" hangingPunct="1"/>
              <a:t>60</a:t>
            </a:fld>
            <a:endParaRPr lang="tr-TR" sz="1400"/>
          </a:p>
        </p:txBody>
      </p:sp>
      <p:sp>
        <p:nvSpPr>
          <p:cNvPr id="54274" name="Rectangle 2"/>
          <p:cNvSpPr>
            <a:spLocks noGrp="1" noChangeArrowheads="1"/>
          </p:cNvSpPr>
          <p:nvPr>
            <p:ph type="title"/>
          </p:nvPr>
        </p:nvSpPr>
        <p:spPr/>
        <p:txBody>
          <a:bodyPr/>
          <a:lstStyle/>
          <a:p>
            <a:pPr eaLnBrk="1" hangingPunct="1"/>
            <a:r>
              <a:rPr lang="tr-TR">
                <a:latin typeface="Lucida Bright" charset="0"/>
              </a:rPr>
              <a:t>Classification w/ BinaryFeatures</a:t>
            </a:r>
          </a:p>
        </p:txBody>
      </p:sp>
      <p:sp>
        <p:nvSpPr>
          <p:cNvPr id="54275" name="Rectangle 3"/>
          <p:cNvSpPr>
            <a:spLocks noGrp="1" noChangeArrowheads="1"/>
          </p:cNvSpPr>
          <p:nvPr>
            <p:ph type="body" idx="1"/>
          </p:nvPr>
        </p:nvSpPr>
        <p:spPr/>
        <p:txBody>
          <a:bodyPr/>
          <a:lstStyle/>
          <a:p>
            <a:pPr eaLnBrk="1" hangingPunct="1"/>
            <a:r>
              <a:rPr lang="tr-TR" sz="2000" dirty="0" err="1">
                <a:solidFill>
                  <a:srgbClr val="0000FF"/>
                </a:solidFill>
                <a:latin typeface="Lucida Bright" charset="0"/>
              </a:rPr>
              <a:t>Binary</a:t>
            </a:r>
            <a:r>
              <a:rPr lang="tr-TR" sz="2000" dirty="0">
                <a:solidFill>
                  <a:srgbClr val="0000FF"/>
                </a:solidFill>
                <a:latin typeface="Lucida Bright" charset="0"/>
              </a:rPr>
              <a:t> </a:t>
            </a:r>
            <a:r>
              <a:rPr lang="tr-TR" sz="2000" dirty="0" err="1">
                <a:latin typeface="Lucida Bright" charset="0"/>
              </a:rPr>
              <a:t>features</a:t>
            </a:r>
            <a:r>
              <a:rPr lang="tr-TR" sz="2000" dirty="0">
                <a:latin typeface="Lucida Bright" charset="0"/>
              </a:rPr>
              <a:t>:                                        j=1..d</a:t>
            </a:r>
            <a:endParaRPr lang="tr-TR" dirty="0">
              <a:latin typeface="Lucida Bright" charset="0"/>
            </a:endParaRPr>
          </a:p>
          <a:p>
            <a:pPr eaLnBrk="1" hangingPunct="1">
              <a:buFont typeface="Wingdings" charset="0"/>
              <a:buNone/>
            </a:pPr>
            <a:r>
              <a:rPr lang="tr-TR" dirty="0">
                <a:latin typeface="Lucida Bright" charset="0"/>
              </a:rPr>
              <a:t>		</a:t>
            </a:r>
          </a:p>
          <a:p>
            <a:pPr eaLnBrk="1" hangingPunct="1">
              <a:buFont typeface="Wingdings" charset="0"/>
              <a:buNone/>
            </a:pPr>
            <a:r>
              <a:rPr lang="tr-TR" sz="2000" dirty="0" err="1">
                <a:latin typeface="Lucida Bright" charset="0"/>
              </a:rPr>
              <a:t>If</a:t>
            </a:r>
            <a:r>
              <a:rPr lang="tr-TR" sz="2000" dirty="0">
                <a:latin typeface="Lucida Bright" charset="0"/>
              </a:rPr>
              <a:t> </a:t>
            </a:r>
            <a:r>
              <a:rPr lang="tr-TR" sz="2000" i="1" dirty="0" err="1">
                <a:latin typeface="Lucida Bright" charset="0"/>
              </a:rPr>
              <a:t>x</a:t>
            </a:r>
            <a:r>
              <a:rPr lang="tr-TR" sz="2000" i="1" baseline="-25000" dirty="0" err="1">
                <a:latin typeface="Lucida Bright" charset="0"/>
              </a:rPr>
              <a:t>j</a:t>
            </a:r>
            <a:r>
              <a:rPr lang="tr-TR" sz="2000" dirty="0">
                <a:latin typeface="Lucida Bright" charset="0"/>
              </a:rPr>
              <a:t> </a:t>
            </a:r>
            <a:r>
              <a:rPr lang="tr-TR" sz="2000" dirty="0" err="1">
                <a:latin typeface="Lucida Bright" charset="0"/>
              </a:rPr>
              <a:t>are</a:t>
            </a:r>
            <a:r>
              <a:rPr lang="tr-TR" sz="2000" dirty="0">
                <a:latin typeface="Lucida Bright" charset="0"/>
              </a:rPr>
              <a:t> </a:t>
            </a:r>
            <a:r>
              <a:rPr lang="tr-TR" sz="2000" dirty="0" err="1">
                <a:solidFill>
                  <a:srgbClr val="0000FF"/>
                </a:solidFill>
                <a:latin typeface="Lucida Bright" charset="0"/>
              </a:rPr>
              <a:t>conditionally</a:t>
            </a:r>
            <a:r>
              <a:rPr lang="tr-TR" sz="2000" dirty="0">
                <a:solidFill>
                  <a:srgbClr val="0000FF"/>
                </a:solidFill>
                <a:latin typeface="Lucida Bright" charset="0"/>
              </a:rPr>
              <a:t> </a:t>
            </a:r>
            <a:r>
              <a:rPr lang="tr-TR" sz="2000" dirty="0" err="1">
                <a:solidFill>
                  <a:srgbClr val="0000FF"/>
                </a:solidFill>
                <a:latin typeface="Lucida Bright" charset="0"/>
              </a:rPr>
              <a:t>independent</a:t>
            </a:r>
            <a:r>
              <a:rPr lang="tr-TR" sz="2000" dirty="0">
                <a:solidFill>
                  <a:srgbClr val="0000FF"/>
                </a:solidFill>
                <a:latin typeface="Lucida Bright" charset="0"/>
              </a:rPr>
              <a:t> (</a:t>
            </a:r>
            <a:r>
              <a:rPr lang="tr-TR" sz="2000" dirty="0" err="1">
                <a:solidFill>
                  <a:srgbClr val="0000FF"/>
                </a:solidFill>
                <a:latin typeface="Lucida Bright" charset="0"/>
              </a:rPr>
              <a:t>Naive</a:t>
            </a:r>
            <a:r>
              <a:rPr lang="tr-TR" sz="2000" dirty="0">
                <a:solidFill>
                  <a:srgbClr val="0000FF"/>
                </a:solidFill>
                <a:latin typeface="Lucida Bright" charset="0"/>
              </a:rPr>
              <a:t> </a:t>
            </a:r>
            <a:r>
              <a:rPr lang="tr-TR" sz="2000" dirty="0" err="1">
                <a:solidFill>
                  <a:srgbClr val="0000FF"/>
                </a:solidFill>
                <a:latin typeface="Lucida Bright" charset="0"/>
              </a:rPr>
              <a:t>Bayes</a:t>
            </a:r>
            <a:r>
              <a:rPr lang="ja-JP" altLang="tr-TR" sz="2000" dirty="0">
                <a:solidFill>
                  <a:srgbClr val="0000FF"/>
                </a:solidFill>
                <a:latin typeface="Lucida Bright" charset="0"/>
              </a:rPr>
              <a:t>’</a:t>
            </a:r>
            <a:r>
              <a:rPr lang="tr-TR" altLang="ja-JP" sz="2000" dirty="0">
                <a:solidFill>
                  <a:srgbClr val="0000FF"/>
                </a:solidFill>
                <a:latin typeface="Lucida Bright" charset="0"/>
              </a:rPr>
              <a:t> </a:t>
            </a:r>
            <a:r>
              <a:rPr lang="tr-TR" altLang="ja-JP" sz="2000" dirty="0" err="1">
                <a:solidFill>
                  <a:srgbClr val="0000FF"/>
                </a:solidFill>
                <a:latin typeface="Lucida Bright" charset="0"/>
              </a:rPr>
              <a:t>assumption</a:t>
            </a:r>
            <a:r>
              <a:rPr lang="tr-TR" altLang="ja-JP" sz="2000" smtClean="0">
                <a:solidFill>
                  <a:srgbClr val="0000FF"/>
                </a:solidFill>
                <a:latin typeface="Lucida Bright" charset="0"/>
              </a:rPr>
              <a:t>):</a:t>
            </a:r>
            <a:endParaRPr lang="tr-TR" altLang="ja-JP" sz="2000" dirty="0">
              <a:solidFill>
                <a:srgbClr val="0000FF"/>
              </a:solidFill>
              <a:latin typeface="Lucida Bright" charset="0"/>
            </a:endParaRPr>
          </a:p>
          <a:p>
            <a:pPr eaLnBrk="1" hangingPunct="1">
              <a:buFont typeface="Wingdings" charset="0"/>
              <a:buNone/>
            </a:pPr>
            <a:endParaRPr lang="tr-TR" altLang="ja-JP" dirty="0">
              <a:latin typeface="Lucida Bright" charset="0"/>
            </a:endParaRPr>
          </a:p>
          <a:p>
            <a:pPr eaLnBrk="1" hangingPunct="1">
              <a:buFont typeface="Wingdings" charset="0"/>
              <a:buNone/>
            </a:pPr>
            <a:endParaRPr lang="tr-TR" altLang="ja-JP" dirty="0">
              <a:latin typeface="Lucida Bright" charset="0"/>
            </a:endParaRPr>
          </a:p>
          <a:p>
            <a:pPr eaLnBrk="1" hangingPunct="1">
              <a:buFont typeface="Wingdings" charset="0"/>
              <a:buNone/>
            </a:pPr>
            <a:endParaRPr lang="tr-TR" altLang="ja-JP" dirty="0">
              <a:latin typeface="Lucida Bright" charset="0"/>
            </a:endParaRPr>
          </a:p>
          <a:p>
            <a:pPr eaLnBrk="1" hangingPunct="1">
              <a:buFont typeface="Wingdings" charset="0"/>
              <a:buNone/>
            </a:pPr>
            <a:endParaRPr lang="tr-TR" altLang="ja-JP" dirty="0">
              <a:latin typeface="Lucida Bright" charset="0"/>
            </a:endParaRPr>
          </a:p>
          <a:p>
            <a:pPr eaLnBrk="1" hangingPunct="1">
              <a:buFont typeface="Wingdings" charset="0"/>
              <a:buNone/>
            </a:pPr>
            <a:endParaRPr lang="tr-TR" altLang="ja-JP" dirty="0">
              <a:latin typeface="Lucida Bright" charset="0"/>
            </a:endParaRPr>
          </a:p>
          <a:p>
            <a:pPr eaLnBrk="1" hangingPunct="1">
              <a:buFont typeface="Wingdings" charset="0"/>
              <a:buNone/>
            </a:pPr>
            <a:r>
              <a:rPr lang="tr-TR" altLang="ja-JP" dirty="0">
                <a:latin typeface="Lucida Bright" charset="0"/>
              </a:rPr>
              <a:t>---------------------------------------------------------</a:t>
            </a:r>
            <a:r>
              <a:rPr lang="tr-TR" altLang="ja-JP" dirty="0" smtClean="0">
                <a:latin typeface="Lucida Bright" charset="0"/>
              </a:rPr>
              <a:t>--</a:t>
            </a:r>
            <a:r>
              <a:rPr lang="tr-TR" altLang="ja-JP" dirty="0">
                <a:latin typeface="Lucida Bright" charset="0"/>
              </a:rPr>
              <a:t>-------------------</a:t>
            </a:r>
          </a:p>
          <a:p>
            <a:pPr eaLnBrk="1" hangingPunct="1">
              <a:buFont typeface="Wingdings" charset="0"/>
              <a:buNone/>
            </a:pPr>
            <a:endParaRPr lang="tr-TR" dirty="0">
              <a:latin typeface="Lucida Bright" charset="0"/>
            </a:endParaRPr>
          </a:p>
          <a:p>
            <a:pPr eaLnBrk="1" hangingPunct="1">
              <a:buFont typeface="Wingdings" charset="0"/>
              <a:buNone/>
            </a:pPr>
            <a:endParaRPr lang="tr-TR" dirty="0">
              <a:latin typeface="Lucida Bright" charset="0"/>
            </a:endParaRPr>
          </a:p>
          <a:p>
            <a:pPr eaLnBrk="1" hangingPunct="1">
              <a:buFont typeface="Wingdings" charset="0"/>
              <a:buNone/>
            </a:pPr>
            <a:r>
              <a:rPr lang="tr-TR" dirty="0">
                <a:latin typeface="Lucida Bright" charset="0"/>
              </a:rPr>
              <a:t>		</a:t>
            </a:r>
            <a:endParaRPr lang="tr-TR" dirty="0">
              <a:solidFill>
                <a:schemeClr val="bg2"/>
              </a:solidFill>
              <a:latin typeface="Lucida Bright" charset="0"/>
            </a:endParaRPr>
          </a:p>
          <a:p>
            <a:pPr eaLnBrk="1" hangingPunct="1">
              <a:buFont typeface="Wingdings" charset="0"/>
              <a:buNone/>
            </a:pPr>
            <a:r>
              <a:rPr lang="tr-TR" dirty="0">
                <a:latin typeface="Lucida Bright" charset="0"/>
              </a:rPr>
              <a:t> </a:t>
            </a:r>
          </a:p>
        </p:txBody>
      </p:sp>
      <p:graphicFrame>
        <p:nvGraphicFramePr>
          <p:cNvPr id="54276" name="Object 4"/>
          <p:cNvGraphicFramePr>
            <a:graphicFrameLocks noGrp="1" noChangeAspect="1"/>
          </p:cNvGraphicFramePr>
          <p:nvPr>
            <p:ph sz="quarter" idx="4294967295"/>
            <p:extLst>
              <p:ext uri="{D42A27DB-BD31-4B8C-83A1-F6EECF244321}">
                <p14:modId xmlns:p14="http://schemas.microsoft.com/office/powerpoint/2010/main" val="3296672170"/>
              </p:ext>
            </p:extLst>
          </p:nvPr>
        </p:nvGraphicFramePr>
        <p:xfrm>
          <a:off x="611188" y="3068639"/>
          <a:ext cx="6553100" cy="1186838"/>
        </p:xfrm>
        <a:graphic>
          <a:graphicData uri="http://schemas.openxmlformats.org/presentationml/2006/ole">
            <mc:AlternateContent xmlns:mc="http://schemas.openxmlformats.org/markup-compatibility/2006">
              <mc:Choice xmlns:v="urn:schemas-microsoft-com:vml" Requires="v">
                <p:oleObj spid="_x0000_s106534" name="Equation" r:id="rId4" imgW="3225800" imgH="584200" progId="Equation.3">
                  <p:embed/>
                </p:oleObj>
              </mc:Choice>
              <mc:Fallback>
                <p:oleObj name="Equation" r:id="rId4" imgW="32258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068639"/>
                        <a:ext cx="6553100" cy="1186838"/>
                      </a:xfrm>
                      <a:prstGeom prst="rect">
                        <a:avLst/>
                      </a:prstGeom>
                      <a:noFill/>
                      <a:ln>
                        <a:noFill/>
                      </a:ln>
                      <a:effectLst/>
                    </p:spPr>
                  </p:pic>
                </p:oleObj>
              </mc:Fallback>
            </mc:AlternateContent>
          </a:graphicData>
        </a:graphic>
      </p:graphicFrame>
      <p:sp>
        <p:nvSpPr>
          <p:cNvPr id="54277" name="Text Box 5"/>
          <p:cNvSpPr txBox="1">
            <a:spLocks noChangeArrowheads="1"/>
          </p:cNvSpPr>
          <p:nvPr/>
        </p:nvSpPr>
        <p:spPr bwMode="auto">
          <a:xfrm>
            <a:off x="539750" y="5084763"/>
            <a:ext cx="342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400">
                <a:latin typeface="Lucida Bright" charset="0"/>
              </a:rPr>
              <a:t>Estimated parameters</a:t>
            </a:r>
          </a:p>
        </p:txBody>
      </p:sp>
      <p:graphicFrame>
        <p:nvGraphicFramePr>
          <p:cNvPr id="54278" name="Object 6"/>
          <p:cNvGraphicFramePr>
            <a:graphicFrameLocks noGrp="1" noChangeAspect="1"/>
          </p:cNvGraphicFramePr>
          <p:nvPr>
            <p:ph sz="half" idx="4294967295"/>
            <p:extLst>
              <p:ext uri="{D42A27DB-BD31-4B8C-83A1-F6EECF244321}">
                <p14:modId xmlns:p14="http://schemas.microsoft.com/office/powerpoint/2010/main" val="1097451733"/>
              </p:ext>
            </p:extLst>
          </p:nvPr>
        </p:nvGraphicFramePr>
        <p:xfrm>
          <a:off x="3131840" y="1124744"/>
          <a:ext cx="2346325" cy="523875"/>
        </p:xfrm>
        <a:graphic>
          <a:graphicData uri="http://schemas.openxmlformats.org/presentationml/2006/ole">
            <mc:AlternateContent xmlns:mc="http://schemas.openxmlformats.org/markup-compatibility/2006">
              <mc:Choice xmlns:v="urn:schemas-microsoft-com:vml" Requires="v">
                <p:oleObj spid="_x0000_s106535" name="Equation" r:id="rId6" imgW="1079032" imgH="241195" progId="Equation.3">
                  <p:embed/>
                </p:oleObj>
              </mc:Choice>
              <mc:Fallback>
                <p:oleObj name="Equation" r:id="rId6" imgW="1079032"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1124744"/>
                        <a:ext cx="23463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4279" name="Object 7"/>
          <p:cNvGraphicFramePr>
            <a:graphicFrameLocks noGrp="1" noChangeAspect="1"/>
          </p:cNvGraphicFramePr>
          <p:nvPr>
            <p:ph sz="half" idx="4294967295"/>
            <p:extLst>
              <p:ext uri="{D42A27DB-BD31-4B8C-83A1-F6EECF244321}">
                <p14:modId xmlns:p14="http://schemas.microsoft.com/office/powerpoint/2010/main" val="4179375506"/>
              </p:ext>
            </p:extLst>
          </p:nvPr>
        </p:nvGraphicFramePr>
        <p:xfrm>
          <a:off x="611561" y="2204864"/>
          <a:ext cx="3326898" cy="929704"/>
        </p:xfrm>
        <a:graphic>
          <a:graphicData uri="http://schemas.openxmlformats.org/presentationml/2006/ole">
            <mc:AlternateContent xmlns:mc="http://schemas.openxmlformats.org/markup-compatibility/2006">
              <mc:Choice xmlns:v="urn:schemas-microsoft-com:vml" Requires="v">
                <p:oleObj spid="_x0000_s106536" name="Equation" r:id="rId8" imgW="1727200" imgH="482600" progId="Equation.3">
                  <p:embed/>
                </p:oleObj>
              </mc:Choice>
              <mc:Fallback>
                <p:oleObj name="Equation" r:id="rId8" imgW="1727200" imgH="482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1" y="2204864"/>
                        <a:ext cx="3326898" cy="929704"/>
                      </a:xfrm>
                      <a:prstGeom prst="rect">
                        <a:avLst/>
                      </a:prstGeom>
                      <a:noFill/>
                      <a:ln>
                        <a:noFill/>
                      </a:ln>
                      <a:effectLst/>
                    </p:spPr>
                  </p:pic>
                </p:oleObj>
              </mc:Fallback>
            </mc:AlternateContent>
          </a:graphicData>
        </a:graphic>
      </p:graphicFrame>
      <p:graphicFrame>
        <p:nvGraphicFramePr>
          <p:cNvPr id="54280" name="Object 8"/>
          <p:cNvGraphicFramePr>
            <a:graphicFrameLocks noGrp="1" noChangeAspect="1"/>
          </p:cNvGraphicFramePr>
          <p:nvPr>
            <p:ph sz="quarter" idx="4294967295"/>
          </p:nvPr>
        </p:nvGraphicFramePr>
        <p:xfrm>
          <a:off x="4067175" y="5013325"/>
          <a:ext cx="1897063" cy="1054100"/>
        </p:xfrm>
        <a:graphic>
          <a:graphicData uri="http://schemas.openxmlformats.org/presentationml/2006/ole">
            <mc:AlternateContent xmlns:mc="http://schemas.openxmlformats.org/markup-compatibility/2006">
              <mc:Choice xmlns:v="urn:schemas-microsoft-com:vml" Requires="v">
                <p:oleObj spid="_x0000_s106537" name="Equation" r:id="rId10" imgW="914400" imgH="508000" progId="Equation.3">
                  <p:embed/>
                </p:oleObj>
              </mc:Choice>
              <mc:Fallback>
                <p:oleObj name="Equation" r:id="rId10" imgW="914400" imgH="508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7175" y="5013325"/>
                        <a:ext cx="1897063"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4281" name="Text Box 9"/>
          <p:cNvSpPr txBox="1">
            <a:spLocks noChangeArrowheads="1"/>
          </p:cNvSpPr>
          <p:nvPr/>
        </p:nvSpPr>
        <p:spPr bwMode="auto">
          <a:xfrm>
            <a:off x="1835150" y="5589588"/>
            <a:ext cx="1776413" cy="771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r>
              <a:rPr lang="tr-TR" sz="2000"/>
              <a:t>r</a:t>
            </a:r>
            <a:r>
              <a:rPr lang="tr-TR" sz="2000" baseline="30000"/>
              <a:t>t</a:t>
            </a:r>
            <a:r>
              <a:rPr lang="tr-TR" sz="2000" baseline="-25000"/>
              <a:t>i</a:t>
            </a:r>
            <a:r>
              <a:rPr lang="tr-TR" sz="2000"/>
              <a:t>=1</a:t>
            </a:r>
            <a:r>
              <a:rPr lang="tr-TR" sz="2400"/>
              <a:t> </a:t>
            </a:r>
            <a:r>
              <a:rPr lang="tr-TR" sz="2000"/>
              <a:t>if x</a:t>
            </a:r>
            <a:r>
              <a:rPr lang="tr-TR" sz="2000" baseline="30000"/>
              <a:t>t</a:t>
            </a:r>
            <a:r>
              <a:rPr lang="tr-TR" sz="2000"/>
              <a:t> in C</a:t>
            </a:r>
            <a:r>
              <a:rPr lang="tr-TR" sz="2000" baseline="-25000"/>
              <a:t>i</a:t>
            </a:r>
          </a:p>
          <a:p>
            <a:pPr eaLnBrk="1" hangingPunct="1"/>
            <a:r>
              <a:rPr lang="tr-TR" sz="2000" baseline="-25000"/>
              <a:t>       </a:t>
            </a:r>
            <a:r>
              <a:rPr lang="tr-TR" sz="2000"/>
              <a:t>0 otherwise</a:t>
            </a:r>
            <a:endParaRPr lang="en-US" sz="2000"/>
          </a:p>
        </p:txBody>
      </p:sp>
      <p:sp>
        <p:nvSpPr>
          <p:cNvPr id="54282" name="Rectangle 10"/>
          <p:cNvSpPr>
            <a:spLocks noChangeArrowheads="1"/>
          </p:cNvSpPr>
          <p:nvPr/>
        </p:nvSpPr>
        <p:spPr bwMode="auto">
          <a:xfrm>
            <a:off x="3995738" y="4868863"/>
            <a:ext cx="2232025" cy="15128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4247921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200" dirty="0">
                <a:latin typeface="Lucida Bright" charset="0"/>
              </a:rPr>
              <a:t>Other notation for Binary Random Vars.</a:t>
            </a:r>
          </a:p>
        </p:txBody>
      </p:sp>
      <p:sp>
        <p:nvSpPr>
          <p:cNvPr id="4" name="Slide Number Placeholder 3"/>
          <p:cNvSpPr>
            <a:spLocks noGrp="1"/>
          </p:cNvSpPr>
          <p:nvPr>
            <p:ph type="sldNum" sz="quarter" idx="11"/>
          </p:nvPr>
        </p:nvSpPr>
        <p:spPr/>
        <p:txBody>
          <a:bodyPr/>
          <a:lstStyle/>
          <a:p>
            <a:pPr>
              <a:defRPr/>
            </a:pPr>
            <a:fld id="{C8F7D8F2-554E-6D48-A29C-CEB1E6132396}" type="slidenum">
              <a:rPr lang="tr-TR" smtClean="0"/>
              <a:pPr>
                <a:defRPr/>
              </a:pPr>
              <a:t>61</a:t>
            </a:fld>
            <a:endParaRPr lang="tr-TR"/>
          </a:p>
        </p:txBody>
      </p:sp>
      <p:graphicFrame>
        <p:nvGraphicFramePr>
          <p:cNvPr id="56323" name="Object 8"/>
          <p:cNvGraphicFramePr>
            <a:graphicFrameLocks noGrp="1" noChangeAspect="1"/>
          </p:cNvGraphicFramePr>
          <p:nvPr>
            <p:ph sz="quarter" idx="4294967295"/>
          </p:nvPr>
        </p:nvGraphicFramePr>
        <p:xfrm>
          <a:off x="684213" y="3573463"/>
          <a:ext cx="4703762" cy="1443037"/>
        </p:xfrm>
        <a:graphic>
          <a:graphicData uri="http://schemas.openxmlformats.org/presentationml/2006/ole">
            <mc:AlternateContent xmlns:mc="http://schemas.openxmlformats.org/markup-compatibility/2006">
              <mc:Choice xmlns:v="urn:schemas-microsoft-com:vml" Requires="v">
                <p:oleObj spid="_x0000_s108566" name="Equation" r:id="rId3" imgW="1778000" imgH="546100" progId="Equation.3">
                  <p:embed/>
                </p:oleObj>
              </mc:Choice>
              <mc:Fallback>
                <p:oleObj name="Equation" r:id="rId3" imgW="17780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573463"/>
                        <a:ext cx="4703762"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4" name="Object 8"/>
          <p:cNvGraphicFramePr>
            <a:graphicFrameLocks noGrp="1" noChangeAspect="1"/>
          </p:cNvGraphicFramePr>
          <p:nvPr>
            <p:ph sz="quarter" idx="4294967295"/>
          </p:nvPr>
        </p:nvGraphicFramePr>
        <p:xfrm>
          <a:off x="684213" y="1557338"/>
          <a:ext cx="1897062" cy="1054100"/>
        </p:xfrm>
        <a:graphic>
          <a:graphicData uri="http://schemas.openxmlformats.org/presentationml/2006/ole">
            <mc:AlternateContent xmlns:mc="http://schemas.openxmlformats.org/markup-compatibility/2006">
              <mc:Choice xmlns:v="urn:schemas-microsoft-com:vml" Requires="v">
                <p:oleObj spid="_x0000_s108567" name="Equation" r:id="rId5" imgW="914400" imgH="508000" progId="Equation.3">
                  <p:embed/>
                </p:oleObj>
              </mc:Choice>
              <mc:Fallback>
                <p:oleObj name="Equation" r:id="rId5" imgW="9144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557338"/>
                        <a:ext cx="1897062"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 name="TextBox 1"/>
          <p:cNvSpPr txBox="1"/>
          <p:nvPr/>
        </p:nvSpPr>
        <p:spPr>
          <a:xfrm>
            <a:off x="3491880" y="1628800"/>
            <a:ext cx="4745047" cy="646331"/>
          </a:xfrm>
          <a:prstGeom prst="rect">
            <a:avLst/>
          </a:prstGeom>
          <a:noFill/>
        </p:spPr>
        <p:txBody>
          <a:bodyPr wrap="none" rtlCol="0">
            <a:spAutoFit/>
          </a:bodyPr>
          <a:lstStyle/>
          <a:p>
            <a:r>
              <a:rPr lang="en-US" dirty="0" smtClean="0"/>
              <a:t>Fraction of samples in class </a:t>
            </a:r>
            <a:r>
              <a:rPr lang="en-US" dirty="0" err="1" smtClean="0"/>
              <a:t>i</a:t>
            </a:r>
            <a:r>
              <a:rPr lang="en-US" dirty="0" smtClean="0"/>
              <a:t> (</a:t>
            </a:r>
            <a:r>
              <a:rPr lang="en-US" dirty="0" err="1" smtClean="0"/>
              <a:t>x</a:t>
            </a:r>
            <a:r>
              <a:rPr lang="en-US" baseline="30000" dirty="0" err="1" smtClean="0"/>
              <a:t>t</a:t>
            </a:r>
            <a:r>
              <a:rPr lang="en-US" baseline="30000" dirty="0" smtClean="0"/>
              <a:t> </a:t>
            </a:r>
            <a:r>
              <a:rPr lang="en-US" dirty="0" smtClean="0"/>
              <a:t>where </a:t>
            </a:r>
            <a:r>
              <a:rPr lang="en-US" dirty="0" err="1" smtClean="0"/>
              <a:t>y</a:t>
            </a:r>
            <a:r>
              <a:rPr lang="en-US" baseline="30000" dirty="0" err="1" smtClean="0"/>
              <a:t>t</a:t>
            </a:r>
            <a:r>
              <a:rPr lang="en-US" dirty="0" smtClean="0"/>
              <a:t>=</a:t>
            </a:r>
            <a:r>
              <a:rPr lang="en-US" dirty="0" err="1" smtClean="0"/>
              <a:t>i</a:t>
            </a:r>
            <a:r>
              <a:rPr lang="en-US" dirty="0" smtClean="0"/>
              <a:t>) , </a:t>
            </a:r>
          </a:p>
          <a:p>
            <a:r>
              <a:rPr lang="en-US" dirty="0" smtClean="0"/>
              <a:t>with feature </a:t>
            </a:r>
            <a:r>
              <a:rPr lang="en-US" dirty="0" err="1" smtClean="0"/>
              <a:t>x</a:t>
            </a:r>
            <a:r>
              <a:rPr lang="en-US" baseline="30000" dirty="0" err="1" smtClean="0"/>
              <a:t>t</a:t>
            </a:r>
            <a:r>
              <a:rPr lang="en-US" baseline="-25000" dirty="0" err="1" smtClean="0"/>
              <a:t>j</a:t>
            </a:r>
            <a:r>
              <a:rPr lang="en-US" dirty="0" smtClean="0"/>
              <a:t> =1  </a:t>
            </a:r>
            <a:endParaRPr lang="en-US" dirty="0"/>
          </a:p>
        </p:txBody>
      </p:sp>
    </p:spTree>
    <p:extLst>
      <p:ext uri="{BB962C8B-B14F-4D97-AF65-F5344CB8AC3E}">
        <p14:creationId xmlns:p14="http://schemas.microsoft.com/office/powerpoint/2010/main" val="2561359279"/>
      </p:ext>
    </p:extLst>
  </p:cSld>
  <p:clrMapOvr>
    <a:masterClrMapping/>
  </p:clrMapOvr>
  <p:transition xmlns:p14="http://schemas.microsoft.com/office/powerpoint/2010/mai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F2D12177-E002-BB4E-A2A9-4EC60DD1C12B}" type="slidenum">
              <a:rPr lang="tr-TR" sz="1400"/>
              <a:pPr eaLnBrk="1" hangingPunct="1"/>
              <a:t>62</a:t>
            </a:fld>
            <a:endParaRPr lang="tr-TR" sz="1400"/>
          </a:p>
        </p:txBody>
      </p:sp>
      <p:sp>
        <p:nvSpPr>
          <p:cNvPr id="57346" name="Rectangle 2"/>
          <p:cNvSpPr>
            <a:spLocks noGrp="1" noChangeArrowheads="1"/>
          </p:cNvSpPr>
          <p:nvPr>
            <p:ph type="title"/>
          </p:nvPr>
        </p:nvSpPr>
        <p:spPr/>
        <p:txBody>
          <a:bodyPr/>
          <a:lstStyle/>
          <a:p>
            <a:pPr eaLnBrk="1" hangingPunct="1"/>
            <a:r>
              <a:rPr lang="tr-TR">
                <a:latin typeface="Lucida Bright" charset="0"/>
              </a:rPr>
              <a:t>Classification with Discrete Features</a:t>
            </a:r>
          </a:p>
        </p:txBody>
      </p:sp>
      <p:sp>
        <p:nvSpPr>
          <p:cNvPr id="57347" name="Rectangle 3"/>
          <p:cNvSpPr>
            <a:spLocks noGrp="1" noChangeArrowheads="1"/>
          </p:cNvSpPr>
          <p:nvPr>
            <p:ph type="body" idx="1"/>
          </p:nvPr>
        </p:nvSpPr>
        <p:spPr/>
        <p:txBody>
          <a:bodyPr/>
          <a:lstStyle/>
          <a:p>
            <a:pPr eaLnBrk="1" hangingPunct="1"/>
            <a:r>
              <a:rPr lang="tr-TR" dirty="0" err="1">
                <a:solidFill>
                  <a:srgbClr val="0000FF"/>
                </a:solidFill>
                <a:latin typeface="Lucida Bright" charset="0"/>
              </a:rPr>
              <a:t>Multinomial</a:t>
            </a:r>
            <a:r>
              <a:rPr lang="tr-TR" dirty="0">
                <a:solidFill>
                  <a:srgbClr val="0000FF"/>
                </a:solidFill>
                <a:latin typeface="Lucida Bright" charset="0"/>
              </a:rPr>
              <a:t> </a:t>
            </a:r>
            <a:r>
              <a:rPr lang="tr-TR" dirty="0">
                <a:latin typeface="Lucida Bright" charset="0"/>
              </a:rPr>
              <a:t>(1-of-</a:t>
            </a:r>
            <a:r>
              <a:rPr lang="tr-TR" i="1" dirty="0">
                <a:latin typeface="Lucida Bright" charset="0"/>
              </a:rPr>
              <a:t>n</a:t>
            </a:r>
            <a:r>
              <a:rPr lang="tr-TR" i="1" baseline="-25000" dirty="0">
                <a:latin typeface="Lucida Bright" charset="0"/>
              </a:rPr>
              <a:t>j</a:t>
            </a:r>
            <a:r>
              <a:rPr lang="tr-TR" dirty="0">
                <a:latin typeface="Lucida Bright" charset="0"/>
              </a:rPr>
              <a:t>) </a:t>
            </a:r>
            <a:r>
              <a:rPr lang="tr-TR" dirty="0" err="1">
                <a:latin typeface="Lucida Bright" charset="0"/>
              </a:rPr>
              <a:t>features</a:t>
            </a:r>
            <a:r>
              <a:rPr lang="tr-TR" dirty="0">
                <a:latin typeface="Lucida Bright" charset="0"/>
              </a:rPr>
              <a:t>: </a:t>
            </a:r>
            <a:r>
              <a:rPr lang="tr-TR" i="1" dirty="0" err="1">
                <a:latin typeface="Lucida Bright" charset="0"/>
              </a:rPr>
              <a:t>x</a:t>
            </a:r>
            <a:r>
              <a:rPr lang="tr-TR" i="1" baseline="-25000" dirty="0" err="1">
                <a:latin typeface="Lucida Bright" charset="0"/>
              </a:rPr>
              <a:t>j</a:t>
            </a:r>
            <a:r>
              <a:rPr lang="tr-TR" dirty="0">
                <a:latin typeface="Lucida Bright" charset="0"/>
              </a:rPr>
              <a:t> </a:t>
            </a:r>
            <a:r>
              <a:rPr lang="tr-TR" dirty="0" err="1">
                <a:latin typeface="Symbol" charset="0"/>
              </a:rPr>
              <a:t>Î</a:t>
            </a:r>
            <a:r>
              <a:rPr lang="tr-TR" dirty="0">
                <a:latin typeface="Lucida Bright" charset="0"/>
              </a:rPr>
              <a:t> {</a:t>
            </a:r>
            <a:r>
              <a:rPr lang="tr-TR" i="1" dirty="0">
                <a:latin typeface="Lucida Bright" charset="0"/>
              </a:rPr>
              <a:t>v</a:t>
            </a:r>
            <a:r>
              <a:rPr lang="tr-TR" baseline="-25000" dirty="0">
                <a:latin typeface="Lucida Bright" charset="0"/>
              </a:rPr>
              <a:t>1</a:t>
            </a:r>
            <a:r>
              <a:rPr lang="tr-TR" dirty="0">
                <a:latin typeface="Lucida Bright" charset="0"/>
              </a:rPr>
              <a:t>, </a:t>
            </a:r>
            <a:r>
              <a:rPr lang="tr-TR" i="1" dirty="0">
                <a:latin typeface="Lucida Bright" charset="0"/>
              </a:rPr>
              <a:t>v</a:t>
            </a:r>
            <a:r>
              <a:rPr lang="tr-TR" baseline="-25000" dirty="0">
                <a:latin typeface="Lucida Bright" charset="0"/>
              </a:rPr>
              <a:t>2</a:t>
            </a:r>
            <a:r>
              <a:rPr lang="tr-TR" dirty="0">
                <a:latin typeface="Lucida Bright" charset="0"/>
              </a:rPr>
              <a:t>,..., </a:t>
            </a:r>
            <a:r>
              <a:rPr lang="tr-TR" i="1" dirty="0" err="1">
                <a:latin typeface="Lucida Bright" charset="0"/>
              </a:rPr>
              <a:t>v</a:t>
            </a:r>
            <a:r>
              <a:rPr lang="tr-TR" i="1" baseline="-25000" dirty="0" err="1">
                <a:latin typeface="Lucida Bright" charset="0"/>
              </a:rPr>
              <a:t>n</a:t>
            </a:r>
            <a:r>
              <a:rPr lang="tr-TR" i="1" baseline="-50000" dirty="0" err="1">
                <a:latin typeface="Lucida Bright" charset="0"/>
              </a:rPr>
              <a:t>j</a:t>
            </a:r>
            <a:r>
              <a:rPr lang="tr-TR" dirty="0">
                <a:latin typeface="Lucida Bright" charset="0"/>
              </a:rPr>
              <a:t>}</a:t>
            </a:r>
          </a:p>
          <a:p>
            <a:pPr eaLnBrk="1" hangingPunct="1">
              <a:buFont typeface="Wingdings" charset="0"/>
              <a:buNone/>
            </a:pPr>
            <a:endParaRPr lang="tr-TR" dirty="0">
              <a:latin typeface="Lucida Bright" charset="0"/>
            </a:endParaRPr>
          </a:p>
          <a:p>
            <a:pPr eaLnBrk="1" hangingPunct="1">
              <a:buFont typeface="Wingdings" charset="0"/>
              <a:buNone/>
            </a:pPr>
            <a:endParaRPr lang="en-US" dirty="0">
              <a:latin typeface="Lucida Bright" charset="0"/>
            </a:endParaRPr>
          </a:p>
          <a:p>
            <a:pPr eaLnBrk="1" hangingPunct="1">
              <a:buFont typeface="Wingdings" charset="0"/>
              <a:buNone/>
            </a:pPr>
            <a:r>
              <a:rPr lang="tr-TR" dirty="0" err="1">
                <a:latin typeface="Lucida Bright" charset="0"/>
              </a:rPr>
              <a:t>if</a:t>
            </a:r>
            <a:r>
              <a:rPr lang="tr-TR" dirty="0">
                <a:latin typeface="Lucida Bright" charset="0"/>
              </a:rPr>
              <a:t> </a:t>
            </a:r>
            <a:r>
              <a:rPr lang="tr-TR" i="1" dirty="0" err="1">
                <a:latin typeface="Lucida Bright" charset="0"/>
              </a:rPr>
              <a:t>x</a:t>
            </a:r>
            <a:r>
              <a:rPr lang="tr-TR" i="1" baseline="-25000" dirty="0" err="1">
                <a:latin typeface="Lucida Bright" charset="0"/>
              </a:rPr>
              <a:t>j</a:t>
            </a:r>
            <a:r>
              <a:rPr lang="tr-TR" dirty="0">
                <a:latin typeface="Lucida Bright" charset="0"/>
              </a:rPr>
              <a:t> </a:t>
            </a:r>
            <a:r>
              <a:rPr lang="tr-TR" dirty="0" err="1">
                <a:latin typeface="Lucida Bright" charset="0"/>
              </a:rPr>
              <a:t>are</a:t>
            </a:r>
            <a:r>
              <a:rPr lang="tr-TR" dirty="0">
                <a:latin typeface="Lucida Bright" charset="0"/>
              </a:rPr>
              <a:t> </a:t>
            </a:r>
            <a:r>
              <a:rPr lang="tr-TR" dirty="0" err="1">
                <a:solidFill>
                  <a:srgbClr val="0000FF"/>
                </a:solidFill>
                <a:latin typeface="Lucida Bright" charset="0"/>
              </a:rPr>
              <a:t>conditionally</a:t>
            </a:r>
            <a:r>
              <a:rPr lang="tr-TR" dirty="0">
                <a:solidFill>
                  <a:srgbClr val="0000FF"/>
                </a:solidFill>
                <a:latin typeface="Lucida Bright" charset="0"/>
              </a:rPr>
              <a:t> </a:t>
            </a:r>
            <a:r>
              <a:rPr lang="tr-TR" dirty="0" err="1">
                <a:solidFill>
                  <a:srgbClr val="0000FF"/>
                </a:solidFill>
                <a:latin typeface="Lucida Bright" charset="0"/>
              </a:rPr>
              <a:t>independent</a:t>
            </a:r>
            <a:endParaRPr lang="tr-TR" dirty="0">
              <a:solidFill>
                <a:srgbClr val="0000FF"/>
              </a:solidFill>
              <a:latin typeface="Lucida Bright" charset="0"/>
            </a:endParaRPr>
          </a:p>
          <a:p>
            <a:pPr eaLnBrk="1" hangingPunct="1">
              <a:buFont typeface="Wingdings" charset="0"/>
              <a:buNone/>
            </a:pPr>
            <a:endParaRPr lang="tr-TR" dirty="0">
              <a:latin typeface="Lucida Bright" charset="0"/>
            </a:endParaRPr>
          </a:p>
          <a:p>
            <a:pPr eaLnBrk="1" hangingPunct="1">
              <a:buFont typeface="Wingdings" charset="0"/>
              <a:buNone/>
            </a:pPr>
            <a:endParaRPr lang="tr-TR" dirty="0">
              <a:latin typeface="Lucida Bright" charset="0"/>
            </a:endParaRPr>
          </a:p>
          <a:p>
            <a:pPr eaLnBrk="1" hangingPunct="1">
              <a:buFont typeface="Wingdings" charset="0"/>
              <a:buNone/>
            </a:pPr>
            <a:endParaRPr lang="tr-TR" dirty="0">
              <a:latin typeface="Lucida Bright" charset="0"/>
            </a:endParaRPr>
          </a:p>
          <a:p>
            <a:pPr eaLnBrk="1" hangingPunct="1">
              <a:buFont typeface="Wingdings" charset="0"/>
              <a:buNone/>
            </a:pPr>
            <a:endParaRPr lang="tr-TR" dirty="0">
              <a:latin typeface="Lucida Bright" charset="0"/>
            </a:endParaRPr>
          </a:p>
          <a:p>
            <a:pPr eaLnBrk="1" hangingPunct="1">
              <a:buFont typeface="Wingdings" charset="0"/>
              <a:buNone/>
            </a:pPr>
            <a:r>
              <a:rPr lang="tr-TR" dirty="0">
                <a:latin typeface="Lucida Bright" charset="0"/>
              </a:rPr>
              <a:t>------------------------</a:t>
            </a:r>
            <a:r>
              <a:rPr lang="tr-TR" dirty="0" smtClean="0">
                <a:latin typeface="Lucida Bright" charset="0"/>
              </a:rPr>
              <a:t>--</a:t>
            </a:r>
            <a:r>
              <a:rPr lang="tr-TR" dirty="0">
                <a:latin typeface="Lucida Bright" charset="0"/>
              </a:rPr>
              <a:t>-----------------------------------------------------</a:t>
            </a:r>
          </a:p>
          <a:p>
            <a:pPr eaLnBrk="1" hangingPunct="1">
              <a:buFont typeface="Wingdings" charset="0"/>
              <a:buNone/>
            </a:pPr>
            <a:endParaRPr lang="tr-TR" dirty="0">
              <a:latin typeface="Lucida Bright" charset="0"/>
            </a:endParaRPr>
          </a:p>
          <a:p>
            <a:pPr eaLnBrk="1" hangingPunct="1">
              <a:buFont typeface="Wingdings" charset="0"/>
              <a:buNone/>
            </a:pPr>
            <a:r>
              <a:rPr lang="tr-TR" dirty="0" err="1">
                <a:latin typeface="Lucida Bright" charset="0"/>
              </a:rPr>
              <a:t>Estimated</a:t>
            </a:r>
            <a:r>
              <a:rPr lang="tr-TR" dirty="0">
                <a:latin typeface="Lucida Bright" charset="0"/>
              </a:rPr>
              <a:t> </a:t>
            </a:r>
            <a:r>
              <a:rPr lang="tr-TR" dirty="0" err="1">
                <a:latin typeface="Lucida Bright" charset="0"/>
              </a:rPr>
              <a:t>parameters</a:t>
            </a:r>
            <a:r>
              <a:rPr lang="tr-TR" dirty="0">
                <a:latin typeface="Lucida Bright" charset="0"/>
              </a:rPr>
              <a:t>: </a:t>
            </a:r>
          </a:p>
        </p:txBody>
      </p:sp>
      <p:graphicFrame>
        <p:nvGraphicFramePr>
          <p:cNvPr id="57348" name="Object 4"/>
          <p:cNvGraphicFramePr>
            <a:graphicFrameLocks noGrp="1" noChangeAspect="1"/>
          </p:cNvGraphicFramePr>
          <p:nvPr>
            <p:ph sz="quarter" idx="4294967295"/>
          </p:nvPr>
        </p:nvGraphicFramePr>
        <p:xfrm>
          <a:off x="1912938" y="1628775"/>
          <a:ext cx="4670425" cy="601663"/>
        </p:xfrm>
        <a:graphic>
          <a:graphicData uri="http://schemas.openxmlformats.org/presentationml/2006/ole">
            <mc:AlternateContent xmlns:mc="http://schemas.openxmlformats.org/markup-compatibility/2006">
              <mc:Choice xmlns:v="urn:schemas-microsoft-com:vml" Requires="v">
                <p:oleObj spid="_x0000_s109598" name="Equation" r:id="rId4" imgW="2070100" imgH="266700" progId="Equation.3">
                  <p:embed/>
                </p:oleObj>
              </mc:Choice>
              <mc:Fallback>
                <p:oleObj name="Equation" r:id="rId4" imgW="2070100" imgH="266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1628775"/>
                        <a:ext cx="467042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7349" name="Object 5"/>
          <p:cNvGraphicFramePr>
            <a:graphicFrameLocks noGrp="1" noChangeAspect="1"/>
          </p:cNvGraphicFramePr>
          <p:nvPr>
            <p:ph sz="quarter" idx="4294967295"/>
          </p:nvPr>
        </p:nvGraphicFramePr>
        <p:xfrm>
          <a:off x="1895475" y="2852738"/>
          <a:ext cx="5899150" cy="1655762"/>
        </p:xfrm>
        <a:graphic>
          <a:graphicData uri="http://schemas.openxmlformats.org/presentationml/2006/ole">
            <mc:AlternateContent xmlns:mc="http://schemas.openxmlformats.org/markup-compatibility/2006">
              <mc:Choice xmlns:v="urn:schemas-microsoft-com:vml" Requires="v">
                <p:oleObj spid="_x0000_s109599" name="Equation" r:id="rId6" imgW="2895600" imgH="812800" progId="Equation.3">
                  <p:embed/>
                </p:oleObj>
              </mc:Choice>
              <mc:Fallback>
                <p:oleObj name="Equation" r:id="rId6" imgW="2895600" imgH="812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5475" y="2852738"/>
                        <a:ext cx="58991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0" name="Object 1"/>
          <p:cNvGraphicFramePr>
            <a:graphicFrameLocks noChangeAspect="1"/>
          </p:cNvGraphicFramePr>
          <p:nvPr>
            <p:extLst>
              <p:ext uri="{D42A27DB-BD31-4B8C-83A1-F6EECF244321}">
                <p14:modId xmlns:p14="http://schemas.microsoft.com/office/powerpoint/2010/main" val="3860936484"/>
              </p:ext>
            </p:extLst>
          </p:nvPr>
        </p:nvGraphicFramePr>
        <p:xfrm>
          <a:off x="4211960" y="5301208"/>
          <a:ext cx="1965325" cy="1223963"/>
        </p:xfrm>
        <a:graphic>
          <a:graphicData uri="http://schemas.openxmlformats.org/presentationml/2006/ole">
            <mc:AlternateContent xmlns:mc="http://schemas.openxmlformats.org/markup-compatibility/2006">
              <mc:Choice xmlns:v="urn:schemas-microsoft-com:vml" Requires="v">
                <p:oleObj spid="_x0000_s109600" name="Equation" r:id="rId8" imgW="876300" imgH="546100" progId="Equation.3">
                  <p:embed/>
                </p:oleObj>
              </mc:Choice>
              <mc:Fallback>
                <p:oleObj name="Equation" r:id="rId8" imgW="876300" imgH="546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960" y="5301208"/>
                        <a:ext cx="19653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6804247" y="1916832"/>
            <a:ext cx="2368877" cy="1600438"/>
          </a:xfrm>
          <a:prstGeom prst="rect">
            <a:avLst/>
          </a:prstGeom>
          <a:noFill/>
        </p:spPr>
        <p:txBody>
          <a:bodyPr wrap="square" rtlCol="0">
            <a:spAutoFit/>
          </a:bodyPr>
          <a:lstStyle/>
          <a:p>
            <a:r>
              <a:rPr lang="en-US" sz="1400" dirty="0" smtClean="0">
                <a:solidFill>
                  <a:srgbClr val="FF0000"/>
                </a:solidFill>
              </a:rPr>
              <a:t>It is OK if you </a:t>
            </a:r>
            <a:r>
              <a:rPr lang="en-US" sz="1400" dirty="0" err="1" smtClean="0">
                <a:solidFill>
                  <a:srgbClr val="FF0000"/>
                </a:solidFill>
              </a:rPr>
              <a:t>dont</a:t>
            </a:r>
            <a:r>
              <a:rPr lang="en-US" sz="1400" dirty="0" smtClean="0">
                <a:solidFill>
                  <a:srgbClr val="FF0000"/>
                </a:solidFill>
              </a:rPr>
              <a:t> get</a:t>
            </a:r>
          </a:p>
          <a:p>
            <a:r>
              <a:rPr lang="en-US" sz="1400" dirty="0" smtClean="0">
                <a:solidFill>
                  <a:srgbClr val="FF0000"/>
                </a:solidFill>
              </a:rPr>
              <a:t>this notation with </a:t>
            </a:r>
            <a:r>
              <a:rPr lang="en-US" sz="1400" dirty="0" err="1" smtClean="0">
                <a:solidFill>
                  <a:srgbClr val="FF0000"/>
                </a:solidFill>
              </a:rPr>
              <a:t>zjk</a:t>
            </a:r>
            <a:r>
              <a:rPr lang="en-US" sz="1400" dirty="0" smtClean="0">
                <a:solidFill>
                  <a:srgbClr val="FF0000"/>
                </a:solidFill>
              </a:rPr>
              <a:t>,</a:t>
            </a:r>
          </a:p>
          <a:p>
            <a:r>
              <a:rPr lang="en-US" sz="1400" dirty="0" smtClean="0">
                <a:solidFill>
                  <a:srgbClr val="FF0000"/>
                </a:solidFill>
              </a:rPr>
              <a:t>but you should understand the calculation of the probabilities </a:t>
            </a:r>
            <a:r>
              <a:rPr lang="en-US" sz="1400" dirty="0" err="1" smtClean="0">
                <a:solidFill>
                  <a:srgbClr val="FF0000"/>
                </a:solidFill>
              </a:rPr>
              <a:t>pijk</a:t>
            </a:r>
            <a:r>
              <a:rPr lang="en-US" sz="1400" dirty="0" smtClean="0">
                <a:solidFill>
                  <a:srgbClr val="FF0000"/>
                </a:solidFill>
              </a:rPr>
              <a:t> given below –as done with weather example.</a:t>
            </a:r>
            <a:endParaRPr lang="en-US" sz="1400" dirty="0">
              <a:solidFill>
                <a:srgbClr val="FF0000"/>
              </a:solidFill>
            </a:endParaRPr>
          </a:p>
        </p:txBody>
      </p:sp>
    </p:spTree>
    <p:extLst>
      <p:ext uri="{BB962C8B-B14F-4D97-AF65-F5344CB8AC3E}">
        <p14:creationId xmlns:p14="http://schemas.microsoft.com/office/powerpoint/2010/main" val="2652992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DC2B85-4D73-3D48-894F-7CD126E1EC69}" type="slidenum">
              <a:rPr lang="en-US" sz="1000"/>
              <a:pPr/>
              <a:t>63</a:t>
            </a:fld>
            <a:endParaRPr lang="en-US" sz="1000"/>
          </a:p>
        </p:txBody>
      </p:sp>
      <p:sp>
        <p:nvSpPr>
          <p:cNvPr id="120834" name="Rectangle 2"/>
          <p:cNvSpPr>
            <a:spLocks noGrp="1" noChangeArrowheads="1"/>
          </p:cNvSpPr>
          <p:nvPr>
            <p:ph type="ctrTitle"/>
          </p:nvPr>
        </p:nvSpPr>
        <p:spPr/>
        <p:txBody>
          <a:bodyPr/>
          <a:lstStyle/>
          <a:p>
            <a:pPr eaLnBrk="1" hangingPunct="1"/>
            <a:r>
              <a:rPr lang="tr-TR">
                <a:latin typeface="Arial" charset="0"/>
              </a:rPr>
              <a:t>Probability of Error</a:t>
            </a:r>
            <a:endParaRPr lang="en-US">
              <a:latin typeface="Arial" charset="0"/>
            </a:endParaRPr>
          </a:p>
        </p:txBody>
      </p:sp>
      <p:sp>
        <p:nvSpPr>
          <p:cNvPr id="120835" name="Rectangle 3"/>
          <p:cNvSpPr>
            <a:spLocks noGrp="1" noChangeArrowheads="1"/>
          </p:cNvSpPr>
          <p:nvPr>
            <p:ph type="subTitle" idx="1"/>
          </p:nvPr>
        </p:nvSpPr>
        <p:spPr/>
        <p:txBody>
          <a:bodyPr/>
          <a:lstStyle/>
          <a:p>
            <a:pPr eaLnBrk="1" hangingPunct="1">
              <a:buFont typeface="Wingdings" charset="0"/>
              <a:buNone/>
            </a:pPr>
            <a:endParaRPr lang="en-US">
              <a:latin typeface="Arial" charset="0"/>
            </a:endParaRPr>
          </a:p>
        </p:txBody>
      </p:sp>
    </p:spTree>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B49806-8845-4447-BA8F-D59C8B551627}" type="slidenum">
              <a:rPr lang="en-US" sz="1000"/>
              <a:pPr/>
              <a:t>64</a:t>
            </a:fld>
            <a:endParaRPr lang="en-US" sz="1000"/>
          </a:p>
        </p:txBody>
      </p:sp>
      <p:sp>
        <p:nvSpPr>
          <p:cNvPr id="122882" name="Rectangle 2"/>
          <p:cNvSpPr>
            <a:spLocks noGrp="1" noChangeArrowheads="1"/>
          </p:cNvSpPr>
          <p:nvPr>
            <p:ph type="title"/>
          </p:nvPr>
        </p:nvSpPr>
        <p:spPr/>
        <p:txBody>
          <a:bodyPr/>
          <a:lstStyle/>
          <a:p>
            <a:pPr eaLnBrk="1" hangingPunct="1"/>
            <a:r>
              <a:rPr lang="tr-TR">
                <a:latin typeface="Arial" charset="0"/>
              </a:rPr>
              <a:t>Probability of Error</a:t>
            </a:r>
            <a:endParaRPr lang="en-US">
              <a:latin typeface="Arial" charset="0"/>
            </a:endParaRPr>
          </a:p>
        </p:txBody>
      </p:sp>
      <p:sp>
        <p:nvSpPr>
          <p:cNvPr id="122883" name="Rectangle 3"/>
          <p:cNvSpPr>
            <a:spLocks noGrp="1" noChangeArrowheads="1"/>
          </p:cNvSpPr>
          <p:nvPr>
            <p:ph type="body" idx="1"/>
          </p:nvPr>
        </p:nvSpPr>
        <p:spPr/>
        <p:txBody>
          <a:bodyPr/>
          <a:lstStyle/>
          <a:p>
            <a:pPr eaLnBrk="1" hangingPunct="1"/>
            <a:r>
              <a:rPr lang="tr-TR">
                <a:latin typeface="Arial" charset="0"/>
              </a:rPr>
              <a:t>For two regions R1 &amp; R2 (you can generalize):</a:t>
            </a:r>
          </a:p>
          <a:p>
            <a:pPr eaLnBrk="1" hangingPunct="1"/>
            <a:endParaRPr lang="tr-TR">
              <a:latin typeface="Arial" charset="0"/>
            </a:endParaRPr>
          </a:p>
          <a:p>
            <a:pPr eaLnBrk="1" hangingPunct="1"/>
            <a:endParaRPr lang="en-US">
              <a:latin typeface="Arial" charset="0"/>
            </a:endParaRPr>
          </a:p>
        </p:txBody>
      </p:sp>
      <p:pic>
        <p:nvPicPr>
          <p:cNvPr id="122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827088" y="1844675"/>
            <a:ext cx="7489825"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5"/>
          <p:cNvPicPr>
            <a:picLocks noChangeAspect="1" noChangeArrowheads="1"/>
          </p:cNvPicPr>
          <p:nvPr/>
        </p:nvPicPr>
        <p:blipFill>
          <a:blip r:embed="rId4">
            <a:extLst>
              <a:ext uri="{28A0092B-C50C-407E-A947-70E740481C1C}">
                <a14:useLocalDpi xmlns:a14="http://schemas.microsoft.com/office/drawing/2010/main" val="0"/>
              </a:ext>
            </a:extLst>
          </a:blip>
          <a:srcRect l="27817" t="7062" r="19235" b="38733"/>
          <a:stretch>
            <a:fillRect/>
          </a:stretch>
        </p:blipFill>
        <p:spPr bwMode="white">
          <a:xfrm>
            <a:off x="1116013" y="4437063"/>
            <a:ext cx="36004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Text Box 6"/>
          <p:cNvSpPr txBox="1">
            <a:spLocks noChangeArrowheads="1"/>
          </p:cNvSpPr>
          <p:nvPr/>
        </p:nvSpPr>
        <p:spPr bwMode="white">
          <a:xfrm>
            <a:off x="5364163" y="4725144"/>
            <a:ext cx="2663825"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tr-TR" sz="1600" dirty="0" err="1"/>
              <a:t>Arrow</a:t>
            </a:r>
            <a:r>
              <a:rPr lang="tr-TR" sz="1600" dirty="0"/>
              <a:t> (not </a:t>
            </a:r>
            <a:r>
              <a:rPr lang="tr-TR" sz="1600" dirty="0" err="1"/>
              <a:t>the</a:t>
            </a:r>
            <a:r>
              <a:rPr lang="tr-TR" sz="1600" dirty="0"/>
              <a:t> </a:t>
            </a:r>
            <a:r>
              <a:rPr lang="tr-TR" sz="1600" dirty="0" err="1"/>
              <a:t>vertical</a:t>
            </a:r>
            <a:r>
              <a:rPr lang="tr-TR" sz="1600" dirty="0"/>
              <a:t> </a:t>
            </a:r>
            <a:r>
              <a:rPr lang="tr-TR" sz="1600" dirty="0" err="1"/>
              <a:t>line</a:t>
            </a:r>
            <a:r>
              <a:rPr lang="tr-TR" sz="1600" dirty="0"/>
              <a:t>) </a:t>
            </a:r>
            <a:r>
              <a:rPr lang="tr-TR" sz="1600" dirty="0" err="1"/>
              <a:t>indicates</a:t>
            </a:r>
            <a:r>
              <a:rPr lang="tr-TR" sz="1600" dirty="0"/>
              <a:t> </a:t>
            </a:r>
            <a:r>
              <a:rPr lang="tr-TR" sz="1600" dirty="0">
                <a:solidFill>
                  <a:srgbClr val="CC0000"/>
                </a:solidFill>
              </a:rPr>
              <a:t>ideal </a:t>
            </a:r>
            <a:r>
              <a:rPr lang="tr-TR" sz="1600" dirty="0" err="1">
                <a:solidFill>
                  <a:srgbClr val="CC0000"/>
                </a:solidFill>
              </a:rPr>
              <a:t>decision</a:t>
            </a:r>
            <a:r>
              <a:rPr lang="tr-TR" sz="1600" dirty="0">
                <a:solidFill>
                  <a:srgbClr val="CC0000"/>
                </a:solidFill>
              </a:rPr>
              <a:t> </a:t>
            </a:r>
            <a:r>
              <a:rPr lang="tr-TR" sz="1600" dirty="0" err="1" smtClean="0">
                <a:solidFill>
                  <a:srgbClr val="CC0000"/>
                </a:solidFill>
              </a:rPr>
              <a:t>boundary</a:t>
            </a:r>
            <a:r>
              <a:rPr lang="tr-TR" sz="1600" dirty="0">
                <a:solidFill>
                  <a:srgbClr val="CC0000"/>
                </a:solidFill>
              </a:rPr>
              <a:t> </a:t>
            </a:r>
            <a:r>
              <a:rPr lang="tr-TR" sz="1600" dirty="0" smtClean="0">
                <a:solidFill>
                  <a:srgbClr val="CC0000"/>
                </a:solidFill>
              </a:rPr>
              <a:t>(not </a:t>
            </a:r>
            <a:r>
              <a:rPr lang="tr-TR" sz="1600" dirty="0" err="1" smtClean="0">
                <a:solidFill>
                  <a:srgbClr val="CC0000"/>
                </a:solidFill>
              </a:rPr>
              <a:t>necessarily</a:t>
            </a:r>
            <a:r>
              <a:rPr lang="tr-TR" sz="1600" dirty="0" smtClean="0">
                <a:solidFill>
                  <a:srgbClr val="CC0000"/>
                </a:solidFill>
              </a:rPr>
              <a:t> </a:t>
            </a:r>
            <a:r>
              <a:rPr lang="tr-TR" sz="1600" dirty="0" err="1" smtClean="0">
                <a:solidFill>
                  <a:srgbClr val="CC0000"/>
                </a:solidFill>
              </a:rPr>
              <a:t>the</a:t>
            </a:r>
            <a:r>
              <a:rPr lang="tr-TR" sz="1600" dirty="0" smtClean="0">
                <a:solidFill>
                  <a:srgbClr val="CC0000"/>
                </a:solidFill>
              </a:rPr>
              <a:t> </a:t>
            </a:r>
            <a:r>
              <a:rPr lang="tr-TR" sz="1600" dirty="0" err="1" smtClean="0">
                <a:solidFill>
                  <a:srgbClr val="CC0000"/>
                </a:solidFill>
              </a:rPr>
              <a:t>case</a:t>
            </a:r>
            <a:r>
              <a:rPr lang="tr-TR" sz="1600" dirty="0" smtClean="0">
                <a:solidFill>
                  <a:srgbClr val="CC0000"/>
                </a:solidFill>
              </a:rPr>
              <a:t> </a:t>
            </a:r>
            <a:r>
              <a:rPr lang="tr-TR" sz="1600" dirty="0" err="1" smtClean="0">
                <a:solidFill>
                  <a:srgbClr val="CC0000"/>
                </a:solidFill>
              </a:rPr>
              <a:t>if</a:t>
            </a:r>
            <a:r>
              <a:rPr lang="tr-TR" sz="1600" dirty="0" smtClean="0">
                <a:solidFill>
                  <a:srgbClr val="CC0000"/>
                </a:solidFill>
              </a:rPr>
              <a:t> </a:t>
            </a:r>
            <a:r>
              <a:rPr lang="tr-TR" sz="1600" dirty="0" err="1" smtClean="0">
                <a:solidFill>
                  <a:srgbClr val="CC0000"/>
                </a:solidFill>
              </a:rPr>
              <a:t>priors</a:t>
            </a:r>
            <a:r>
              <a:rPr lang="tr-TR" sz="1600" dirty="0" smtClean="0">
                <a:solidFill>
                  <a:srgbClr val="CC0000"/>
                </a:solidFill>
              </a:rPr>
              <a:t> </a:t>
            </a:r>
            <a:r>
              <a:rPr lang="tr-TR" sz="1600" dirty="0" err="1" smtClean="0">
                <a:solidFill>
                  <a:srgbClr val="CC0000"/>
                </a:solidFill>
              </a:rPr>
              <a:t>were</a:t>
            </a:r>
            <a:r>
              <a:rPr lang="tr-TR" sz="1600" dirty="0" smtClean="0">
                <a:solidFill>
                  <a:srgbClr val="CC0000"/>
                </a:solidFill>
              </a:rPr>
              <a:t> not </a:t>
            </a:r>
            <a:r>
              <a:rPr lang="tr-TR" sz="1600" dirty="0" err="1" smtClean="0">
                <a:solidFill>
                  <a:srgbClr val="CC0000"/>
                </a:solidFill>
              </a:rPr>
              <a:t>taken</a:t>
            </a:r>
            <a:r>
              <a:rPr lang="tr-TR" sz="1600" dirty="0" smtClean="0">
                <a:solidFill>
                  <a:srgbClr val="CC0000"/>
                </a:solidFill>
              </a:rPr>
              <a:t> </a:t>
            </a:r>
            <a:r>
              <a:rPr lang="tr-TR" sz="1600" dirty="0" err="1" smtClean="0">
                <a:solidFill>
                  <a:srgbClr val="CC0000"/>
                </a:solidFill>
              </a:rPr>
              <a:t>into</a:t>
            </a:r>
            <a:r>
              <a:rPr lang="tr-TR" sz="1600" dirty="0" smtClean="0">
                <a:solidFill>
                  <a:srgbClr val="CC0000"/>
                </a:solidFill>
              </a:rPr>
              <a:t> </a:t>
            </a:r>
            <a:r>
              <a:rPr lang="tr-TR" sz="1600" dirty="0" err="1" smtClean="0">
                <a:solidFill>
                  <a:srgbClr val="CC0000"/>
                </a:solidFill>
              </a:rPr>
              <a:t>account</a:t>
            </a:r>
            <a:r>
              <a:rPr lang="tr-TR" sz="1600" dirty="0" smtClean="0">
                <a:solidFill>
                  <a:srgbClr val="CC0000"/>
                </a:solidFill>
              </a:rPr>
              <a:t>!).</a:t>
            </a:r>
            <a:endParaRPr lang="tr-TR" sz="1600" dirty="0">
              <a:solidFill>
                <a:srgbClr val="A50021"/>
              </a:solidFill>
            </a:endParaRPr>
          </a:p>
          <a:p>
            <a:pPr algn="ctr"/>
            <a:r>
              <a:rPr lang="tr-TR" sz="1600" dirty="0" err="1"/>
              <a:t>Notice</a:t>
            </a:r>
            <a:r>
              <a:rPr lang="tr-TR" sz="1600" dirty="0"/>
              <a:t> </a:t>
            </a:r>
            <a:r>
              <a:rPr lang="tr-TR" sz="1600" dirty="0" err="1"/>
              <a:t>that</a:t>
            </a:r>
            <a:r>
              <a:rPr lang="tr-TR" sz="1600" dirty="0"/>
              <a:t> </a:t>
            </a:r>
            <a:r>
              <a:rPr lang="tr-TR" sz="1600" dirty="0" err="1"/>
              <a:t>shaded</a:t>
            </a:r>
            <a:r>
              <a:rPr lang="tr-TR" sz="1600" dirty="0"/>
              <a:t> </a:t>
            </a:r>
            <a:r>
              <a:rPr lang="tr-TR" sz="1600" dirty="0" err="1"/>
              <a:t>region</a:t>
            </a:r>
            <a:r>
              <a:rPr lang="tr-TR" sz="1600" dirty="0"/>
              <a:t> </a:t>
            </a:r>
            <a:r>
              <a:rPr lang="tr-TR" sz="1600" dirty="0" err="1"/>
              <a:t>would</a:t>
            </a:r>
            <a:r>
              <a:rPr lang="tr-TR" sz="1600" dirty="0"/>
              <a:t> </a:t>
            </a:r>
            <a:r>
              <a:rPr lang="tr-TR" sz="1600" dirty="0" err="1"/>
              <a:t>diminish</a:t>
            </a:r>
            <a:r>
              <a:rPr lang="tr-TR" sz="1600" dirty="0"/>
              <a:t> </a:t>
            </a:r>
            <a:r>
              <a:rPr lang="tr-TR" sz="1600" dirty="0" err="1"/>
              <a:t>with</a:t>
            </a:r>
            <a:r>
              <a:rPr lang="tr-TR" sz="1600" dirty="0"/>
              <a:t> </a:t>
            </a:r>
            <a:r>
              <a:rPr lang="tr-TR" sz="1600" dirty="0" err="1"/>
              <a:t>the</a:t>
            </a:r>
            <a:r>
              <a:rPr lang="tr-TR" sz="1600" dirty="0"/>
              <a:t> ideal </a:t>
            </a:r>
            <a:r>
              <a:rPr lang="tr-TR" sz="1600" dirty="0" err="1"/>
              <a:t>decision</a:t>
            </a:r>
            <a:r>
              <a:rPr lang="tr-TR" sz="1600" dirty="0"/>
              <a:t>.</a:t>
            </a:r>
            <a:endParaRPr lang="en-US" sz="1600" dirty="0"/>
          </a:p>
        </p:txBody>
      </p:sp>
      <p:sp>
        <p:nvSpPr>
          <p:cNvPr id="122887" name="Text Box 7"/>
          <p:cNvSpPr txBox="1">
            <a:spLocks noChangeArrowheads="1"/>
          </p:cNvSpPr>
          <p:nvPr/>
        </p:nvSpPr>
        <p:spPr bwMode="white">
          <a:xfrm>
            <a:off x="251520" y="1604963"/>
            <a:ext cx="4486438" cy="371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probability of x </a:t>
            </a:r>
            <a:r>
              <a:rPr lang="en-US" sz="1800" dirty="0"/>
              <a:t>being </a:t>
            </a:r>
            <a:r>
              <a:rPr lang="en-US" sz="1600" dirty="0"/>
              <a:t>in R</a:t>
            </a:r>
            <a:r>
              <a:rPr lang="en-US" sz="1600" baseline="-25000" dirty="0"/>
              <a:t>2</a:t>
            </a:r>
            <a:r>
              <a:rPr lang="en-US" sz="1600" dirty="0"/>
              <a:t> </a:t>
            </a:r>
            <a:r>
              <a:rPr lang="tr-TR" sz="1600" dirty="0"/>
              <a:t>&amp; </a:t>
            </a:r>
            <a:r>
              <a:rPr lang="en-US" sz="1600" dirty="0" smtClean="0"/>
              <a:t>but from Class </a:t>
            </a:r>
            <a:r>
              <a:rPr lang="en-US" sz="1600" dirty="0"/>
              <a:t>C</a:t>
            </a:r>
            <a:r>
              <a:rPr lang="en-US" sz="1600" baseline="-25000" dirty="0"/>
              <a:t>1</a:t>
            </a:r>
          </a:p>
        </p:txBody>
      </p:sp>
      <p:sp>
        <p:nvSpPr>
          <p:cNvPr id="122888" name="Text Box 8"/>
          <p:cNvSpPr txBox="1">
            <a:spLocks noChangeArrowheads="1"/>
          </p:cNvSpPr>
          <p:nvPr/>
        </p:nvSpPr>
        <p:spPr bwMode="white">
          <a:xfrm>
            <a:off x="4788024" y="1624013"/>
            <a:ext cx="4416557" cy="34073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probability of x </a:t>
            </a:r>
            <a:r>
              <a:rPr lang="tr-TR" sz="1600" dirty="0" err="1"/>
              <a:t>being</a:t>
            </a:r>
            <a:r>
              <a:rPr lang="tr-TR" sz="1600" dirty="0"/>
              <a:t> </a:t>
            </a:r>
            <a:r>
              <a:rPr lang="en-US" sz="1600" dirty="0"/>
              <a:t>in R</a:t>
            </a:r>
            <a:r>
              <a:rPr lang="en-US" sz="1600" baseline="-25000" dirty="0"/>
              <a:t>1</a:t>
            </a:r>
            <a:r>
              <a:rPr lang="en-US" sz="1600" dirty="0"/>
              <a:t> </a:t>
            </a:r>
            <a:r>
              <a:rPr lang="tr-TR" sz="1600" dirty="0"/>
              <a:t>&amp;</a:t>
            </a:r>
            <a:r>
              <a:rPr lang="en-US" sz="1600" dirty="0"/>
              <a:t> </a:t>
            </a:r>
            <a:r>
              <a:rPr lang="en-US" sz="1600" dirty="0" smtClean="0"/>
              <a:t>but from Class </a:t>
            </a:r>
            <a:r>
              <a:rPr lang="en-US" sz="1600" dirty="0"/>
              <a:t>C</a:t>
            </a:r>
            <a:r>
              <a:rPr lang="en-US" sz="1600" baseline="-25000" dirty="0"/>
              <a:t>2</a:t>
            </a:r>
          </a:p>
        </p:txBody>
      </p:sp>
      <p:sp>
        <p:nvSpPr>
          <p:cNvPr id="122889" name="Line 9"/>
          <p:cNvSpPr>
            <a:spLocks noChangeShapeType="1"/>
          </p:cNvSpPr>
          <p:nvPr/>
        </p:nvSpPr>
        <p:spPr bwMode="white">
          <a:xfrm flipH="1">
            <a:off x="5940425" y="1916113"/>
            <a:ext cx="288925"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890" name="Line 10"/>
          <p:cNvSpPr>
            <a:spLocks noChangeShapeType="1"/>
          </p:cNvSpPr>
          <p:nvPr/>
        </p:nvSpPr>
        <p:spPr bwMode="white">
          <a:xfrm>
            <a:off x="3276600" y="1916113"/>
            <a:ext cx="287338"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0810DA-0184-204D-B4AB-83DE0DA87EC7}" type="slidenum">
              <a:rPr lang="en-US" sz="1000"/>
              <a:pPr/>
              <a:t>65</a:t>
            </a:fld>
            <a:endParaRPr lang="en-US" sz="1000"/>
          </a:p>
        </p:txBody>
      </p:sp>
      <p:sp>
        <p:nvSpPr>
          <p:cNvPr id="124930" name="Rectangle 2"/>
          <p:cNvSpPr>
            <a:spLocks noGrp="1" noChangeArrowheads="1"/>
          </p:cNvSpPr>
          <p:nvPr>
            <p:ph type="title"/>
          </p:nvPr>
        </p:nvSpPr>
        <p:spPr/>
        <p:txBody>
          <a:bodyPr/>
          <a:lstStyle/>
          <a:p>
            <a:pPr eaLnBrk="1" hangingPunct="1"/>
            <a:r>
              <a:rPr lang="tr-TR" sz="3000">
                <a:latin typeface="Arial" charset="0"/>
              </a:rPr>
              <a:t>Justification for the Decision Criteria</a:t>
            </a:r>
            <a:br>
              <a:rPr lang="tr-TR" sz="3000">
                <a:latin typeface="Arial" charset="0"/>
              </a:rPr>
            </a:br>
            <a:r>
              <a:rPr lang="tr-TR" sz="3000">
                <a:latin typeface="Arial" charset="0"/>
              </a:rPr>
              <a:t>based on </a:t>
            </a:r>
            <a:r>
              <a:rPr lang="en-US" sz="3000">
                <a:latin typeface="Arial" charset="0"/>
              </a:rPr>
              <a:t>M</a:t>
            </a:r>
            <a:r>
              <a:rPr lang="tr-TR" sz="3000">
                <a:latin typeface="Arial" charset="0"/>
              </a:rPr>
              <a:t>ax. Posterior </a:t>
            </a:r>
            <a:r>
              <a:rPr lang="en-US" sz="3000">
                <a:latin typeface="Arial" charset="0"/>
              </a:rPr>
              <a:t>P</a:t>
            </a:r>
            <a:r>
              <a:rPr lang="tr-TR" sz="3000">
                <a:latin typeface="Arial" charset="0"/>
              </a:rPr>
              <a:t>robability</a:t>
            </a:r>
            <a:endParaRPr lang="en-US" sz="3000">
              <a:latin typeface="Arial" charset="0"/>
            </a:endParaRPr>
          </a:p>
        </p:txBody>
      </p:sp>
      <p:pic>
        <p:nvPicPr>
          <p:cNvPr id="12493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626F64-0E4D-E945-9755-2ACBF38CE032}" type="slidenum">
              <a:rPr lang="en-US" sz="1000"/>
              <a:pPr/>
              <a:t>66</a:t>
            </a:fld>
            <a:endParaRPr lang="en-US" sz="1000"/>
          </a:p>
        </p:txBody>
      </p:sp>
      <p:sp>
        <p:nvSpPr>
          <p:cNvPr id="126978" name="Title 1"/>
          <p:cNvSpPr>
            <a:spLocks noGrp="1"/>
          </p:cNvSpPr>
          <p:nvPr>
            <p:ph type="title" idx="4294967295"/>
          </p:nvPr>
        </p:nvSpPr>
        <p:spPr/>
        <p:txBody>
          <a:bodyPr/>
          <a:lstStyle/>
          <a:p>
            <a:pPr eaLnBrk="1" hangingPunct="1"/>
            <a:r>
              <a:rPr lang="en-GB" sz="3000">
                <a:latin typeface="Arial" charset="0"/>
              </a:rPr>
              <a:t>Minimum Misclassification Rate</a:t>
            </a:r>
          </a:p>
        </p:txBody>
      </p:sp>
      <p:pic>
        <p:nvPicPr>
          <p:cNvPr id="126979" name="Content Placeholder 3" descr="Figure1.24.jpg"/>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2130425" y="1236663"/>
            <a:ext cx="4935538" cy="3349625"/>
          </a:xfrm>
        </p:spPr>
      </p:pic>
      <p:pic>
        <p:nvPicPr>
          <p:cNvPr id="126980" name="Picture 6" descr="TP_tmp.png"/>
          <p:cNvPicPr>
            <a:picLocks noChangeAspect="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3400" y="5105400"/>
            <a:ext cx="55372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5"/>
          <p:cNvSpPr txBox="1">
            <a:spLocks noChangeArrowheads="1"/>
          </p:cNvSpPr>
          <p:nvPr/>
        </p:nvSpPr>
        <p:spPr bwMode="white">
          <a:xfrm>
            <a:off x="5646738" y="1196975"/>
            <a:ext cx="2835275"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tr-TR" sz="1600"/>
              <a:t>Illustration with more</a:t>
            </a:r>
          </a:p>
          <a:p>
            <a:pPr algn="ctr"/>
            <a:r>
              <a:rPr lang="tr-TR" sz="1600"/>
              <a:t>general distributions, </a:t>
            </a:r>
          </a:p>
          <a:p>
            <a:pPr algn="ctr"/>
            <a:r>
              <a:rPr lang="tr-TR" sz="1600"/>
              <a:t>showing different error areas.</a:t>
            </a:r>
            <a:endParaRPr lang="en-US" sz="1600"/>
          </a:p>
        </p:txBody>
      </p:sp>
      <p:sp>
        <p:nvSpPr>
          <p:cNvPr id="126982" name="Rectangle 6"/>
          <p:cNvSpPr>
            <a:spLocks noChangeArrowheads="1"/>
          </p:cNvSpPr>
          <p:nvPr/>
        </p:nvSpPr>
        <p:spPr bwMode="white">
          <a:xfrm>
            <a:off x="1547813" y="4868863"/>
            <a:ext cx="6048375" cy="1439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3D7942-E9B6-9742-B0BC-218EA5FC3CF9}" type="slidenum">
              <a:rPr lang="en-US" smtClean="0"/>
              <a:pPr>
                <a:defRPr/>
              </a:pPr>
              <a:t>67</a:t>
            </a:fld>
            <a:endParaRPr lang="en-US"/>
          </a:p>
        </p:txBody>
      </p:sp>
      <p:pic>
        <p:nvPicPr>
          <p:cNvPr id="3" name="Picture 2"/>
          <p:cNvPicPr>
            <a:picLocks noChangeAspect="1"/>
          </p:cNvPicPr>
          <p:nvPr/>
        </p:nvPicPr>
        <p:blipFill>
          <a:blip r:embed="rId2"/>
          <a:stretch>
            <a:fillRect/>
          </a:stretch>
        </p:blipFill>
        <p:spPr>
          <a:xfrm>
            <a:off x="0" y="355600"/>
            <a:ext cx="9144000" cy="6139258"/>
          </a:xfrm>
          <a:prstGeom prst="rect">
            <a:avLst/>
          </a:prstGeom>
        </p:spPr>
      </p:pic>
    </p:spTree>
    <p:extLst>
      <p:ext uri="{BB962C8B-B14F-4D97-AF65-F5344CB8AC3E}">
        <p14:creationId xmlns:p14="http://schemas.microsoft.com/office/powerpoint/2010/main" val="3640306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C1CA08-0713-CE49-BF38-EFCA735298EA}" type="slidenum">
              <a:rPr lang="en-US" sz="1000"/>
              <a:pPr/>
              <a:t>68</a:t>
            </a:fld>
            <a:endParaRPr lang="en-US" sz="1000"/>
          </a:p>
        </p:txBody>
      </p:sp>
      <p:sp>
        <p:nvSpPr>
          <p:cNvPr id="129026" name="Rectangle 2"/>
          <p:cNvSpPr>
            <a:spLocks noGrp="1" noChangeArrowheads="1"/>
          </p:cNvSpPr>
          <p:nvPr>
            <p:ph type="title"/>
          </p:nvPr>
        </p:nvSpPr>
        <p:spPr/>
        <p:txBody>
          <a:bodyPr/>
          <a:lstStyle/>
          <a:p>
            <a:pPr eaLnBrk="1" hangingPunct="1"/>
            <a:r>
              <a:rPr lang="tr-TR" sz="3000">
                <a:latin typeface="Arial" charset="0"/>
              </a:rPr>
              <a:t>Justification for the Decision Criteria</a:t>
            </a:r>
            <a:br>
              <a:rPr lang="tr-TR" sz="3000">
                <a:latin typeface="Arial" charset="0"/>
              </a:rPr>
            </a:br>
            <a:r>
              <a:rPr lang="tr-TR" sz="3000">
                <a:latin typeface="Arial" charset="0"/>
              </a:rPr>
              <a:t>based on max. Posterior probability</a:t>
            </a:r>
            <a:endParaRPr lang="en-US" sz="3000">
              <a:latin typeface="Arial" charset="0"/>
            </a:endParaRPr>
          </a:p>
        </p:txBody>
      </p:sp>
      <p:sp>
        <p:nvSpPr>
          <p:cNvPr id="129027" name="Rectangle 3"/>
          <p:cNvSpPr>
            <a:spLocks noGrp="1" noChangeArrowheads="1"/>
          </p:cNvSpPr>
          <p:nvPr>
            <p:ph type="body" idx="1"/>
          </p:nvPr>
        </p:nvSpPr>
        <p:spPr/>
        <p:txBody>
          <a:bodyPr/>
          <a:lstStyle/>
          <a:p>
            <a:pPr eaLnBrk="1" hangingPunct="1"/>
            <a:r>
              <a:rPr lang="tr-TR">
                <a:latin typeface="Arial" charset="0"/>
              </a:rPr>
              <a:t>For the more general case of K classes, it is slightly easier to maximize the probability of being correct:</a:t>
            </a:r>
          </a:p>
          <a:p>
            <a:pPr eaLnBrk="1" hangingPunct="1"/>
            <a:endParaRPr lang="tr-TR">
              <a:latin typeface="Arial" charset="0"/>
            </a:endParaRPr>
          </a:p>
          <a:p>
            <a:pPr eaLnBrk="1" hangingPunct="1"/>
            <a:endParaRPr lang="en-US">
              <a:latin typeface="Arial" charset="0"/>
            </a:endParaRPr>
          </a:p>
        </p:txBody>
      </p:sp>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2195513" y="2028825"/>
            <a:ext cx="4248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white">
          <a:xfrm>
            <a:off x="3348038" y="3375025"/>
            <a:ext cx="38877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Rest Not COVERED</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76F29A2-531A-1B4C-A7C3-F49A87E91D42}" type="slidenum">
              <a:rPr lang="en-US" smtClean="0"/>
              <a:pPr>
                <a:defRPr/>
              </a:pPr>
              <a:t>69</a:t>
            </a:fld>
            <a:endParaRPr lang="en-US"/>
          </a:p>
        </p:txBody>
      </p:sp>
    </p:spTree>
    <p:extLst>
      <p:ext uri="{BB962C8B-B14F-4D97-AF65-F5344CB8AC3E}">
        <p14:creationId xmlns:p14="http://schemas.microsoft.com/office/powerpoint/2010/main" val="217712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6C631C-395B-544B-96D3-0608AF3471B1}" type="slidenum">
              <a:rPr lang="en-US" sz="1000"/>
              <a:pPr/>
              <a:t>7</a:t>
            </a:fld>
            <a:endParaRPr lang="en-US" sz="1000"/>
          </a:p>
        </p:txBody>
      </p:sp>
      <p:sp>
        <p:nvSpPr>
          <p:cNvPr id="29698" name="Title 1"/>
          <p:cNvSpPr>
            <a:spLocks noGrp="1"/>
          </p:cNvSpPr>
          <p:nvPr>
            <p:ph type="title" idx="4294967295"/>
          </p:nvPr>
        </p:nvSpPr>
        <p:spPr/>
        <p:txBody>
          <a:bodyPr/>
          <a:lstStyle/>
          <a:p>
            <a:pPr eaLnBrk="1" hangingPunct="1"/>
            <a:r>
              <a:rPr lang="en-GB" sz="3000">
                <a:latin typeface="Arial" charset="0"/>
              </a:rPr>
              <a:t>Probability Theory</a:t>
            </a:r>
          </a:p>
        </p:txBody>
      </p:sp>
      <p:pic>
        <p:nvPicPr>
          <p:cNvPr id="29699" name="Content Placeholder 8" descr="Figure1.10.jpg"/>
          <p:cNvPicPr>
            <a:picLocks noGrp="1" noChangeAspect="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901700" y="1236663"/>
            <a:ext cx="3568700" cy="2568575"/>
          </a:xfrm>
        </p:spPr>
      </p:pic>
      <p:sp>
        <p:nvSpPr>
          <p:cNvPr id="29700" name="Content Placeholder 4"/>
          <p:cNvSpPr>
            <a:spLocks noGrp="1"/>
          </p:cNvSpPr>
          <p:nvPr>
            <p:ph sz="half" idx="4294967295"/>
          </p:nvPr>
        </p:nvSpPr>
        <p:spPr>
          <a:xfrm>
            <a:off x="4875213" y="1631950"/>
            <a:ext cx="3508375" cy="2274888"/>
          </a:xfrm>
        </p:spPr>
        <p:txBody>
          <a:bodyPr/>
          <a:lstStyle/>
          <a:p>
            <a:pPr eaLnBrk="1" hangingPunct="1"/>
            <a:r>
              <a:rPr lang="en-GB" sz="1800" b="1">
                <a:latin typeface="Arial" charset="0"/>
              </a:rPr>
              <a:t>Sum Rule</a:t>
            </a:r>
          </a:p>
          <a:p>
            <a:pPr eaLnBrk="1" hangingPunct="1"/>
            <a:endParaRPr lang="en-GB" sz="1800" b="1">
              <a:latin typeface="Arial" charset="0"/>
            </a:endParaRPr>
          </a:p>
          <a:p>
            <a:pPr eaLnBrk="1" hangingPunct="1"/>
            <a:endParaRPr lang="en-GB" sz="1800" b="1">
              <a:latin typeface="Arial" charset="0"/>
            </a:endParaRPr>
          </a:p>
          <a:p>
            <a:pPr eaLnBrk="1" hangingPunct="1"/>
            <a:endParaRPr lang="en-GB" sz="1800" b="1">
              <a:latin typeface="Arial" charset="0"/>
            </a:endParaRPr>
          </a:p>
        </p:txBody>
      </p:sp>
      <p:sp>
        <p:nvSpPr>
          <p:cNvPr id="29701" name="TextBox 7"/>
          <p:cNvSpPr txBox="1">
            <a:spLocks noChangeArrowheads="1"/>
          </p:cNvSpPr>
          <p:nvPr/>
        </p:nvSpPr>
        <p:spPr bwMode="auto">
          <a:xfrm>
            <a:off x="762000" y="4191000"/>
            <a:ext cx="4038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b="1"/>
              <a:t>Product Rule</a:t>
            </a:r>
          </a:p>
          <a:p>
            <a:pPr eaLnBrk="1" hangingPunct="1"/>
            <a:endParaRPr lang="en-GB" sz="1800">
              <a:latin typeface="Calibri" charset="0"/>
            </a:endParaRPr>
          </a:p>
        </p:txBody>
      </p:sp>
      <p:pic>
        <p:nvPicPr>
          <p:cNvPr id="29702" name="Picture 11" descr="TP_tmp.emf"/>
          <p:cNvPicPr>
            <a:picLocks noChangeAspect="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1713" y="4767263"/>
            <a:ext cx="58086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TP_tmp.emf"/>
          <p:cNvPicPr>
            <a:picLocks noChangeAspect="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2276475"/>
            <a:ext cx="31623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7B2E3A4-8A4E-3446-A545-43488D387CA1}" type="slidenum">
              <a:rPr lang="en-US" sz="1000"/>
              <a:pPr/>
              <a:t>70</a:t>
            </a:fld>
            <a:endParaRPr lang="en-US" sz="1000"/>
          </a:p>
        </p:txBody>
      </p:sp>
      <p:sp>
        <p:nvSpPr>
          <p:cNvPr id="131074" name="Rectangle 4"/>
          <p:cNvSpPr>
            <a:spLocks noGrp="1" noChangeArrowheads="1"/>
          </p:cNvSpPr>
          <p:nvPr>
            <p:ph type="ctrTitle"/>
          </p:nvPr>
        </p:nvSpPr>
        <p:spPr/>
        <p:txBody>
          <a:bodyPr/>
          <a:lstStyle/>
          <a:p>
            <a:pPr eaLnBrk="1" hangingPunct="1"/>
            <a:r>
              <a:rPr lang="tr-TR">
                <a:latin typeface="Arial" charset="0"/>
              </a:rPr>
              <a:t>Mitchell Chp.6</a:t>
            </a:r>
            <a:endParaRPr lang="en-US">
              <a:latin typeface="Arial" charset="0"/>
            </a:endParaRPr>
          </a:p>
        </p:txBody>
      </p:sp>
      <p:sp>
        <p:nvSpPr>
          <p:cNvPr id="131075" name="Rectangle 5"/>
          <p:cNvSpPr>
            <a:spLocks noGrp="1" noChangeArrowheads="1"/>
          </p:cNvSpPr>
          <p:nvPr>
            <p:ph type="subTitle" idx="1"/>
          </p:nvPr>
        </p:nvSpPr>
        <p:spPr/>
        <p:txBody>
          <a:bodyPr/>
          <a:lstStyle/>
          <a:p>
            <a:pPr eaLnBrk="1" hangingPunct="1">
              <a:buFont typeface="Wingdings" charset="0"/>
              <a:buNone/>
            </a:pPr>
            <a:r>
              <a:rPr lang="tr-TR">
                <a:latin typeface="Arial" charset="0"/>
              </a:rPr>
              <a:t>Maximum Likelihood (ML) &amp; </a:t>
            </a:r>
          </a:p>
          <a:p>
            <a:pPr eaLnBrk="1" hangingPunct="1">
              <a:buFont typeface="Wingdings" charset="0"/>
              <a:buNone/>
            </a:pPr>
            <a:r>
              <a:rPr lang="tr-TR">
                <a:latin typeface="Arial" charset="0"/>
              </a:rPr>
              <a:t>Maximum A Posteriori (MAP)</a:t>
            </a:r>
          </a:p>
          <a:p>
            <a:pPr eaLnBrk="1" hangingPunct="1">
              <a:buFont typeface="Wingdings" charset="0"/>
              <a:buNone/>
            </a:pPr>
            <a:r>
              <a:rPr lang="tr-TR">
                <a:latin typeface="Arial" charset="0"/>
              </a:rPr>
              <a:t>Hypotheses</a:t>
            </a:r>
            <a:endParaRPr lang="en-US">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9C976B-89AD-A64B-8D66-2128F1D13322}" type="slidenum">
              <a:rPr lang="en-US" sz="1000"/>
              <a:pPr/>
              <a:t>71</a:t>
            </a:fld>
            <a:endParaRPr lang="en-US" sz="1000"/>
          </a:p>
        </p:txBody>
      </p:sp>
      <p:sp>
        <p:nvSpPr>
          <p:cNvPr id="133122" name="Rectangle 2"/>
          <p:cNvSpPr>
            <a:spLocks noGrp="1" noChangeArrowheads="1"/>
          </p:cNvSpPr>
          <p:nvPr>
            <p:ph type="title"/>
          </p:nvPr>
        </p:nvSpPr>
        <p:spPr/>
        <p:txBody>
          <a:bodyPr/>
          <a:lstStyle/>
          <a:p>
            <a:pPr eaLnBrk="1" hangingPunct="1"/>
            <a:r>
              <a:rPr lang="tr-TR">
                <a:latin typeface="Arial" charset="0"/>
              </a:rPr>
              <a:t>Advantages of Bayesian Learning</a:t>
            </a:r>
            <a:endParaRPr lang="en-US">
              <a:latin typeface="Arial" charset="0"/>
            </a:endParaRPr>
          </a:p>
        </p:txBody>
      </p:sp>
      <p:sp>
        <p:nvSpPr>
          <p:cNvPr id="133123" name="Rectangle 3"/>
          <p:cNvSpPr>
            <a:spLocks noGrp="1" noChangeArrowheads="1"/>
          </p:cNvSpPr>
          <p:nvPr>
            <p:ph type="body" idx="1"/>
          </p:nvPr>
        </p:nvSpPr>
        <p:spPr/>
        <p:txBody>
          <a:bodyPr/>
          <a:lstStyle/>
          <a:p>
            <a:pPr eaLnBrk="1" hangingPunct="1"/>
            <a:r>
              <a:rPr lang="tr-TR" dirty="0" err="1">
                <a:latin typeface="Arial" charset="0"/>
              </a:rPr>
              <a:t>Bayesian</a:t>
            </a:r>
            <a:r>
              <a:rPr lang="tr-TR" dirty="0">
                <a:latin typeface="Arial" charset="0"/>
              </a:rPr>
              <a:t> </a:t>
            </a:r>
            <a:r>
              <a:rPr lang="tr-TR" dirty="0" err="1">
                <a:latin typeface="Arial" charset="0"/>
              </a:rPr>
              <a:t>approaches</a:t>
            </a:r>
            <a:r>
              <a:rPr lang="tr-TR" dirty="0">
                <a:latin typeface="Arial" charset="0"/>
              </a:rPr>
              <a:t>, </a:t>
            </a:r>
            <a:r>
              <a:rPr lang="tr-TR" dirty="0" err="1">
                <a:latin typeface="Arial" charset="0"/>
              </a:rPr>
              <a:t>including</a:t>
            </a:r>
            <a:r>
              <a:rPr lang="tr-TR" dirty="0">
                <a:latin typeface="Arial" charset="0"/>
              </a:rPr>
              <a:t> </a:t>
            </a:r>
            <a:r>
              <a:rPr lang="tr-TR" dirty="0" err="1">
                <a:latin typeface="Arial" charset="0"/>
              </a:rPr>
              <a:t>the</a:t>
            </a:r>
            <a:r>
              <a:rPr lang="tr-TR" dirty="0">
                <a:latin typeface="Arial" charset="0"/>
              </a:rPr>
              <a:t> </a:t>
            </a:r>
            <a:r>
              <a:rPr lang="tr-TR" dirty="0" err="1">
                <a:latin typeface="Arial" charset="0"/>
              </a:rPr>
              <a:t>Naive</a:t>
            </a:r>
            <a:r>
              <a:rPr lang="tr-TR" dirty="0">
                <a:latin typeface="Arial" charset="0"/>
              </a:rPr>
              <a:t> </a:t>
            </a:r>
            <a:r>
              <a:rPr lang="tr-TR" dirty="0" err="1">
                <a:latin typeface="Arial" charset="0"/>
              </a:rPr>
              <a:t>Bayes</a:t>
            </a:r>
            <a:r>
              <a:rPr lang="tr-TR" dirty="0">
                <a:latin typeface="Arial" charset="0"/>
              </a:rPr>
              <a:t> </a:t>
            </a:r>
            <a:r>
              <a:rPr lang="tr-TR" dirty="0" err="1">
                <a:latin typeface="Arial" charset="0"/>
              </a:rPr>
              <a:t>classifier</a:t>
            </a:r>
            <a:r>
              <a:rPr lang="tr-TR" dirty="0">
                <a:latin typeface="Arial" charset="0"/>
              </a:rPr>
              <a:t>, </a:t>
            </a:r>
            <a:r>
              <a:rPr lang="tr-TR" dirty="0" err="1">
                <a:latin typeface="Arial" charset="0"/>
              </a:rPr>
              <a:t>are</a:t>
            </a:r>
            <a:r>
              <a:rPr lang="tr-TR" dirty="0">
                <a:latin typeface="Arial" charset="0"/>
              </a:rPr>
              <a:t> </a:t>
            </a:r>
            <a:r>
              <a:rPr lang="tr-TR" dirty="0" err="1">
                <a:latin typeface="Arial" charset="0"/>
              </a:rPr>
              <a:t>among</a:t>
            </a:r>
            <a:r>
              <a:rPr lang="tr-TR" dirty="0">
                <a:latin typeface="Arial" charset="0"/>
              </a:rPr>
              <a:t> </a:t>
            </a:r>
            <a:r>
              <a:rPr lang="tr-TR" dirty="0" err="1">
                <a:latin typeface="Arial" charset="0"/>
              </a:rPr>
              <a:t>the</a:t>
            </a:r>
            <a:r>
              <a:rPr lang="tr-TR" dirty="0">
                <a:latin typeface="Arial" charset="0"/>
              </a:rPr>
              <a:t> </a:t>
            </a:r>
            <a:r>
              <a:rPr lang="tr-TR" dirty="0" err="1">
                <a:latin typeface="Arial" charset="0"/>
              </a:rPr>
              <a:t>most</a:t>
            </a:r>
            <a:r>
              <a:rPr lang="tr-TR" dirty="0">
                <a:latin typeface="Arial" charset="0"/>
              </a:rPr>
              <a:t> </a:t>
            </a:r>
            <a:r>
              <a:rPr lang="tr-TR" dirty="0" err="1">
                <a:latin typeface="Arial" charset="0"/>
              </a:rPr>
              <a:t>common</a:t>
            </a:r>
            <a:r>
              <a:rPr lang="tr-TR" dirty="0">
                <a:latin typeface="Arial" charset="0"/>
              </a:rPr>
              <a:t> </a:t>
            </a:r>
            <a:r>
              <a:rPr lang="tr-TR" dirty="0" err="1">
                <a:latin typeface="Arial" charset="0"/>
              </a:rPr>
              <a:t>and</a:t>
            </a:r>
            <a:r>
              <a:rPr lang="tr-TR" dirty="0">
                <a:latin typeface="Arial" charset="0"/>
              </a:rPr>
              <a:t> </a:t>
            </a:r>
            <a:r>
              <a:rPr lang="tr-TR" dirty="0" err="1">
                <a:latin typeface="Arial" charset="0"/>
              </a:rPr>
              <a:t>practical</a:t>
            </a:r>
            <a:r>
              <a:rPr lang="tr-TR" dirty="0">
                <a:latin typeface="Arial" charset="0"/>
              </a:rPr>
              <a:t> </a:t>
            </a:r>
            <a:r>
              <a:rPr lang="tr-TR" dirty="0" err="1">
                <a:latin typeface="Arial" charset="0"/>
              </a:rPr>
              <a:t>ones</a:t>
            </a:r>
            <a:r>
              <a:rPr lang="tr-TR" dirty="0">
                <a:latin typeface="Arial" charset="0"/>
              </a:rPr>
              <a:t> in </a:t>
            </a:r>
            <a:r>
              <a:rPr lang="tr-TR" dirty="0" err="1">
                <a:latin typeface="Arial" charset="0"/>
              </a:rPr>
              <a:t>machine</a:t>
            </a:r>
            <a:r>
              <a:rPr lang="tr-TR" dirty="0">
                <a:latin typeface="Arial" charset="0"/>
              </a:rPr>
              <a:t>  </a:t>
            </a:r>
            <a:r>
              <a:rPr lang="tr-TR" dirty="0" err="1">
                <a:latin typeface="Arial" charset="0"/>
              </a:rPr>
              <a:t>learning</a:t>
            </a:r>
            <a:endParaRPr lang="tr-TR" dirty="0">
              <a:latin typeface="Arial" charset="0"/>
            </a:endParaRPr>
          </a:p>
          <a:p>
            <a:pPr eaLnBrk="1" hangingPunct="1"/>
            <a:endParaRPr lang="tr-TR" dirty="0">
              <a:latin typeface="Arial" charset="0"/>
            </a:endParaRPr>
          </a:p>
          <a:p>
            <a:pPr eaLnBrk="1" hangingPunct="1"/>
            <a:r>
              <a:rPr lang="tr-TR" dirty="0" err="1">
                <a:latin typeface="Arial" charset="0"/>
              </a:rPr>
              <a:t>Bayesian</a:t>
            </a:r>
            <a:r>
              <a:rPr lang="tr-TR" dirty="0">
                <a:latin typeface="Arial" charset="0"/>
              </a:rPr>
              <a:t> </a:t>
            </a:r>
            <a:r>
              <a:rPr lang="tr-TR" dirty="0" err="1">
                <a:latin typeface="Arial" charset="0"/>
              </a:rPr>
              <a:t>decision</a:t>
            </a:r>
            <a:r>
              <a:rPr lang="tr-TR" dirty="0">
                <a:latin typeface="Arial" charset="0"/>
              </a:rPr>
              <a:t> </a:t>
            </a:r>
            <a:r>
              <a:rPr lang="tr-TR" dirty="0" err="1">
                <a:latin typeface="Arial" charset="0"/>
              </a:rPr>
              <a:t>theory</a:t>
            </a:r>
            <a:r>
              <a:rPr lang="tr-TR" dirty="0">
                <a:latin typeface="Arial" charset="0"/>
              </a:rPr>
              <a:t> </a:t>
            </a:r>
            <a:r>
              <a:rPr lang="tr-TR" dirty="0" err="1">
                <a:latin typeface="Arial" charset="0"/>
              </a:rPr>
              <a:t>allows</a:t>
            </a:r>
            <a:r>
              <a:rPr lang="tr-TR" dirty="0">
                <a:latin typeface="Arial" charset="0"/>
              </a:rPr>
              <a:t> us </a:t>
            </a:r>
            <a:r>
              <a:rPr lang="tr-TR" dirty="0" err="1">
                <a:latin typeface="Arial" charset="0"/>
              </a:rPr>
              <a:t>to</a:t>
            </a:r>
            <a:r>
              <a:rPr lang="tr-TR" dirty="0">
                <a:latin typeface="Arial" charset="0"/>
              </a:rPr>
              <a:t> </a:t>
            </a:r>
            <a:r>
              <a:rPr lang="tr-TR" b="1" dirty="0" err="1">
                <a:latin typeface="Arial" charset="0"/>
              </a:rPr>
              <a:t>revise</a:t>
            </a:r>
            <a:r>
              <a:rPr lang="tr-TR" b="1" dirty="0">
                <a:latin typeface="Arial" charset="0"/>
              </a:rPr>
              <a:t> </a:t>
            </a:r>
            <a:r>
              <a:rPr lang="tr-TR" b="1" dirty="0" err="1">
                <a:latin typeface="Arial" charset="0"/>
              </a:rPr>
              <a:t>probabilities</a:t>
            </a:r>
            <a:r>
              <a:rPr lang="tr-TR" b="1" dirty="0">
                <a:latin typeface="Arial" charset="0"/>
              </a:rPr>
              <a:t> </a:t>
            </a:r>
            <a:r>
              <a:rPr lang="tr-TR" dirty="0" err="1">
                <a:latin typeface="Arial" charset="0"/>
              </a:rPr>
              <a:t>based</a:t>
            </a:r>
            <a:r>
              <a:rPr lang="tr-TR" dirty="0">
                <a:latin typeface="Arial" charset="0"/>
              </a:rPr>
              <a:t> on </a:t>
            </a:r>
            <a:r>
              <a:rPr lang="tr-TR" dirty="0" err="1">
                <a:latin typeface="Arial" charset="0"/>
              </a:rPr>
              <a:t>new</a:t>
            </a:r>
            <a:r>
              <a:rPr lang="tr-TR" dirty="0">
                <a:latin typeface="Arial" charset="0"/>
              </a:rPr>
              <a:t> </a:t>
            </a:r>
            <a:r>
              <a:rPr lang="tr-TR" dirty="0" err="1">
                <a:latin typeface="Arial" charset="0"/>
              </a:rPr>
              <a:t>evidence</a:t>
            </a:r>
            <a:endParaRPr lang="tr-TR" dirty="0">
              <a:latin typeface="Arial" charset="0"/>
            </a:endParaRPr>
          </a:p>
          <a:p>
            <a:pPr eaLnBrk="1" hangingPunct="1"/>
            <a:endParaRPr lang="tr-TR" dirty="0">
              <a:latin typeface="Arial" charset="0"/>
            </a:endParaRPr>
          </a:p>
          <a:p>
            <a:pPr eaLnBrk="1" hangingPunct="1"/>
            <a:r>
              <a:rPr lang="tr-TR" dirty="0" err="1">
                <a:latin typeface="Arial" charset="0"/>
              </a:rPr>
              <a:t>Bayesian</a:t>
            </a:r>
            <a:r>
              <a:rPr lang="tr-TR" dirty="0">
                <a:latin typeface="Arial" charset="0"/>
              </a:rPr>
              <a:t> </a:t>
            </a:r>
            <a:r>
              <a:rPr lang="tr-TR" dirty="0" err="1">
                <a:latin typeface="Arial" charset="0"/>
              </a:rPr>
              <a:t>methods</a:t>
            </a:r>
            <a:r>
              <a:rPr lang="tr-TR" dirty="0">
                <a:latin typeface="Arial" charset="0"/>
              </a:rPr>
              <a:t> </a:t>
            </a:r>
            <a:r>
              <a:rPr lang="tr-TR" dirty="0" err="1">
                <a:latin typeface="Arial" charset="0"/>
              </a:rPr>
              <a:t>provide</a:t>
            </a:r>
            <a:r>
              <a:rPr lang="tr-TR" dirty="0">
                <a:latin typeface="Arial" charset="0"/>
              </a:rPr>
              <a:t> a </a:t>
            </a:r>
            <a:r>
              <a:rPr lang="tr-TR" dirty="0" err="1">
                <a:latin typeface="Arial" charset="0"/>
              </a:rPr>
              <a:t>useful</a:t>
            </a:r>
            <a:r>
              <a:rPr lang="tr-TR" dirty="0">
                <a:latin typeface="Arial" charset="0"/>
              </a:rPr>
              <a:t> </a:t>
            </a:r>
            <a:r>
              <a:rPr lang="tr-TR" dirty="0" err="1">
                <a:latin typeface="Arial" charset="0"/>
              </a:rPr>
              <a:t>perspective</a:t>
            </a:r>
            <a:r>
              <a:rPr lang="tr-TR" dirty="0">
                <a:latin typeface="Arial" charset="0"/>
              </a:rPr>
              <a:t> </a:t>
            </a:r>
            <a:r>
              <a:rPr lang="tr-TR" dirty="0" err="1">
                <a:latin typeface="Arial" charset="0"/>
              </a:rPr>
              <a:t>for</a:t>
            </a:r>
            <a:r>
              <a:rPr lang="tr-TR" dirty="0">
                <a:latin typeface="Arial" charset="0"/>
              </a:rPr>
              <a:t> </a:t>
            </a:r>
            <a:r>
              <a:rPr lang="tr-TR" dirty="0" err="1">
                <a:latin typeface="Arial" charset="0"/>
              </a:rPr>
              <a:t>understanding</a:t>
            </a:r>
            <a:r>
              <a:rPr lang="tr-TR" dirty="0">
                <a:latin typeface="Arial" charset="0"/>
              </a:rPr>
              <a:t> </a:t>
            </a:r>
            <a:r>
              <a:rPr lang="tr-TR" dirty="0" err="1">
                <a:latin typeface="Arial" charset="0"/>
              </a:rPr>
              <a:t>many</a:t>
            </a:r>
            <a:r>
              <a:rPr lang="tr-TR" dirty="0">
                <a:latin typeface="Arial" charset="0"/>
              </a:rPr>
              <a:t> </a:t>
            </a:r>
            <a:r>
              <a:rPr lang="tr-TR" dirty="0" err="1">
                <a:latin typeface="Arial" charset="0"/>
              </a:rPr>
              <a:t>learning</a:t>
            </a:r>
            <a:r>
              <a:rPr lang="tr-TR" dirty="0">
                <a:latin typeface="Arial" charset="0"/>
              </a:rPr>
              <a:t> </a:t>
            </a:r>
            <a:r>
              <a:rPr lang="tr-TR" dirty="0" err="1">
                <a:latin typeface="Arial" charset="0"/>
              </a:rPr>
              <a:t>algorithms</a:t>
            </a:r>
            <a:r>
              <a:rPr lang="tr-TR" dirty="0">
                <a:latin typeface="Arial" charset="0"/>
              </a:rPr>
              <a:t> </a:t>
            </a:r>
            <a:r>
              <a:rPr lang="tr-TR" dirty="0" err="1">
                <a:latin typeface="Arial" charset="0"/>
              </a:rPr>
              <a:t>that</a:t>
            </a:r>
            <a:r>
              <a:rPr lang="tr-TR" dirty="0">
                <a:latin typeface="Arial" charset="0"/>
              </a:rPr>
              <a:t> do not </a:t>
            </a:r>
            <a:r>
              <a:rPr lang="tr-TR" dirty="0" err="1">
                <a:latin typeface="Arial" charset="0"/>
              </a:rPr>
              <a:t>manipulate</a:t>
            </a:r>
            <a:r>
              <a:rPr lang="tr-TR" dirty="0">
                <a:latin typeface="Arial" charset="0"/>
              </a:rPr>
              <a:t> </a:t>
            </a:r>
            <a:r>
              <a:rPr lang="tr-TR" dirty="0" err="1">
                <a:latin typeface="Arial" charset="0"/>
              </a:rPr>
              <a:t>probabilities</a:t>
            </a:r>
            <a:endParaRPr lang="tr-TR" dirty="0">
              <a:latin typeface="Arial" charset="0"/>
            </a:endParaRPr>
          </a:p>
          <a:p>
            <a:pPr eaLnBrk="1" hangingPunct="1"/>
            <a:endParaRPr lang="en-US" dirty="0">
              <a:latin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C0F9CA-31EE-ED48-897E-7750BC91B997}" type="slidenum">
              <a:rPr lang="en-US" sz="1000"/>
              <a:pPr/>
              <a:t>72</a:t>
            </a:fld>
            <a:endParaRPr lang="en-US" sz="1000"/>
          </a:p>
        </p:txBody>
      </p:sp>
      <p:sp>
        <p:nvSpPr>
          <p:cNvPr id="135170" name="Rectangle 2"/>
          <p:cNvSpPr>
            <a:spLocks noGrp="1" noChangeArrowheads="1"/>
          </p:cNvSpPr>
          <p:nvPr>
            <p:ph type="title"/>
          </p:nvPr>
        </p:nvSpPr>
        <p:spPr/>
        <p:txBody>
          <a:bodyPr/>
          <a:lstStyle/>
          <a:p>
            <a:pPr eaLnBrk="1" hangingPunct="1"/>
            <a:r>
              <a:rPr lang="tr-TR">
                <a:latin typeface="Arial" charset="0"/>
              </a:rPr>
              <a:t>Features of Bayesian Learning</a:t>
            </a:r>
            <a:endParaRPr lang="en-US">
              <a:latin typeface="Arial" charset="0"/>
            </a:endParaRPr>
          </a:p>
        </p:txBody>
      </p:sp>
      <p:sp>
        <p:nvSpPr>
          <p:cNvPr id="672771" name="Rectangle 3"/>
          <p:cNvSpPr>
            <a:spLocks noGrp="1" noChangeArrowheads="1"/>
          </p:cNvSpPr>
          <p:nvPr>
            <p:ph type="body" idx="1"/>
          </p:nvPr>
        </p:nvSpPr>
        <p:spPr/>
        <p:txBody>
          <a:bodyPr/>
          <a:lstStyle/>
          <a:p>
            <a:pPr eaLnBrk="1" hangingPunct="1"/>
            <a:r>
              <a:rPr lang="tr-TR" b="1">
                <a:latin typeface="Arial" charset="0"/>
              </a:rPr>
              <a:t>Each observed training data can incrementally decrease or increase the estimated probability of a hypothesis</a:t>
            </a:r>
            <a:r>
              <a:rPr lang="tr-TR">
                <a:latin typeface="Arial" charset="0"/>
              </a:rPr>
              <a:t> – rather than completely eliminating a hypothesis if it is found to be inconsistent with a single example</a:t>
            </a:r>
          </a:p>
          <a:p>
            <a:pPr eaLnBrk="1" hangingPunct="1"/>
            <a:endParaRPr lang="tr-TR" sz="1000">
              <a:latin typeface="Arial" charset="0"/>
            </a:endParaRPr>
          </a:p>
          <a:p>
            <a:pPr eaLnBrk="1" hangingPunct="1"/>
            <a:r>
              <a:rPr lang="tr-TR" b="1">
                <a:latin typeface="Arial" charset="0"/>
              </a:rPr>
              <a:t>Prior knowledge</a:t>
            </a:r>
            <a:r>
              <a:rPr lang="tr-TR">
                <a:latin typeface="Arial" charset="0"/>
              </a:rPr>
              <a:t> can be combined with observed data to determine the final probability of a hypothesis</a:t>
            </a:r>
          </a:p>
          <a:p>
            <a:pPr eaLnBrk="1" hangingPunct="1"/>
            <a:endParaRPr lang="tr-TR" sz="1000">
              <a:latin typeface="Arial" charset="0"/>
            </a:endParaRPr>
          </a:p>
          <a:p>
            <a:pPr eaLnBrk="1" hangingPunct="1"/>
            <a:r>
              <a:rPr lang="tr-TR">
                <a:latin typeface="Arial" charset="0"/>
              </a:rPr>
              <a:t>New instances can be classified by </a:t>
            </a:r>
            <a:r>
              <a:rPr lang="tr-TR" b="1">
                <a:latin typeface="Arial" charset="0"/>
              </a:rPr>
              <a:t>combining predictions of multiple hypotheses</a:t>
            </a:r>
          </a:p>
          <a:p>
            <a:pPr eaLnBrk="1" hangingPunct="1"/>
            <a:endParaRPr lang="tr-TR" sz="1000" b="1">
              <a:latin typeface="Arial" charset="0"/>
            </a:endParaRPr>
          </a:p>
          <a:p>
            <a:pPr eaLnBrk="1" hangingPunct="1"/>
            <a:r>
              <a:rPr lang="tr-TR">
                <a:latin typeface="Arial" charset="0"/>
              </a:rPr>
              <a:t>Even in computationally intractable cases, </a:t>
            </a:r>
            <a:r>
              <a:rPr lang="tr-TR" b="1">
                <a:latin typeface="Arial" charset="0"/>
              </a:rPr>
              <a:t>Bayesian optimal classifier provides a standard of optimal decision</a:t>
            </a:r>
            <a:r>
              <a:rPr lang="tr-TR">
                <a:latin typeface="Arial" charset="0"/>
              </a:rPr>
              <a:t> against which other  practical methods can be compared</a:t>
            </a:r>
          </a:p>
          <a:p>
            <a:pPr eaLnBrk="1" hangingPunct="1"/>
            <a:endParaRPr lang="en-US">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85601D-D7AF-1F45-8691-7B2F6714A02D}" type="slidenum">
              <a:rPr lang="en-US" sz="1000"/>
              <a:pPr/>
              <a:t>73</a:t>
            </a:fld>
            <a:endParaRPr lang="en-US" sz="1000"/>
          </a:p>
        </p:txBody>
      </p:sp>
      <p:sp>
        <p:nvSpPr>
          <p:cNvPr id="137218" name="Rectangle 2"/>
          <p:cNvSpPr>
            <a:spLocks noGrp="1" noChangeArrowheads="1"/>
          </p:cNvSpPr>
          <p:nvPr>
            <p:ph type="title"/>
          </p:nvPr>
        </p:nvSpPr>
        <p:spPr/>
        <p:txBody>
          <a:bodyPr/>
          <a:lstStyle/>
          <a:p>
            <a:pPr eaLnBrk="1" hangingPunct="1"/>
            <a:r>
              <a:rPr lang="tr-TR">
                <a:latin typeface="Arial" charset="0"/>
              </a:rPr>
              <a:t>Evolution of Posterior Probabilities</a:t>
            </a:r>
            <a:endParaRPr lang="en-US">
              <a:latin typeface="Arial" charset="0"/>
            </a:endParaRPr>
          </a:p>
        </p:txBody>
      </p:sp>
      <p:pic>
        <p:nvPicPr>
          <p:cNvPr id="13721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125538"/>
            <a:ext cx="8069263" cy="3217862"/>
          </a:xfrm>
        </p:spPr>
      </p:pic>
      <p:sp>
        <p:nvSpPr>
          <p:cNvPr id="137220" name="Rectangle 4"/>
          <p:cNvSpPr>
            <a:spLocks noChangeArrowheads="1"/>
          </p:cNvSpPr>
          <p:nvPr/>
        </p:nvSpPr>
        <p:spPr bwMode="white">
          <a:xfrm>
            <a:off x="3635375" y="4508500"/>
            <a:ext cx="1809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ctr">
              <a:lnSpc>
                <a:spcPct val="90000"/>
              </a:lnSpc>
              <a:spcBef>
                <a:spcPct val="20000"/>
              </a:spcBef>
              <a:buClr>
                <a:schemeClr val="tx1"/>
              </a:buClr>
            </a:pPr>
            <a:endParaRPr lang="tr-TR" sz="2400">
              <a:latin typeface="Times New Roman" charset="0"/>
            </a:endParaRPr>
          </a:p>
        </p:txBody>
      </p:sp>
      <p:sp>
        <p:nvSpPr>
          <p:cNvPr id="137221" name="Text Box 5"/>
          <p:cNvSpPr txBox="1">
            <a:spLocks noChangeArrowheads="1"/>
          </p:cNvSpPr>
          <p:nvPr/>
        </p:nvSpPr>
        <p:spPr bwMode="white">
          <a:xfrm>
            <a:off x="263525" y="4848225"/>
            <a:ext cx="856138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2">
              <a:spcBef>
                <a:spcPct val="20000"/>
              </a:spcBef>
              <a:buClr>
                <a:schemeClr val="tx1"/>
              </a:buClr>
            </a:pPr>
            <a:r>
              <a:rPr lang="tr-TR" sz="1600" b="1"/>
              <a:t>The evolution of the probabilities associated with the hypotheses </a:t>
            </a:r>
          </a:p>
          <a:p>
            <a:pPr lvl="2">
              <a:spcBef>
                <a:spcPct val="20000"/>
              </a:spcBef>
              <a:buClr>
                <a:schemeClr val="tx1"/>
              </a:buClr>
            </a:pPr>
            <a:r>
              <a:rPr lang="tr-TR" sz="1600"/>
              <a:t>As we gather more data (nothing, then sample D1, then sample D2), </a:t>
            </a:r>
          </a:p>
          <a:p>
            <a:r>
              <a:rPr lang="tr-TR" sz="1600"/>
              <a:t>inconsistent hypotheses gets 0 posterior probability and consistent ones share the remaining </a:t>
            </a:r>
          </a:p>
          <a:p>
            <a:r>
              <a:rPr lang="tr-TR" sz="1600"/>
              <a:t>probabilities (summing up to 1). Here D</a:t>
            </a:r>
            <a:r>
              <a:rPr lang="tr-TR" sz="1600" baseline="-25000"/>
              <a:t>i</a:t>
            </a:r>
            <a:r>
              <a:rPr lang="tr-TR" sz="1600"/>
              <a:t> is used to indicate one training instance.</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EA7CF8-78AC-5F4C-BE1C-03A26D8D2935}" type="slidenum">
              <a:rPr lang="en-US" sz="1000"/>
              <a:pPr/>
              <a:t>74</a:t>
            </a:fld>
            <a:endParaRPr lang="en-US" sz="1000"/>
          </a:p>
        </p:txBody>
      </p:sp>
      <p:sp>
        <p:nvSpPr>
          <p:cNvPr id="139266" name="Rectangle 2"/>
          <p:cNvSpPr>
            <a:spLocks noGrp="1" noChangeArrowheads="1"/>
          </p:cNvSpPr>
          <p:nvPr>
            <p:ph type="title"/>
          </p:nvPr>
        </p:nvSpPr>
        <p:spPr/>
        <p:txBody>
          <a:bodyPr/>
          <a:lstStyle/>
          <a:p>
            <a:pPr eaLnBrk="1" hangingPunct="1"/>
            <a:r>
              <a:rPr lang="tr-TR">
                <a:latin typeface="Arial" charset="0"/>
              </a:rPr>
              <a:t>Bayes Theorem</a:t>
            </a:r>
            <a:endParaRPr lang="en-US">
              <a:latin typeface="Arial" charset="0"/>
            </a:endParaRPr>
          </a:p>
        </p:txBody>
      </p:sp>
      <p:sp>
        <p:nvSpPr>
          <p:cNvPr id="139267" name="Rectangle 3"/>
          <p:cNvSpPr>
            <a:spLocks noGrp="1" noChangeArrowheads="1"/>
          </p:cNvSpPr>
          <p:nvPr>
            <p:ph type="body" idx="1"/>
          </p:nvPr>
        </p:nvSpPr>
        <p:spPr/>
        <p:txBody>
          <a:bodyPr/>
          <a:lstStyle/>
          <a:p>
            <a:pPr eaLnBrk="1" hangingPunct="1"/>
            <a:endParaRPr lang="tr-TR">
              <a:latin typeface="Arial" charset="0"/>
            </a:endParaRPr>
          </a:p>
          <a:p>
            <a:pPr eaLnBrk="1" hangingPunct="1"/>
            <a:endParaRPr lang="en-US">
              <a:latin typeface="Arial" charset="0"/>
            </a:endParaRPr>
          </a:p>
        </p:txBody>
      </p:sp>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white">
          <a:xfrm>
            <a:off x="1331913" y="1341438"/>
            <a:ext cx="57721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Text Box 5"/>
          <p:cNvSpPr txBox="1">
            <a:spLocks noChangeArrowheads="1"/>
          </p:cNvSpPr>
          <p:nvPr/>
        </p:nvSpPr>
        <p:spPr bwMode="white">
          <a:xfrm>
            <a:off x="5743575" y="3668713"/>
            <a:ext cx="2270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tr-TR" sz="1600"/>
              <a:t>- also called </a:t>
            </a:r>
            <a:r>
              <a:rPr lang="tr-TR" sz="1600" b="1">
                <a:solidFill>
                  <a:srgbClr val="A50021"/>
                </a:solidFill>
              </a:rPr>
              <a:t>likelihood</a:t>
            </a:r>
            <a:endParaRPr lang="en-US" sz="1600" b="1">
              <a:solidFill>
                <a:srgbClr val="A50021"/>
              </a:solidFill>
            </a:endParaRPr>
          </a:p>
        </p:txBody>
      </p:sp>
      <p:sp>
        <p:nvSpPr>
          <p:cNvPr id="505862" name="Text Box 6"/>
          <p:cNvSpPr txBox="1">
            <a:spLocks noChangeArrowheads="1"/>
          </p:cNvSpPr>
          <p:nvPr/>
        </p:nvSpPr>
        <p:spPr bwMode="white">
          <a:xfrm>
            <a:off x="539750" y="4437063"/>
            <a:ext cx="8064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2000">
                <a:latin typeface="Arial Unicode MS" charset="0"/>
                <a:cs typeface="Arial Unicode MS" charset="0"/>
              </a:rPr>
              <a:t>We are interested in finding the “</a:t>
            </a:r>
            <a:r>
              <a:rPr lang="tr-TR" altLang="ja-JP" sz="2000">
                <a:solidFill>
                  <a:srgbClr val="CC0000"/>
                </a:solidFill>
                <a:latin typeface="Arial Unicode MS" charset="0"/>
                <a:cs typeface="Arial Unicode MS" charset="0"/>
              </a:rPr>
              <a:t>best</a:t>
            </a:r>
            <a:r>
              <a:rPr lang="tr-TR" sz="2000">
                <a:latin typeface="Arial Unicode MS" charset="0"/>
                <a:cs typeface="Arial Unicode MS" charset="0"/>
              </a:rPr>
              <a:t>”</a:t>
            </a:r>
            <a:r>
              <a:rPr lang="tr-TR" altLang="ja-JP" sz="2000">
                <a:latin typeface="Arial Unicode MS" charset="0"/>
                <a:cs typeface="Arial Unicode MS" charset="0"/>
              </a:rPr>
              <a:t> hypothesis from some space H, given the observed data D + any initial knowledge about the prior probabilities of various hypotheses in H</a:t>
            </a:r>
            <a:endParaRPr lang="en-US" sz="2000">
              <a:latin typeface="Arial Unicode MS" charset="0"/>
              <a:cs typeface="Arial Unicode M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1A4C39-D1AB-C949-8814-347E63763A93}" type="slidenum">
              <a:rPr lang="en-US" sz="1000"/>
              <a:pPr/>
              <a:t>75</a:t>
            </a:fld>
            <a:endParaRPr lang="en-US" sz="1000"/>
          </a:p>
        </p:txBody>
      </p:sp>
      <p:sp>
        <p:nvSpPr>
          <p:cNvPr id="141314" name="Rectangle 2"/>
          <p:cNvSpPr>
            <a:spLocks noGrp="1" noChangeArrowheads="1"/>
          </p:cNvSpPr>
          <p:nvPr>
            <p:ph type="title"/>
          </p:nvPr>
        </p:nvSpPr>
        <p:spPr/>
        <p:txBody>
          <a:bodyPr/>
          <a:lstStyle/>
          <a:p>
            <a:pPr eaLnBrk="1" hangingPunct="1"/>
            <a:r>
              <a:rPr lang="tr-TR">
                <a:latin typeface="Arial" charset="0"/>
              </a:rPr>
              <a:t>Choosing Hypotheses</a:t>
            </a:r>
            <a:endParaRPr lang="en-US">
              <a:latin typeface="Arial" charset="0"/>
            </a:endParaRPr>
          </a:p>
        </p:txBody>
      </p:sp>
      <p:pic>
        <p:nvPicPr>
          <p:cNvPr id="14131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2901" b="33929"/>
          <a:stretch>
            <a:fillRect/>
          </a:stretch>
        </p:blipFill>
        <p:spPr>
          <a:xfrm>
            <a:off x="800100" y="1268413"/>
            <a:ext cx="7227888" cy="3862387"/>
          </a:xfrm>
        </p:spPr>
      </p:pic>
      <p:sp>
        <p:nvSpPr>
          <p:cNvPr id="141316" name="Rectangle 5"/>
          <p:cNvSpPr>
            <a:spLocks noChangeArrowheads="1"/>
          </p:cNvSpPr>
          <p:nvPr/>
        </p:nvSpPr>
        <p:spPr bwMode="white">
          <a:xfrm>
            <a:off x="1187450" y="2924175"/>
            <a:ext cx="5400675" cy="3603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323506-47D3-D446-A746-9170B6B32070}" type="slidenum">
              <a:rPr lang="en-US" sz="1000"/>
              <a:pPr/>
              <a:t>76</a:t>
            </a:fld>
            <a:endParaRPr lang="en-US" sz="1000"/>
          </a:p>
        </p:txBody>
      </p:sp>
      <p:sp>
        <p:nvSpPr>
          <p:cNvPr id="143362" name="Rectangle 2"/>
          <p:cNvSpPr>
            <a:spLocks noGrp="1" noChangeArrowheads="1"/>
          </p:cNvSpPr>
          <p:nvPr>
            <p:ph type="title"/>
          </p:nvPr>
        </p:nvSpPr>
        <p:spPr/>
        <p:txBody>
          <a:bodyPr/>
          <a:lstStyle/>
          <a:p>
            <a:pPr eaLnBrk="1" hangingPunct="1"/>
            <a:r>
              <a:rPr lang="tr-TR">
                <a:latin typeface="Arial" charset="0"/>
              </a:rPr>
              <a:t>Choosing Hypotheses</a:t>
            </a:r>
            <a:endParaRPr lang="en-US">
              <a:latin typeface="Arial" charset="0"/>
            </a:endParaRPr>
          </a:p>
        </p:txBody>
      </p:sp>
      <p:pic>
        <p:nvPicPr>
          <p:cNvPr id="14336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28793" r="2901"/>
          <a:stretch>
            <a:fillRect/>
          </a:stretch>
        </p:blipFill>
        <p:spPr>
          <a:xfrm>
            <a:off x="800100" y="2852738"/>
            <a:ext cx="7227888" cy="3851275"/>
          </a:xfrm>
        </p:spPr>
      </p:pic>
      <p:sp>
        <p:nvSpPr>
          <p:cNvPr id="143364" name="Rectangle 4"/>
          <p:cNvSpPr>
            <a:spLocks noChangeArrowheads="1"/>
          </p:cNvSpPr>
          <p:nvPr/>
        </p:nvSpPr>
        <p:spPr bwMode="white">
          <a:xfrm>
            <a:off x="3276600" y="5157788"/>
            <a:ext cx="3382963"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DE63B2-8CAA-5043-883B-1802BBF2CED0}" type="slidenum">
              <a:rPr lang="en-US" sz="1000"/>
              <a:pPr/>
              <a:t>77</a:t>
            </a:fld>
            <a:endParaRPr lang="en-US" sz="1000"/>
          </a:p>
        </p:txBody>
      </p:sp>
      <p:sp>
        <p:nvSpPr>
          <p:cNvPr id="145410" name="Rectangle 4"/>
          <p:cNvSpPr>
            <a:spLocks noGrp="1" noChangeArrowheads="1"/>
          </p:cNvSpPr>
          <p:nvPr>
            <p:ph type="ctrTitle"/>
          </p:nvPr>
        </p:nvSpPr>
        <p:spPr/>
        <p:txBody>
          <a:bodyPr/>
          <a:lstStyle/>
          <a:p>
            <a:pPr eaLnBrk="1" hangingPunct="1"/>
            <a:r>
              <a:rPr lang="tr-TR" sz="3600">
                <a:latin typeface="Arial" charset="0"/>
              </a:rPr>
              <a:t>Bayes Optimal Classifier</a:t>
            </a:r>
            <a:br>
              <a:rPr lang="tr-TR" sz="3600">
                <a:latin typeface="Arial" charset="0"/>
              </a:rPr>
            </a:br>
            <a:endParaRPr lang="en-US" sz="3600">
              <a:latin typeface="Arial" charset="0"/>
            </a:endParaRPr>
          </a:p>
        </p:txBody>
      </p:sp>
      <p:sp>
        <p:nvSpPr>
          <p:cNvPr id="145411" name="Rectangle 5"/>
          <p:cNvSpPr>
            <a:spLocks noGrp="1" noChangeArrowheads="1"/>
          </p:cNvSpPr>
          <p:nvPr>
            <p:ph type="subTitle" idx="1"/>
          </p:nvPr>
        </p:nvSpPr>
        <p:spPr/>
        <p:txBody>
          <a:bodyPr/>
          <a:lstStyle/>
          <a:p>
            <a:pPr eaLnBrk="1" hangingPunct="1">
              <a:buFont typeface="Wingdings" charset="0"/>
              <a:buNone/>
            </a:pPr>
            <a:r>
              <a:rPr lang="tr-TR">
                <a:latin typeface="Arial" charset="0"/>
              </a:rPr>
              <a:t>Mitchell [6.7-6.9]</a:t>
            </a:r>
            <a:endParaRPr lang="en-US">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7D5789-884B-1B4B-9162-611534457E98}" type="slidenum">
              <a:rPr lang="en-US" sz="1000"/>
              <a:pPr/>
              <a:t>78</a:t>
            </a:fld>
            <a:endParaRPr lang="en-US" sz="1000"/>
          </a:p>
        </p:txBody>
      </p:sp>
      <p:sp>
        <p:nvSpPr>
          <p:cNvPr id="147458" name="Rectangle 2"/>
          <p:cNvSpPr>
            <a:spLocks noGrp="1" noChangeArrowheads="1"/>
          </p:cNvSpPr>
          <p:nvPr>
            <p:ph type="title"/>
          </p:nvPr>
        </p:nvSpPr>
        <p:spPr/>
        <p:txBody>
          <a:bodyPr/>
          <a:lstStyle/>
          <a:p>
            <a:pPr eaLnBrk="1" hangingPunct="1"/>
            <a:r>
              <a:rPr lang="tr-TR">
                <a:latin typeface="Arial" charset="0"/>
              </a:rPr>
              <a:t>Bayes Optimal Classifier</a:t>
            </a:r>
            <a:endParaRPr lang="en-US">
              <a:latin typeface="Arial" charset="0"/>
            </a:endParaRPr>
          </a:p>
        </p:txBody>
      </p:sp>
      <p:sp>
        <p:nvSpPr>
          <p:cNvPr id="147459" name="Rectangle 3"/>
          <p:cNvSpPr>
            <a:spLocks noGrp="1" noChangeArrowheads="1"/>
          </p:cNvSpPr>
          <p:nvPr>
            <p:ph type="body" idx="1"/>
          </p:nvPr>
        </p:nvSpPr>
        <p:spPr/>
        <p:txBody>
          <a:bodyPr/>
          <a:lstStyle/>
          <a:p>
            <a:pPr eaLnBrk="1" hangingPunct="1"/>
            <a:r>
              <a:rPr lang="tr-TR" dirty="0" err="1">
                <a:latin typeface="Arial" charset="0"/>
              </a:rPr>
              <a:t>Skip</a:t>
            </a:r>
            <a:r>
              <a:rPr lang="tr-TR" dirty="0">
                <a:latin typeface="Arial" charset="0"/>
              </a:rPr>
              <a:t> </a:t>
            </a:r>
            <a:r>
              <a:rPr lang="tr-TR" dirty="0" err="1" smtClean="0">
                <a:latin typeface="Arial" charset="0"/>
              </a:rPr>
              <a:t>Mitchell</a:t>
            </a:r>
            <a:r>
              <a:rPr lang="tr-TR" dirty="0" smtClean="0">
                <a:latin typeface="Arial" charset="0"/>
              </a:rPr>
              <a:t> 6.5 </a:t>
            </a:r>
            <a:r>
              <a:rPr lang="tr-TR" sz="2000" dirty="0">
                <a:latin typeface="Arial" charset="0"/>
              </a:rPr>
              <a:t>(</a:t>
            </a:r>
            <a:r>
              <a:rPr lang="tr-TR" sz="2000" dirty="0" err="1">
                <a:latin typeface="Arial" charset="0"/>
              </a:rPr>
              <a:t>Gradient</a:t>
            </a:r>
            <a:r>
              <a:rPr lang="tr-TR" sz="2000" dirty="0">
                <a:latin typeface="Arial" charset="0"/>
              </a:rPr>
              <a:t> </a:t>
            </a:r>
            <a:r>
              <a:rPr lang="tr-TR" sz="2000" dirty="0" err="1">
                <a:latin typeface="Arial" charset="0"/>
              </a:rPr>
              <a:t>Search</a:t>
            </a:r>
            <a:r>
              <a:rPr lang="tr-TR" sz="2000" dirty="0">
                <a:latin typeface="Arial" charset="0"/>
              </a:rPr>
              <a:t> </a:t>
            </a:r>
            <a:r>
              <a:rPr lang="tr-TR" sz="2000" dirty="0" err="1">
                <a:latin typeface="Arial" charset="0"/>
              </a:rPr>
              <a:t>to</a:t>
            </a:r>
            <a:r>
              <a:rPr lang="tr-TR" sz="2000" dirty="0">
                <a:latin typeface="Arial" charset="0"/>
              </a:rPr>
              <a:t> </a:t>
            </a:r>
            <a:r>
              <a:rPr lang="tr-TR" sz="2000" dirty="0" err="1">
                <a:latin typeface="Arial" charset="0"/>
              </a:rPr>
              <a:t>Maximize</a:t>
            </a:r>
            <a:r>
              <a:rPr lang="tr-TR" sz="2000" dirty="0">
                <a:latin typeface="Arial" charset="0"/>
              </a:rPr>
              <a:t> </a:t>
            </a:r>
            <a:r>
              <a:rPr lang="tr-TR" sz="2000" dirty="0" err="1">
                <a:latin typeface="Arial" charset="0"/>
              </a:rPr>
              <a:t>Likelihood</a:t>
            </a:r>
            <a:r>
              <a:rPr lang="tr-TR" sz="2000" dirty="0">
                <a:latin typeface="Arial" charset="0"/>
              </a:rPr>
              <a:t> in a </a:t>
            </a:r>
            <a:r>
              <a:rPr lang="tr-TR" sz="2000" dirty="0" err="1">
                <a:latin typeface="Arial" charset="0"/>
              </a:rPr>
              <a:t>Neural</a:t>
            </a:r>
            <a:r>
              <a:rPr lang="tr-TR" sz="2000" dirty="0">
                <a:latin typeface="Arial" charset="0"/>
              </a:rPr>
              <a:t> Net)</a:t>
            </a:r>
          </a:p>
          <a:p>
            <a:pPr eaLnBrk="1" hangingPunct="1"/>
            <a:endParaRPr lang="tr-TR" sz="2000" dirty="0">
              <a:latin typeface="Arial" charset="0"/>
            </a:endParaRPr>
          </a:p>
          <a:p>
            <a:pPr eaLnBrk="1" hangingPunct="1"/>
            <a:r>
              <a:rPr lang="en-US" dirty="0">
                <a:latin typeface="Arial" charset="0"/>
              </a:rPr>
              <a:t>So far we have considered the question </a:t>
            </a:r>
            <a:r>
              <a:rPr lang="en-US" dirty="0">
                <a:solidFill>
                  <a:srgbClr val="0000FF"/>
                </a:solidFill>
                <a:latin typeface="Arial" charset="0"/>
              </a:rPr>
              <a:t>"what is the most probable </a:t>
            </a:r>
            <a:r>
              <a:rPr lang="en-US" b="1" i="1" dirty="0">
                <a:solidFill>
                  <a:srgbClr val="0000FF"/>
                </a:solidFill>
                <a:latin typeface="Arial" charset="0"/>
              </a:rPr>
              <a:t>hypothesis</a:t>
            </a:r>
            <a:r>
              <a:rPr lang="tr-TR" b="1" i="1" dirty="0">
                <a:solidFill>
                  <a:srgbClr val="0000FF"/>
                </a:solidFill>
                <a:latin typeface="Arial" charset="0"/>
              </a:rPr>
              <a:t> </a:t>
            </a:r>
            <a:r>
              <a:rPr lang="en-US" dirty="0">
                <a:solidFill>
                  <a:srgbClr val="0000FF"/>
                </a:solidFill>
                <a:latin typeface="Arial" charset="0"/>
              </a:rPr>
              <a:t>given the training data?</a:t>
            </a:r>
            <a:endParaRPr lang="tr-TR" dirty="0">
              <a:solidFill>
                <a:srgbClr val="0000FF"/>
              </a:solidFill>
              <a:latin typeface="Arial" charset="0"/>
            </a:endParaRPr>
          </a:p>
          <a:p>
            <a:pPr eaLnBrk="1" hangingPunct="1"/>
            <a:endParaRPr lang="tr-TR" dirty="0">
              <a:latin typeface="Arial" charset="0"/>
            </a:endParaRPr>
          </a:p>
          <a:p>
            <a:pPr eaLnBrk="1" hangingPunct="1"/>
            <a:r>
              <a:rPr lang="en-US" dirty="0">
                <a:latin typeface="Arial" charset="0"/>
              </a:rPr>
              <a:t>In fact, the question that is often of most significance is</a:t>
            </a:r>
            <a:r>
              <a:rPr lang="tr-TR" dirty="0">
                <a:latin typeface="Arial" charset="0"/>
              </a:rPr>
              <a:t> </a:t>
            </a:r>
          </a:p>
          <a:p>
            <a:pPr eaLnBrk="1" hangingPunct="1">
              <a:buFont typeface="Wingdings" charset="0"/>
              <a:buNone/>
            </a:pPr>
            <a:r>
              <a:rPr lang="tr-TR" dirty="0">
                <a:solidFill>
                  <a:srgbClr val="0000FF"/>
                </a:solidFill>
                <a:latin typeface="Arial" charset="0"/>
              </a:rPr>
              <a:t>	</a:t>
            </a:r>
            <a:r>
              <a:rPr lang="en-US" dirty="0">
                <a:solidFill>
                  <a:srgbClr val="0000FF"/>
                </a:solidFill>
                <a:latin typeface="Arial" charset="0"/>
              </a:rPr>
              <a:t>"what is the most probable </a:t>
            </a:r>
            <a:r>
              <a:rPr lang="en-US" b="1" i="1" dirty="0" err="1">
                <a:solidFill>
                  <a:srgbClr val="0000FF"/>
                </a:solidFill>
                <a:latin typeface="Arial" charset="0"/>
              </a:rPr>
              <a:t>classi</a:t>
            </a:r>
            <a:r>
              <a:rPr lang="tr-TR" b="1" i="1" dirty="0" err="1">
                <a:solidFill>
                  <a:srgbClr val="0000FF"/>
                </a:solidFill>
                <a:latin typeface="Arial" charset="0"/>
              </a:rPr>
              <a:t>ff</a:t>
            </a:r>
            <a:r>
              <a:rPr lang="en-US" b="1" i="1" dirty="0" err="1">
                <a:solidFill>
                  <a:srgbClr val="0000FF"/>
                </a:solidFill>
                <a:latin typeface="Arial" charset="0"/>
              </a:rPr>
              <a:t>ication</a:t>
            </a:r>
            <a:r>
              <a:rPr lang="en-US" b="1" i="1" dirty="0">
                <a:solidFill>
                  <a:srgbClr val="0000FF"/>
                </a:solidFill>
                <a:latin typeface="Arial" charset="0"/>
              </a:rPr>
              <a:t> </a:t>
            </a:r>
            <a:r>
              <a:rPr lang="en-US" dirty="0">
                <a:solidFill>
                  <a:srgbClr val="0000FF"/>
                </a:solidFill>
                <a:latin typeface="Arial" charset="0"/>
              </a:rPr>
              <a:t>of the new</a:t>
            </a:r>
          </a:p>
          <a:p>
            <a:pPr eaLnBrk="1" hangingPunct="1">
              <a:buFont typeface="Wingdings" charset="0"/>
              <a:buNone/>
            </a:pPr>
            <a:r>
              <a:rPr lang="tr-TR" dirty="0">
                <a:solidFill>
                  <a:srgbClr val="0000FF"/>
                </a:solidFill>
                <a:latin typeface="Arial" charset="0"/>
              </a:rPr>
              <a:t>	</a:t>
            </a:r>
            <a:r>
              <a:rPr lang="en-US" dirty="0">
                <a:solidFill>
                  <a:srgbClr val="0000FF"/>
                </a:solidFill>
                <a:latin typeface="Arial" charset="0"/>
              </a:rPr>
              <a:t>instance given the training data?</a:t>
            </a:r>
            <a:r>
              <a:rPr lang="en-US" dirty="0">
                <a:latin typeface="Arial" charset="0"/>
              </a:rPr>
              <a:t> </a:t>
            </a:r>
            <a:endParaRPr lang="tr-TR" dirty="0">
              <a:latin typeface="Arial" charset="0"/>
            </a:endParaRPr>
          </a:p>
          <a:p>
            <a:pPr eaLnBrk="1" hangingPunct="1"/>
            <a:endParaRPr lang="tr-TR" dirty="0">
              <a:latin typeface="Arial" charset="0"/>
            </a:endParaRPr>
          </a:p>
          <a:p>
            <a:pPr eaLnBrk="1" hangingPunct="1"/>
            <a:r>
              <a:rPr lang="en-US" dirty="0">
                <a:latin typeface="Arial" charset="0"/>
              </a:rPr>
              <a:t>Although it may seem that this second question</a:t>
            </a:r>
            <a:r>
              <a:rPr lang="tr-TR" dirty="0">
                <a:latin typeface="Arial" charset="0"/>
              </a:rPr>
              <a:t> </a:t>
            </a:r>
            <a:r>
              <a:rPr lang="en-US" dirty="0">
                <a:latin typeface="Arial" charset="0"/>
              </a:rPr>
              <a:t>can be answered by simply applying the MAP hypothesis to the new instance, in</a:t>
            </a:r>
            <a:r>
              <a:rPr lang="tr-TR" dirty="0">
                <a:latin typeface="Arial" charset="0"/>
              </a:rPr>
              <a:t> </a:t>
            </a:r>
            <a:r>
              <a:rPr lang="en-US" dirty="0">
                <a:latin typeface="Arial" charset="0"/>
              </a:rPr>
              <a:t>fact it is possible to do better.</a:t>
            </a:r>
          </a:p>
          <a:p>
            <a:pPr eaLnBrk="1" hangingPunct="1"/>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4167A9-0DD4-AA4E-88BC-01E6D20A6E25}" type="slidenum">
              <a:rPr lang="en-US" sz="1000"/>
              <a:pPr/>
              <a:t>79</a:t>
            </a:fld>
            <a:endParaRPr lang="en-US" sz="1000"/>
          </a:p>
        </p:txBody>
      </p:sp>
      <p:sp>
        <p:nvSpPr>
          <p:cNvPr id="149506" name="Rectangle 2"/>
          <p:cNvSpPr>
            <a:spLocks noGrp="1" noChangeArrowheads="1"/>
          </p:cNvSpPr>
          <p:nvPr>
            <p:ph type="title"/>
          </p:nvPr>
        </p:nvSpPr>
        <p:spPr/>
        <p:txBody>
          <a:bodyPr/>
          <a:lstStyle/>
          <a:p>
            <a:pPr eaLnBrk="1" hangingPunct="1"/>
            <a:r>
              <a:rPr lang="tr-TR">
                <a:latin typeface="Arial" charset="0"/>
              </a:rPr>
              <a:t>Bayes Optimal Classifier</a:t>
            </a:r>
            <a:endParaRPr lang="en-US">
              <a:latin typeface="Arial" charset="0"/>
            </a:endParaRPr>
          </a:p>
        </p:txBody>
      </p:sp>
      <p:pic>
        <p:nvPicPr>
          <p:cNvPr id="14950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43134" r="-23859" b="-35205"/>
          <a:stretch>
            <a:fillRect/>
          </a:stretch>
        </p:blipFill>
        <p:spPr>
          <a:xfrm>
            <a:off x="468313" y="1341438"/>
            <a:ext cx="7920037" cy="4608512"/>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5266EE-3BBC-504B-B8A0-A97D29735944}" type="slidenum">
              <a:rPr lang="en-US" sz="1000"/>
              <a:pPr/>
              <a:t>8</a:t>
            </a:fld>
            <a:endParaRPr lang="en-US" sz="1000"/>
          </a:p>
        </p:txBody>
      </p:sp>
      <p:sp>
        <p:nvSpPr>
          <p:cNvPr id="31746" name="Rectangle 4"/>
          <p:cNvSpPr>
            <a:spLocks noGrp="1" noChangeArrowheads="1"/>
          </p:cNvSpPr>
          <p:nvPr>
            <p:ph type="ctrTitle"/>
          </p:nvPr>
        </p:nvSpPr>
        <p:spPr/>
        <p:txBody>
          <a:bodyPr/>
          <a:lstStyle/>
          <a:p>
            <a:pPr eaLnBrk="1" hangingPunct="1"/>
            <a:r>
              <a:rPr lang="tr-TR">
                <a:latin typeface="Arial" charset="0"/>
              </a:rPr>
              <a:t>Bayesian Decision Theory</a:t>
            </a:r>
            <a:endParaRPr lang="en-US">
              <a:latin typeface="Arial" charset="0"/>
            </a:endParaRPr>
          </a:p>
        </p:txBody>
      </p:sp>
      <p:sp>
        <p:nvSpPr>
          <p:cNvPr id="31747" name="Rectangle 5"/>
          <p:cNvSpPr>
            <a:spLocks noGrp="1" noChangeArrowheads="1"/>
          </p:cNvSpPr>
          <p:nvPr>
            <p:ph type="subTitle" idx="1"/>
          </p:nvPr>
        </p:nvSpPr>
        <p:spPr/>
        <p:txBody>
          <a:bodyPr/>
          <a:lstStyle/>
          <a:p>
            <a:pPr eaLnBrk="1" hangingPunct="1">
              <a:buFont typeface="Wingdings" charset="0"/>
              <a:buNone/>
            </a:pPr>
            <a:endParaRPr lang="en-US">
              <a:latin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ED9001-1064-774F-B20B-879B7FECDCC1}" type="slidenum">
              <a:rPr lang="en-US" sz="1000"/>
              <a:pPr/>
              <a:t>80</a:t>
            </a:fld>
            <a:endParaRPr lang="en-US" sz="1000"/>
          </a:p>
        </p:txBody>
      </p:sp>
      <p:sp>
        <p:nvSpPr>
          <p:cNvPr id="151554" name="Rectangle 2"/>
          <p:cNvSpPr>
            <a:spLocks noGrp="1" noChangeArrowheads="1"/>
          </p:cNvSpPr>
          <p:nvPr>
            <p:ph type="title"/>
          </p:nvPr>
        </p:nvSpPr>
        <p:spPr/>
        <p:txBody>
          <a:bodyPr/>
          <a:lstStyle/>
          <a:p>
            <a:pPr eaLnBrk="1" hangingPunct="1"/>
            <a:r>
              <a:rPr lang="tr-TR">
                <a:latin typeface="Arial" charset="0"/>
              </a:rPr>
              <a:t>Bayes Optimal Classifier</a:t>
            </a:r>
            <a:endParaRPr lang="en-US">
              <a:latin typeface="Arial" charset="0"/>
            </a:endParaRPr>
          </a:p>
        </p:txBody>
      </p:sp>
      <p:pic>
        <p:nvPicPr>
          <p:cNvPr id="15155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t="8284"/>
          <a:stretch>
            <a:fillRect/>
          </a:stretch>
        </p:blipFill>
        <p:spPr>
          <a:xfrm>
            <a:off x="0" y="1268413"/>
            <a:ext cx="6724650" cy="5329237"/>
          </a:xfrm>
        </p:spPr>
      </p:pic>
      <p:sp>
        <p:nvSpPr>
          <p:cNvPr id="151556" name="Text Box 4"/>
          <p:cNvSpPr txBox="1">
            <a:spLocks noChangeArrowheads="1"/>
          </p:cNvSpPr>
          <p:nvPr/>
        </p:nvSpPr>
        <p:spPr bwMode="white">
          <a:xfrm>
            <a:off x="5719763" y="4005263"/>
            <a:ext cx="3251200" cy="15684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tr-TR" sz="1600"/>
              <a:t>No other classifier</a:t>
            </a:r>
          </a:p>
          <a:p>
            <a:pPr algn="ctr"/>
            <a:r>
              <a:rPr lang="tr-TR" sz="1600"/>
              <a:t>using the same hypothesis space </a:t>
            </a:r>
          </a:p>
          <a:p>
            <a:pPr algn="ctr"/>
            <a:r>
              <a:rPr lang="tr-TR" sz="1600"/>
              <a:t>and same prior knowledge</a:t>
            </a:r>
          </a:p>
          <a:p>
            <a:pPr algn="ctr"/>
            <a:r>
              <a:rPr lang="tr-TR" sz="1600"/>
              <a:t>can outperform this method </a:t>
            </a:r>
          </a:p>
          <a:p>
            <a:pPr algn="ctr"/>
            <a:r>
              <a:rPr lang="tr-TR" sz="1600"/>
              <a:t>on average</a:t>
            </a:r>
          </a:p>
          <a:p>
            <a:pPr algn="ctr"/>
            <a:endParaRPr lang="en-US" sz="1600"/>
          </a:p>
        </p:txBody>
      </p:sp>
      <p:sp>
        <p:nvSpPr>
          <p:cNvPr id="151557" name="Rectangle 5"/>
          <p:cNvSpPr>
            <a:spLocks noChangeArrowheads="1"/>
          </p:cNvSpPr>
          <p:nvPr/>
        </p:nvSpPr>
        <p:spPr bwMode="white">
          <a:xfrm>
            <a:off x="1692275" y="1268413"/>
            <a:ext cx="4464050"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B2860E-BDCE-334D-8D8E-C328666A902F}" type="slidenum">
              <a:rPr lang="en-US" sz="1000"/>
              <a:pPr/>
              <a:t>81</a:t>
            </a:fld>
            <a:endParaRPr lang="en-US" sz="1000"/>
          </a:p>
        </p:txBody>
      </p:sp>
      <p:sp>
        <p:nvSpPr>
          <p:cNvPr id="153602" name="Rectangle 2"/>
          <p:cNvSpPr>
            <a:spLocks noGrp="1" noChangeArrowheads="1"/>
          </p:cNvSpPr>
          <p:nvPr>
            <p:ph type="title"/>
          </p:nvPr>
        </p:nvSpPr>
        <p:spPr/>
        <p:txBody>
          <a:bodyPr/>
          <a:lstStyle/>
          <a:p>
            <a:pPr eaLnBrk="1" hangingPunct="1"/>
            <a:endParaRPr lang="en-US">
              <a:latin typeface="Arial" charset="0"/>
            </a:endParaRPr>
          </a:p>
        </p:txBody>
      </p:sp>
      <p:sp>
        <p:nvSpPr>
          <p:cNvPr id="153603" name="Rectangle 3"/>
          <p:cNvSpPr>
            <a:spLocks noGrp="1" noChangeArrowheads="1"/>
          </p:cNvSpPr>
          <p:nvPr>
            <p:ph type="body" idx="1"/>
          </p:nvPr>
        </p:nvSpPr>
        <p:spPr/>
        <p:txBody>
          <a:bodyPr/>
          <a:lstStyle/>
          <a:p>
            <a:pPr eaLnBrk="1" hangingPunct="1"/>
            <a:r>
              <a:rPr lang="tr-TR" sz="2000">
                <a:latin typeface="Arial" charset="0"/>
              </a:rPr>
              <a:t>The value v</a:t>
            </a:r>
            <a:r>
              <a:rPr lang="tr-TR" sz="2000" baseline="-25000">
                <a:latin typeface="Arial" charset="0"/>
              </a:rPr>
              <a:t>j</a:t>
            </a:r>
            <a:r>
              <a:rPr lang="tr-TR" sz="2000">
                <a:latin typeface="Arial" charset="0"/>
              </a:rPr>
              <a:t> can be a classification label or regression value.</a:t>
            </a:r>
          </a:p>
          <a:p>
            <a:pPr eaLnBrk="1" hangingPunct="1"/>
            <a:endParaRPr lang="tr-TR" sz="2000">
              <a:latin typeface="Arial" charset="0"/>
            </a:endParaRPr>
          </a:p>
          <a:p>
            <a:pPr eaLnBrk="1" hangingPunct="1"/>
            <a:r>
              <a:rPr lang="tr-TR" sz="2000">
                <a:latin typeface="Arial" charset="0"/>
              </a:rPr>
              <a:t>Instead of being interested in the most likely value v</a:t>
            </a:r>
            <a:r>
              <a:rPr lang="tr-TR" sz="2000" baseline="-25000">
                <a:latin typeface="Arial" charset="0"/>
              </a:rPr>
              <a:t>j, </a:t>
            </a:r>
            <a:r>
              <a:rPr lang="tr-TR" sz="2000">
                <a:latin typeface="Arial" charset="0"/>
              </a:rPr>
              <a:t>it may be clearer to specify our interest as calculating:</a:t>
            </a:r>
          </a:p>
          <a:p>
            <a:pPr eaLnBrk="1" hangingPunct="1">
              <a:buFont typeface="Wingdings" charset="0"/>
              <a:buNone/>
            </a:pPr>
            <a:r>
              <a:rPr lang="tr-TR" sz="2000">
                <a:latin typeface="Arial" charset="0"/>
              </a:rPr>
              <a:t>	     p(v</a:t>
            </a:r>
            <a:r>
              <a:rPr lang="tr-TR" sz="2000" baseline="-25000">
                <a:latin typeface="Arial" charset="0"/>
              </a:rPr>
              <a:t>j</a:t>
            </a:r>
            <a:r>
              <a:rPr lang="tr-TR" sz="2000">
                <a:latin typeface="Arial" charset="0"/>
              </a:rPr>
              <a:t>|x) = </a:t>
            </a:r>
            <a:r>
              <a:rPr lang="tr-TR" sz="2000">
                <a:latin typeface="Symbol" charset="0"/>
              </a:rPr>
              <a:t>S</a:t>
            </a:r>
            <a:r>
              <a:rPr lang="tr-TR" sz="2000">
                <a:latin typeface="Arial" charset="0"/>
              </a:rPr>
              <a:t> p(v</a:t>
            </a:r>
            <a:r>
              <a:rPr lang="tr-TR" sz="2000" baseline="-25000">
                <a:latin typeface="Arial" charset="0"/>
              </a:rPr>
              <a:t>j</a:t>
            </a:r>
            <a:r>
              <a:rPr lang="tr-TR" sz="2000">
                <a:latin typeface="Arial" charset="0"/>
              </a:rPr>
              <a:t>|h</a:t>
            </a:r>
            <a:r>
              <a:rPr lang="tr-TR" sz="2000" baseline="-25000">
                <a:latin typeface="Arial" charset="0"/>
              </a:rPr>
              <a:t>i</a:t>
            </a:r>
            <a:r>
              <a:rPr lang="tr-TR" sz="2000">
                <a:latin typeface="Arial" charset="0"/>
              </a:rPr>
              <a:t>) p(h</a:t>
            </a:r>
            <a:r>
              <a:rPr lang="tr-TR" sz="2000" baseline="-25000">
                <a:latin typeface="Arial" charset="0"/>
              </a:rPr>
              <a:t>i</a:t>
            </a:r>
            <a:r>
              <a:rPr lang="tr-TR" sz="2000">
                <a:latin typeface="Arial" charset="0"/>
              </a:rPr>
              <a:t>|D) </a:t>
            </a:r>
          </a:p>
          <a:p>
            <a:pPr eaLnBrk="1" hangingPunct="1">
              <a:buFont typeface="Wingdings" charset="0"/>
              <a:buNone/>
            </a:pPr>
            <a:r>
              <a:rPr lang="tr-TR" sz="1600">
                <a:latin typeface="Arial" charset="0"/>
              </a:rPr>
              <a:t>                             h</a:t>
            </a:r>
            <a:r>
              <a:rPr lang="tr-TR" sz="1600" baseline="-25000">
                <a:latin typeface="Arial" charset="0"/>
              </a:rPr>
              <a:t>i</a:t>
            </a:r>
          </a:p>
          <a:p>
            <a:pPr eaLnBrk="1" hangingPunct="1">
              <a:buFont typeface="Wingdings" charset="0"/>
              <a:buNone/>
            </a:pPr>
            <a:r>
              <a:rPr lang="tr-TR" sz="2000">
                <a:latin typeface="Arial" charset="0"/>
              </a:rPr>
              <a:t>	where the </a:t>
            </a:r>
            <a:r>
              <a:rPr lang="tr-TR" sz="2000">
                <a:solidFill>
                  <a:srgbClr val="C00000"/>
                </a:solidFill>
                <a:latin typeface="Arial" charset="0"/>
              </a:rPr>
              <a:t>dependence on x is implicit on the right hand side.</a:t>
            </a:r>
          </a:p>
          <a:p>
            <a:pPr eaLnBrk="1" hangingPunct="1">
              <a:buFont typeface="Wingdings" charset="0"/>
              <a:buNone/>
            </a:pPr>
            <a:endParaRPr lang="tr-TR" sz="2000">
              <a:latin typeface="Arial" charset="0"/>
            </a:endParaRPr>
          </a:p>
          <a:p>
            <a:pPr eaLnBrk="1" hangingPunct="1"/>
            <a:r>
              <a:rPr lang="tr-TR" sz="2000">
                <a:latin typeface="Arial" charset="0"/>
              </a:rPr>
              <a:t>Then for classification, we can use the most likely class (v</a:t>
            </a:r>
            <a:r>
              <a:rPr lang="tr-TR" sz="2000" baseline="-25000">
                <a:latin typeface="Arial" charset="0"/>
              </a:rPr>
              <a:t>j</a:t>
            </a:r>
            <a:r>
              <a:rPr lang="tr-TR" sz="2000">
                <a:latin typeface="Arial" charset="0"/>
              </a:rPr>
              <a:t> here is the class labels) as our prediction by taking argmax over v</a:t>
            </a:r>
            <a:r>
              <a:rPr lang="tr-TR" sz="2000" baseline="-25000">
                <a:latin typeface="Arial" charset="0"/>
              </a:rPr>
              <a:t>j</a:t>
            </a:r>
            <a:r>
              <a:rPr lang="tr-TR" sz="2000">
                <a:latin typeface="Arial" charset="0"/>
              </a:rPr>
              <a:t>s.</a:t>
            </a:r>
          </a:p>
          <a:p>
            <a:pPr eaLnBrk="1" hangingPunct="1"/>
            <a:endParaRPr lang="tr-TR" sz="2000">
              <a:latin typeface="Arial" charset="0"/>
            </a:endParaRPr>
          </a:p>
          <a:p>
            <a:pPr eaLnBrk="1" hangingPunct="1"/>
            <a:r>
              <a:rPr lang="tr-TR" sz="2000">
                <a:solidFill>
                  <a:schemeClr val="bg2"/>
                </a:solidFill>
                <a:latin typeface="Arial" charset="0"/>
              </a:rPr>
              <a:t>For later: For regression, we can compute further estimates of interest, such as the mean of the distribution of v</a:t>
            </a:r>
            <a:r>
              <a:rPr lang="tr-TR" sz="2000" baseline="-25000">
                <a:solidFill>
                  <a:schemeClr val="bg2"/>
                </a:solidFill>
                <a:latin typeface="Arial" charset="0"/>
              </a:rPr>
              <a:t>j</a:t>
            </a:r>
            <a:r>
              <a:rPr lang="tr-TR" sz="2000">
                <a:solidFill>
                  <a:schemeClr val="bg2"/>
                </a:solidFill>
                <a:latin typeface="Arial" charset="0"/>
              </a:rPr>
              <a:t> (which is the possible regression values for a given x).</a:t>
            </a:r>
            <a:r>
              <a:rPr lang="tr-TR" sz="2000">
                <a:latin typeface="Arial" charset="0"/>
              </a:rPr>
              <a:t> </a:t>
            </a:r>
            <a:endParaRPr lang="en-US" sz="2000">
              <a:latin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3D8E64-2425-EC41-9BA9-8BC39392EF41}" type="slidenum">
              <a:rPr lang="en-US" sz="1000"/>
              <a:pPr/>
              <a:t>82</a:t>
            </a:fld>
            <a:endParaRPr lang="en-US" sz="1000"/>
          </a:p>
        </p:txBody>
      </p:sp>
      <p:sp>
        <p:nvSpPr>
          <p:cNvPr id="155650" name="Rectangle 2"/>
          <p:cNvSpPr>
            <a:spLocks noGrp="1" noChangeArrowheads="1"/>
          </p:cNvSpPr>
          <p:nvPr>
            <p:ph type="title"/>
          </p:nvPr>
        </p:nvSpPr>
        <p:spPr>
          <a:xfrm>
            <a:off x="395288" y="298450"/>
            <a:ext cx="7848600" cy="609600"/>
          </a:xfrm>
        </p:spPr>
        <p:txBody>
          <a:bodyPr/>
          <a:lstStyle/>
          <a:p>
            <a:pPr eaLnBrk="1" hangingPunct="1"/>
            <a:r>
              <a:rPr lang="en-US">
                <a:latin typeface="Arial" charset="0"/>
              </a:rPr>
              <a:t>Bayes Optimal Classifier</a:t>
            </a:r>
          </a:p>
        </p:txBody>
      </p:sp>
      <p:sp>
        <p:nvSpPr>
          <p:cNvPr id="155651" name="Rectangle 3"/>
          <p:cNvSpPr>
            <a:spLocks noGrp="1" noChangeArrowheads="1"/>
          </p:cNvSpPr>
          <p:nvPr>
            <p:ph type="body" idx="1"/>
          </p:nvPr>
        </p:nvSpPr>
        <p:spPr>
          <a:xfrm>
            <a:off x="523875" y="1125538"/>
            <a:ext cx="8015288" cy="4291012"/>
          </a:xfrm>
        </p:spPr>
        <p:txBody>
          <a:bodyPr/>
          <a:lstStyle/>
          <a:p>
            <a:pPr eaLnBrk="1" hangingPunct="1"/>
            <a:r>
              <a:rPr lang="en-US" sz="2000" b="1" u="sng" dirty="0">
                <a:latin typeface="Arial" charset="0"/>
              </a:rPr>
              <a:t>Bayes Optimal Classification: </a:t>
            </a:r>
            <a:r>
              <a:rPr lang="en-US" sz="2000" dirty="0">
                <a:latin typeface="Arial" charset="0"/>
              </a:rPr>
              <a:t>The most probable classification of a new instance is obtained by combining the predictions of all hypotheses, weighted by their posterior probabilities:</a:t>
            </a:r>
          </a:p>
          <a:p>
            <a:pPr algn="ctr" eaLnBrk="1" hangingPunct="1"/>
            <a:r>
              <a:rPr lang="en-US" sz="2000" b="1" i="1" dirty="0" err="1">
                <a:latin typeface="Arial" charset="0"/>
              </a:rPr>
              <a:t>argmax</a:t>
            </a:r>
            <a:r>
              <a:rPr lang="en-US" sz="2000" b="1" i="1" baseline="-25000" dirty="0" err="1">
                <a:latin typeface="Arial" charset="0"/>
              </a:rPr>
              <a:t>vj</a:t>
            </a:r>
            <a:r>
              <a:rPr lang="en-US" sz="2000" b="1" i="1" baseline="-25000" dirty="0" err="1">
                <a:latin typeface="Arial" charset="0"/>
                <a:sym typeface="Symbol" charset="0"/>
              </a:rPr>
              <a:t>V</a:t>
            </a:r>
            <a:r>
              <a:rPr lang="en-US" sz="2000" b="1" i="1" dirty="0" err="1">
                <a:latin typeface="Arial" charset="0"/>
                <a:sym typeface="Symbol" charset="0"/>
              </a:rPr>
              <a:t></a:t>
            </a:r>
            <a:r>
              <a:rPr lang="en-US" sz="2000" b="1" i="1" baseline="-25000" dirty="0" err="1">
                <a:latin typeface="Arial" charset="0"/>
                <a:sym typeface="Symbol" charset="0"/>
              </a:rPr>
              <a:t>hi</a:t>
            </a:r>
            <a:r>
              <a:rPr lang="en-US" sz="2000" b="1" i="1" baseline="-25000" dirty="0">
                <a:latin typeface="Arial" charset="0"/>
                <a:sym typeface="Symbol" charset="0"/>
              </a:rPr>
              <a:t></a:t>
            </a:r>
            <a:r>
              <a:rPr lang="en-US" sz="2000" b="1" i="1" dirty="0">
                <a:latin typeface="Arial" charset="0"/>
                <a:sym typeface="Symbol" charset="0"/>
              </a:rPr>
              <a:t> </a:t>
            </a:r>
            <a:r>
              <a:rPr lang="en-US" sz="2000" b="1" i="1" baseline="-25000" dirty="0">
                <a:latin typeface="Arial" charset="0"/>
                <a:sym typeface="Symbol" charset="0"/>
              </a:rPr>
              <a:t>H</a:t>
            </a:r>
            <a:r>
              <a:rPr lang="en-US" sz="2000" b="1" i="1" dirty="0">
                <a:latin typeface="Arial" charset="0"/>
                <a:sym typeface="Symbol" charset="0"/>
              </a:rPr>
              <a:t>P(</a:t>
            </a:r>
            <a:r>
              <a:rPr lang="en-US" sz="2000" b="1" i="1" dirty="0" err="1">
                <a:latin typeface="Arial" charset="0"/>
                <a:sym typeface="Symbol" charset="0"/>
              </a:rPr>
              <a:t>v</a:t>
            </a:r>
            <a:r>
              <a:rPr lang="en-US" sz="2000" b="1" i="1" baseline="-25000" dirty="0" err="1">
                <a:latin typeface="Arial" charset="0"/>
                <a:sym typeface="Symbol" charset="0"/>
              </a:rPr>
              <a:t>h</a:t>
            </a:r>
            <a:r>
              <a:rPr lang="en-US" sz="2000" b="1" i="1" dirty="0" err="1">
                <a:latin typeface="Arial" charset="0"/>
                <a:sym typeface="Symbol" charset="0"/>
              </a:rPr>
              <a:t>|h</a:t>
            </a:r>
            <a:r>
              <a:rPr lang="en-US" sz="2000" b="1" i="1" baseline="-25000" dirty="0" err="1">
                <a:latin typeface="Arial" charset="0"/>
                <a:sym typeface="Symbol" charset="0"/>
              </a:rPr>
              <a:t>i</a:t>
            </a:r>
            <a:r>
              <a:rPr lang="en-US" sz="2000" b="1" i="1" dirty="0">
                <a:latin typeface="Arial" charset="0"/>
                <a:sym typeface="Symbol" charset="0"/>
              </a:rPr>
              <a:t>)P(</a:t>
            </a:r>
            <a:r>
              <a:rPr lang="en-US" sz="2000" b="1" i="1" dirty="0" err="1">
                <a:latin typeface="Arial" charset="0"/>
                <a:sym typeface="Symbol" charset="0"/>
              </a:rPr>
              <a:t>h</a:t>
            </a:r>
            <a:r>
              <a:rPr lang="en-US" sz="2000" b="1" i="1" baseline="-25000" dirty="0" err="1">
                <a:latin typeface="Arial" charset="0"/>
                <a:sym typeface="Symbol" charset="0"/>
              </a:rPr>
              <a:t>i</a:t>
            </a:r>
            <a:r>
              <a:rPr lang="en-US" sz="2000" b="1" i="1" dirty="0" err="1">
                <a:latin typeface="Arial" charset="0"/>
                <a:sym typeface="Symbol" charset="0"/>
              </a:rPr>
              <a:t>|D</a:t>
            </a:r>
            <a:r>
              <a:rPr lang="en-US" sz="2000" b="1" i="1" dirty="0">
                <a:latin typeface="Arial" charset="0"/>
                <a:sym typeface="Symbol" charset="0"/>
              </a:rPr>
              <a:t>)</a:t>
            </a:r>
            <a:endParaRPr lang="tr-TR" sz="2000" b="1" i="1" dirty="0">
              <a:latin typeface="Arial" charset="0"/>
              <a:sym typeface="Symbol" charset="0"/>
            </a:endParaRPr>
          </a:p>
          <a:p>
            <a:pPr algn="ctr" eaLnBrk="1" hangingPunct="1"/>
            <a:endParaRPr lang="en-US" sz="1200" b="1" i="1" dirty="0">
              <a:latin typeface="Arial" charset="0"/>
              <a:sym typeface="Symbol" charset="0"/>
            </a:endParaRPr>
          </a:p>
          <a:p>
            <a:pPr eaLnBrk="1" hangingPunct="1">
              <a:buFont typeface="Wingdings" charset="0"/>
              <a:buNone/>
            </a:pPr>
            <a:r>
              <a:rPr lang="tr-TR" sz="2000" dirty="0">
                <a:latin typeface="Arial" charset="0"/>
                <a:sym typeface="Symbol" charset="0"/>
              </a:rPr>
              <a:t>	</a:t>
            </a:r>
            <a:r>
              <a:rPr lang="en-US" sz="2000" dirty="0">
                <a:latin typeface="Arial" charset="0"/>
                <a:sym typeface="Symbol" charset="0"/>
              </a:rPr>
              <a:t>where </a:t>
            </a:r>
            <a:r>
              <a:rPr lang="en-US" sz="2000" i="1" dirty="0">
                <a:latin typeface="Arial" charset="0"/>
                <a:sym typeface="Symbol" charset="0"/>
              </a:rPr>
              <a:t>V </a:t>
            </a:r>
            <a:r>
              <a:rPr lang="en-US" sz="2000" dirty="0">
                <a:latin typeface="Arial" charset="0"/>
                <a:sym typeface="Symbol" charset="0"/>
              </a:rPr>
              <a:t>is the set of all the values a classification can take and </a:t>
            </a:r>
            <a:r>
              <a:rPr lang="en-US" sz="2000" i="1" dirty="0" err="1">
                <a:latin typeface="Arial" charset="0"/>
                <a:sym typeface="Symbol" charset="0"/>
              </a:rPr>
              <a:t>v</a:t>
            </a:r>
            <a:r>
              <a:rPr lang="en-US" sz="2000" i="1" baseline="-25000" dirty="0" err="1">
                <a:latin typeface="Arial" charset="0"/>
                <a:sym typeface="Symbol" charset="0"/>
              </a:rPr>
              <a:t>j</a:t>
            </a:r>
            <a:r>
              <a:rPr lang="en-US" sz="2000" baseline="-25000" dirty="0">
                <a:latin typeface="Arial" charset="0"/>
                <a:sym typeface="Symbol" charset="0"/>
              </a:rPr>
              <a:t> </a:t>
            </a:r>
            <a:r>
              <a:rPr lang="en-US" sz="2000" dirty="0">
                <a:latin typeface="Arial" charset="0"/>
                <a:sym typeface="Symbol" charset="0"/>
              </a:rPr>
              <a:t>is one possible such classification.</a:t>
            </a:r>
            <a:endParaRPr lang="tr-TR" sz="2000" dirty="0">
              <a:latin typeface="Arial" charset="0"/>
              <a:sym typeface="Symbol" charset="0"/>
            </a:endParaRPr>
          </a:p>
          <a:p>
            <a:pPr eaLnBrk="1" hangingPunct="1">
              <a:buFont typeface="Wingdings" charset="0"/>
              <a:buNone/>
            </a:pPr>
            <a:endParaRPr lang="tr-TR" sz="2000" dirty="0">
              <a:latin typeface="Arial" charset="0"/>
              <a:sym typeface="Symbol" charset="0"/>
            </a:endParaRPr>
          </a:p>
          <a:p>
            <a:pPr eaLnBrk="1" hangingPunct="1"/>
            <a:r>
              <a:rPr lang="en-US" sz="2000" dirty="0">
                <a:latin typeface="Arial" charset="0"/>
                <a:sym typeface="Symbol" charset="0"/>
              </a:rPr>
              <a:t>The classification error rate of the Bayes optimal classifier is called</a:t>
            </a:r>
          </a:p>
          <a:p>
            <a:pPr eaLnBrk="1" hangingPunct="1">
              <a:buFont typeface="Wingdings" charset="0"/>
              <a:buNone/>
            </a:pPr>
            <a:r>
              <a:rPr lang="en-US" sz="2000" dirty="0">
                <a:latin typeface="Arial" charset="0"/>
                <a:sym typeface="Symbol" charset="0"/>
              </a:rPr>
              <a:t>the </a:t>
            </a:r>
            <a:r>
              <a:rPr lang="en-US" sz="2000" b="1" dirty="0">
                <a:solidFill>
                  <a:srgbClr val="A50021"/>
                </a:solidFill>
                <a:latin typeface="Arial" charset="0"/>
                <a:sym typeface="Symbol" charset="0"/>
              </a:rPr>
              <a:t>Bayes error rate</a:t>
            </a:r>
            <a:r>
              <a:rPr lang="en-US" sz="2000" dirty="0">
                <a:latin typeface="Arial" charset="0"/>
                <a:sym typeface="Symbol" charset="0"/>
              </a:rPr>
              <a:t> (or just Bayes rate)</a:t>
            </a:r>
            <a:endParaRPr lang="tr-TR" sz="2000" dirty="0">
              <a:latin typeface="Arial" charset="0"/>
              <a:sym typeface="Symbol" charset="0"/>
            </a:endParaRPr>
          </a:p>
          <a:p>
            <a:pPr eaLnBrk="1" hangingPunct="1"/>
            <a:endParaRPr lang="tr-TR" dirty="0">
              <a:latin typeface="Arial" charset="0"/>
            </a:endParaRPr>
          </a:p>
          <a:p>
            <a:pPr eaLnBrk="1" hangingPunct="1"/>
            <a:endParaRPr lang="en-US" dirty="0">
              <a:latin typeface="Arial" charset="0"/>
            </a:endParaRPr>
          </a:p>
          <a:p>
            <a:pPr eaLnBrk="1" hangingPunct="1"/>
            <a:endParaRPr lang="en-US" sz="2000" dirty="0">
              <a:latin typeface="Arial" charset="0"/>
              <a:sym typeface="Symbol" charset="0"/>
            </a:endParaRPr>
          </a:p>
          <a:p>
            <a:pPr algn="ctr" eaLnBrk="1" hangingPunct="1"/>
            <a:endParaRPr lang="en-US" sz="2000" b="1" i="1" dirty="0">
              <a:latin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AAE4D5-D9C3-E64B-B737-BF5713ED2679}" type="slidenum">
              <a:rPr lang="en-US" sz="1000"/>
              <a:pPr/>
              <a:t>83</a:t>
            </a:fld>
            <a:endParaRPr lang="en-US" sz="1000"/>
          </a:p>
        </p:txBody>
      </p:sp>
      <p:sp>
        <p:nvSpPr>
          <p:cNvPr id="157698" name="Rectangle 2"/>
          <p:cNvSpPr>
            <a:spLocks noGrp="1" noChangeArrowheads="1"/>
          </p:cNvSpPr>
          <p:nvPr>
            <p:ph type="title"/>
          </p:nvPr>
        </p:nvSpPr>
        <p:spPr/>
        <p:txBody>
          <a:bodyPr/>
          <a:lstStyle/>
          <a:p>
            <a:pPr eaLnBrk="1" hangingPunct="1"/>
            <a:r>
              <a:rPr lang="tr-TR">
                <a:latin typeface="Arial" charset="0"/>
              </a:rPr>
              <a:t>Gibbs Classifier </a:t>
            </a:r>
            <a:r>
              <a:rPr lang="tr-TR" sz="1700">
                <a:solidFill>
                  <a:schemeClr val="tx1"/>
                </a:solidFill>
                <a:latin typeface="Arial" charset="0"/>
              </a:rPr>
              <a:t>(Opper and Haussler, 1991, 1994)</a:t>
            </a:r>
            <a:endParaRPr lang="en-US" sz="1700">
              <a:solidFill>
                <a:schemeClr val="tx1"/>
              </a:solidFill>
              <a:latin typeface="Arial" charset="0"/>
            </a:endParaRPr>
          </a:p>
        </p:txBody>
      </p:sp>
      <p:sp>
        <p:nvSpPr>
          <p:cNvPr id="157699" name="Rectangle 3"/>
          <p:cNvSpPr>
            <a:spLocks noGrp="1" noChangeArrowheads="1"/>
          </p:cNvSpPr>
          <p:nvPr>
            <p:ph type="body" idx="1"/>
          </p:nvPr>
        </p:nvSpPr>
        <p:spPr/>
        <p:txBody>
          <a:bodyPr/>
          <a:lstStyle/>
          <a:p>
            <a:pPr eaLnBrk="1" hangingPunct="1"/>
            <a:r>
              <a:rPr lang="en-US">
                <a:latin typeface="Arial" charset="0"/>
              </a:rPr>
              <a:t>Bayes optimal classifier returns the best result, but</a:t>
            </a:r>
          </a:p>
          <a:p>
            <a:pPr eaLnBrk="1" hangingPunct="1">
              <a:buFont typeface="Wingdings" charset="0"/>
              <a:buNone/>
            </a:pPr>
            <a:r>
              <a:rPr lang="en-US">
                <a:latin typeface="Arial" charset="0"/>
              </a:rPr>
              <a:t>expensive with many hypotheses.</a:t>
            </a:r>
            <a:endParaRPr lang="tr-TR">
              <a:latin typeface="Arial" charset="0"/>
            </a:endParaRPr>
          </a:p>
          <a:p>
            <a:pPr eaLnBrk="1" hangingPunct="1">
              <a:buFont typeface="Wingdings" charset="0"/>
              <a:buNone/>
            </a:pPr>
            <a:endParaRPr lang="en-US">
              <a:latin typeface="Arial" charset="0"/>
            </a:endParaRPr>
          </a:p>
          <a:p>
            <a:pPr eaLnBrk="1" hangingPunct="1"/>
            <a:r>
              <a:rPr lang="en-US">
                <a:latin typeface="Arial" charset="0"/>
              </a:rPr>
              <a:t>Gibbs classifier:</a:t>
            </a:r>
          </a:p>
          <a:p>
            <a:pPr lvl="1" eaLnBrk="1" hangingPunct="1"/>
            <a:r>
              <a:rPr lang="en-US">
                <a:latin typeface="Arial" charset="0"/>
              </a:rPr>
              <a:t>Choose one hypothesis h</a:t>
            </a:r>
            <a:r>
              <a:rPr lang="en-US" baseline="-25000">
                <a:latin typeface="Arial" charset="0"/>
              </a:rPr>
              <a:t>i</a:t>
            </a:r>
            <a:r>
              <a:rPr lang="en-US">
                <a:latin typeface="Arial" charset="0"/>
              </a:rPr>
              <a:t> at random, by Monte Carlo sampling</a:t>
            </a:r>
            <a:r>
              <a:rPr lang="tr-TR">
                <a:latin typeface="Arial" charset="0"/>
              </a:rPr>
              <a:t> </a:t>
            </a:r>
            <a:r>
              <a:rPr lang="en-US">
                <a:latin typeface="Arial" charset="0"/>
              </a:rPr>
              <a:t>according to reliability P(h</a:t>
            </a:r>
            <a:r>
              <a:rPr lang="en-US" baseline="-25000">
                <a:latin typeface="Arial" charset="0"/>
              </a:rPr>
              <a:t>i</a:t>
            </a:r>
            <a:r>
              <a:rPr lang="en-US">
                <a:latin typeface="Arial" charset="0"/>
              </a:rPr>
              <a:t>|D).</a:t>
            </a:r>
          </a:p>
          <a:p>
            <a:pPr lvl="1" eaLnBrk="1" hangingPunct="1"/>
            <a:r>
              <a:rPr lang="en-US">
                <a:latin typeface="Arial" charset="0"/>
              </a:rPr>
              <a:t>Use this hypothesis so that v = h</a:t>
            </a:r>
            <a:r>
              <a:rPr lang="en-US" baseline="-25000">
                <a:latin typeface="Arial" charset="0"/>
              </a:rPr>
              <a:t>i</a:t>
            </a:r>
            <a:r>
              <a:rPr lang="tr-TR">
                <a:latin typeface="Arial" charset="0"/>
              </a:rPr>
              <a:t>(x)</a:t>
            </a:r>
            <a:r>
              <a:rPr lang="en-US">
                <a:latin typeface="Arial" charset="0"/>
              </a:rPr>
              <a:t>.</a:t>
            </a:r>
            <a:endParaRPr lang="tr-TR">
              <a:latin typeface="Arial" charset="0"/>
            </a:endParaRPr>
          </a:p>
          <a:p>
            <a:pPr lvl="1" eaLnBrk="1" hangingPunct="1"/>
            <a:endParaRPr lang="en-US">
              <a:latin typeface="Arial" charset="0"/>
            </a:endParaRPr>
          </a:p>
          <a:p>
            <a:pPr eaLnBrk="1" hangingPunct="1"/>
            <a:r>
              <a:rPr lang="en-US">
                <a:latin typeface="Arial" charset="0"/>
              </a:rPr>
              <a:t>Surprising fact: The expected error is equal to or less</a:t>
            </a:r>
          </a:p>
          <a:p>
            <a:pPr eaLnBrk="1" hangingPunct="1">
              <a:buFont typeface="Wingdings" charset="0"/>
              <a:buNone/>
            </a:pPr>
            <a:r>
              <a:rPr lang="en-US">
                <a:latin typeface="Arial" charset="0"/>
              </a:rPr>
              <a:t>than twice the Bayes optimal error!</a:t>
            </a:r>
          </a:p>
          <a:p>
            <a:pPr eaLnBrk="1" hangingPunct="1">
              <a:buFont typeface="Wingdings" charset="0"/>
              <a:buNone/>
            </a:pPr>
            <a:r>
              <a:rPr lang="tr-TR">
                <a:latin typeface="Arial" charset="0"/>
              </a:rPr>
              <a:t>	</a:t>
            </a:r>
            <a:r>
              <a:rPr lang="en-US">
                <a:latin typeface="Arial" charset="0"/>
              </a:rPr>
              <a:t>E[error</a:t>
            </a:r>
            <a:r>
              <a:rPr lang="en-US" baseline="-25000">
                <a:latin typeface="Arial" charset="0"/>
              </a:rPr>
              <a:t>Gibbs</a:t>
            </a:r>
            <a:r>
              <a:rPr lang="en-US">
                <a:latin typeface="Arial" charset="0"/>
              </a:rPr>
              <a:t>] </a:t>
            </a:r>
            <a:r>
              <a:rPr lang="tr-TR">
                <a:latin typeface="Arial" charset="0"/>
              </a:rPr>
              <a:t>&lt;=</a:t>
            </a:r>
            <a:r>
              <a:rPr lang="en-US">
                <a:latin typeface="Arial" charset="0"/>
              </a:rPr>
              <a:t> 2E[error</a:t>
            </a:r>
            <a:r>
              <a:rPr lang="en-US" baseline="-25000">
                <a:latin typeface="Arial" charset="0"/>
              </a:rPr>
              <a:t>BayesOptimal</a:t>
            </a:r>
            <a:r>
              <a:rPr lang="en-US">
                <a:latin typeface="Arial" charset="0"/>
              </a:rPr>
              <a:t>]</a:t>
            </a:r>
          </a:p>
          <a:p>
            <a:pPr eaLnBrk="1" hangingPunct="1"/>
            <a:endParaRPr lang="en-US">
              <a:latin typeface="Arial" charset="0"/>
            </a:endParaRPr>
          </a:p>
        </p:txBody>
      </p:sp>
    </p:spTree>
  </p:cSld>
  <p:clrMapOvr>
    <a:masterClrMapping/>
  </p:clrMapOvr>
  <p:transition xmlns:p14="http://schemas.microsoft.com/office/powerpoint/2010/mai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6B9CEB-85B1-014F-A984-42E51B8134D3}" type="slidenum">
              <a:rPr lang="en-US" sz="1000"/>
              <a:pPr/>
              <a:t>84</a:t>
            </a:fld>
            <a:endParaRPr lang="en-US" sz="1000"/>
          </a:p>
        </p:txBody>
      </p:sp>
      <p:sp>
        <p:nvSpPr>
          <p:cNvPr id="159746" name="Rectangle 2"/>
          <p:cNvSpPr>
            <a:spLocks noGrp="1" noChangeArrowheads="1"/>
          </p:cNvSpPr>
          <p:nvPr>
            <p:ph type="title"/>
          </p:nvPr>
        </p:nvSpPr>
        <p:spPr>
          <a:xfrm>
            <a:off x="811213" y="249238"/>
            <a:ext cx="6994525" cy="417512"/>
          </a:xfrm>
        </p:spPr>
        <p:txBody>
          <a:bodyPr/>
          <a:lstStyle/>
          <a:p>
            <a:pPr eaLnBrk="1" hangingPunct="1"/>
            <a:r>
              <a:rPr lang="en-US">
                <a:latin typeface="Arial" charset="0"/>
              </a:rPr>
              <a:t>Bayesian Belief Networks</a:t>
            </a:r>
          </a:p>
        </p:txBody>
      </p:sp>
      <p:sp>
        <p:nvSpPr>
          <p:cNvPr id="159747" name="Rectangle 3"/>
          <p:cNvSpPr>
            <a:spLocks noGrp="1" noChangeArrowheads="1"/>
          </p:cNvSpPr>
          <p:nvPr>
            <p:ph type="body" idx="1"/>
          </p:nvPr>
        </p:nvSpPr>
        <p:spPr>
          <a:xfrm>
            <a:off x="725488" y="1198563"/>
            <a:ext cx="7235825" cy="4214812"/>
          </a:xfrm>
        </p:spPr>
        <p:txBody>
          <a:bodyPr/>
          <a:lstStyle/>
          <a:p>
            <a:pPr eaLnBrk="1" hangingPunct="1"/>
            <a:r>
              <a:rPr lang="en-US">
                <a:latin typeface="Arial" charset="0"/>
              </a:rPr>
              <a:t>The </a:t>
            </a:r>
            <a:r>
              <a:rPr lang="en-US" b="1" i="1">
                <a:latin typeface="Arial" charset="0"/>
              </a:rPr>
              <a:t>Bayes Optimal Classifier</a:t>
            </a:r>
            <a:r>
              <a:rPr lang="en-US">
                <a:latin typeface="Arial" charset="0"/>
              </a:rPr>
              <a:t> is often too costly to apply.</a:t>
            </a:r>
            <a:endParaRPr lang="tr-TR">
              <a:latin typeface="Arial" charset="0"/>
            </a:endParaRPr>
          </a:p>
          <a:p>
            <a:pPr eaLnBrk="1" hangingPunct="1"/>
            <a:endParaRPr lang="en-US">
              <a:latin typeface="Arial" charset="0"/>
            </a:endParaRPr>
          </a:p>
          <a:p>
            <a:pPr eaLnBrk="1" hangingPunct="1"/>
            <a:r>
              <a:rPr lang="en-US">
                <a:latin typeface="Arial" charset="0"/>
              </a:rPr>
              <a:t>The </a:t>
            </a:r>
            <a:r>
              <a:rPr lang="en-US" b="1" i="1">
                <a:latin typeface="Arial" charset="0"/>
              </a:rPr>
              <a:t>Naïve Bayes Classifier</a:t>
            </a:r>
            <a:r>
              <a:rPr lang="en-US">
                <a:latin typeface="Arial" charset="0"/>
              </a:rPr>
              <a:t> uses the conditional independence assumption to defray these costs. However, in many cases, such an assumption is overly restrictive.</a:t>
            </a:r>
            <a:endParaRPr lang="tr-TR">
              <a:latin typeface="Arial" charset="0"/>
            </a:endParaRPr>
          </a:p>
          <a:p>
            <a:pPr eaLnBrk="1" hangingPunct="1"/>
            <a:endParaRPr lang="en-US">
              <a:latin typeface="Arial" charset="0"/>
            </a:endParaRPr>
          </a:p>
          <a:p>
            <a:pPr eaLnBrk="1" hangingPunct="1"/>
            <a:r>
              <a:rPr lang="en-US" b="1" i="1">
                <a:latin typeface="Arial" charset="0"/>
              </a:rPr>
              <a:t>Bayesian belief networks</a:t>
            </a:r>
            <a:r>
              <a:rPr lang="en-US">
                <a:latin typeface="Arial" charset="0"/>
              </a:rPr>
              <a:t> provide an </a:t>
            </a:r>
            <a:r>
              <a:rPr lang="en-US" b="1" i="1">
                <a:latin typeface="Arial" charset="0"/>
              </a:rPr>
              <a:t>intermediate</a:t>
            </a:r>
            <a:r>
              <a:rPr lang="en-US">
                <a:latin typeface="Arial" charset="0"/>
              </a:rPr>
              <a:t> approach which allows stating conditional independence assumptions that apply to </a:t>
            </a:r>
            <a:r>
              <a:rPr lang="en-US" b="1" i="1">
                <a:latin typeface="Arial" charset="0"/>
              </a:rPr>
              <a:t>subsets </a:t>
            </a:r>
            <a:r>
              <a:rPr lang="en-US">
                <a:latin typeface="Arial" charset="0"/>
              </a:rPr>
              <a:t>of the variable</a:t>
            </a:r>
            <a:r>
              <a:rPr lang="tr-TR">
                <a:latin typeface="Arial" charset="0"/>
              </a:rPr>
              <a:t>s</a:t>
            </a:r>
            <a:r>
              <a:rPr lang="en-US">
                <a:latin typeface="Arial" charset="0"/>
              </a:rPr>
              <a:t>.</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D1578-6DFD-EF4A-BD71-32D465953D42}" type="slidenum">
              <a:rPr lang="en-US" sz="1000"/>
              <a:pPr/>
              <a:t>9</a:t>
            </a:fld>
            <a:endParaRPr lang="en-US" sz="1000"/>
          </a:p>
        </p:txBody>
      </p:sp>
      <p:sp>
        <p:nvSpPr>
          <p:cNvPr id="33794" name="Rectangle 6"/>
          <p:cNvSpPr>
            <a:spLocks noChangeArrowheads="1"/>
          </p:cNvSpPr>
          <p:nvPr/>
        </p:nvSpPr>
        <p:spPr bwMode="white">
          <a:xfrm>
            <a:off x="2268538" y="1341438"/>
            <a:ext cx="4967287" cy="2879725"/>
          </a:xfrm>
          <a:prstGeom prst="rect">
            <a:avLst/>
          </a:prstGeom>
          <a:solidFill>
            <a:schemeClr val="accent1"/>
          </a:solidFill>
          <a:ln w="9525">
            <a:solidFill>
              <a:schemeClr val="tx1"/>
            </a:solidFill>
            <a:miter lim="800000"/>
            <a:headEnd/>
            <a:tailEnd/>
          </a:ln>
        </p:spPr>
        <p:txBody>
          <a:bodyPr wrap="none" lIns="90000" tIns="46800" rIns="90000" bIns="46800" anchor="ctr">
            <a:spAutoFit/>
          </a:bodyPr>
          <a:lstStyle/>
          <a:p>
            <a:endParaRPr lang="en-US"/>
          </a:p>
        </p:txBody>
      </p:sp>
      <p:sp>
        <p:nvSpPr>
          <p:cNvPr id="33795" name="Title 1"/>
          <p:cNvSpPr>
            <a:spLocks noGrp="1"/>
          </p:cNvSpPr>
          <p:nvPr>
            <p:ph type="title" idx="4294967295"/>
          </p:nvPr>
        </p:nvSpPr>
        <p:spPr/>
        <p:txBody>
          <a:bodyPr/>
          <a:lstStyle/>
          <a:p>
            <a:pPr eaLnBrk="1" hangingPunct="1"/>
            <a:r>
              <a:rPr lang="en-GB">
                <a:latin typeface="Arial" charset="0"/>
              </a:rPr>
              <a:t>Bayes’ Theorem</a:t>
            </a:r>
          </a:p>
        </p:txBody>
      </p:sp>
      <p:pic>
        <p:nvPicPr>
          <p:cNvPr id="33796" name="Content Placeholder 4"/>
          <p:cNvPicPr>
            <a:picLocks noGrp="1" noChangeAspect="1"/>
          </p:cNvPicPr>
          <p:nvPr>
            <p:ph idx="4294967295"/>
            <p:custDataLst>
              <p:tags r:id="rId1"/>
            </p:custDataLst>
          </p:nvPr>
        </p:nvPicPr>
        <p:blipFill>
          <a:blip r:embed="rId5">
            <a:extLst>
              <a:ext uri="{28A0092B-C50C-407E-A947-70E740481C1C}">
                <a14:useLocalDpi xmlns:a14="http://schemas.microsoft.com/office/drawing/2010/main" val="0"/>
              </a:ext>
            </a:extLst>
          </a:blip>
          <a:srcRect/>
          <a:stretch>
            <a:fillRect/>
          </a:stretch>
        </p:blipFill>
        <p:spPr>
          <a:xfrm>
            <a:off x="3048000" y="1716088"/>
            <a:ext cx="2592388" cy="700087"/>
          </a:xfrm>
          <a:gradFill rotWithShape="1">
            <a:gsLst>
              <a:gs pos="0">
                <a:srgbClr val="0064C8"/>
              </a:gs>
              <a:gs pos="100000">
                <a:srgbClr val="FFFFFF"/>
              </a:gs>
            </a:gsLst>
            <a:lin ang="5400000" scaled="1"/>
          </a:gradFill>
        </p:spPr>
      </p:pic>
      <p:pic>
        <p:nvPicPr>
          <p:cNvPr id="33797" name="Picture 12" descr="TP_tmp.png"/>
          <p:cNvPicPr>
            <a:picLocks noChangeAspect="1"/>
          </p:cNvPicPr>
          <p:nvPr>
            <p:custDataLst>
              <p:tags r:id="rId2"/>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138" y="3176588"/>
            <a:ext cx="26431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8"/>
          <p:cNvSpPr txBox="1">
            <a:spLocks noChangeArrowheads="1"/>
          </p:cNvSpPr>
          <p:nvPr/>
        </p:nvSpPr>
        <p:spPr bwMode="white">
          <a:xfrm>
            <a:off x="466725" y="4724400"/>
            <a:ext cx="7775575" cy="150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tr-TR" sz="1800"/>
              <a:t>Using this formula for classification problems, we get </a:t>
            </a:r>
          </a:p>
          <a:p>
            <a:endParaRPr lang="tr-TR" sz="1800"/>
          </a:p>
          <a:p>
            <a:r>
              <a:rPr lang="tr-TR" sz="1800"/>
              <a:t>	               </a:t>
            </a:r>
            <a:r>
              <a:rPr lang="tr-TR" sz="1800">
                <a:solidFill>
                  <a:srgbClr val="CC0000"/>
                </a:solidFill>
              </a:rPr>
              <a:t>P(C| X)</a:t>
            </a:r>
            <a:r>
              <a:rPr lang="tr-TR" sz="1800"/>
              <a:t>      =          </a:t>
            </a:r>
            <a:r>
              <a:rPr lang="tr-TR" sz="1800">
                <a:solidFill>
                  <a:srgbClr val="0000FF"/>
                </a:solidFill>
              </a:rPr>
              <a:t>P (X |C)</a:t>
            </a:r>
            <a:r>
              <a:rPr lang="tr-TR" sz="1800"/>
              <a:t> </a:t>
            </a:r>
            <a:r>
              <a:rPr lang="tr-TR" sz="1800">
                <a:solidFill>
                  <a:srgbClr val="006666"/>
                </a:solidFill>
              </a:rPr>
              <a:t>P(C)</a:t>
            </a:r>
            <a:r>
              <a:rPr lang="tr-TR" sz="1800"/>
              <a:t> / P(X)</a:t>
            </a:r>
          </a:p>
          <a:p>
            <a:endParaRPr lang="tr-TR" sz="1800"/>
          </a:p>
          <a:p>
            <a:r>
              <a:rPr lang="tr-TR" sz="1800"/>
              <a:t>	</a:t>
            </a:r>
            <a:r>
              <a:rPr lang="tr-TR" sz="1800">
                <a:solidFill>
                  <a:srgbClr val="CC0000"/>
                </a:solidFill>
              </a:rPr>
              <a:t>posterior probability</a:t>
            </a:r>
            <a:r>
              <a:rPr lang="tr-TR" sz="1800"/>
              <a:t> =   </a:t>
            </a:r>
            <a:r>
              <a:rPr lang="tr-TR" sz="2000">
                <a:latin typeface="Symbol" charset="0"/>
              </a:rPr>
              <a:t>a</a:t>
            </a:r>
            <a:r>
              <a:rPr lang="tr-TR" sz="1800"/>
              <a:t> x </a:t>
            </a:r>
            <a:r>
              <a:rPr lang="tr-TR" sz="1800">
                <a:solidFill>
                  <a:srgbClr val="0000FF"/>
                </a:solidFill>
              </a:rPr>
              <a:t>class conditional</a:t>
            </a:r>
            <a:r>
              <a:rPr lang="tr-TR" sz="1800"/>
              <a:t> </a:t>
            </a:r>
            <a:r>
              <a:rPr lang="tr-TR" sz="1800">
                <a:solidFill>
                  <a:srgbClr val="0000FF"/>
                </a:solidFill>
              </a:rPr>
              <a:t>probability</a:t>
            </a:r>
            <a:r>
              <a:rPr lang="tr-TR" sz="1800"/>
              <a:t> x </a:t>
            </a:r>
            <a:r>
              <a:rPr lang="tr-TR" sz="1800">
                <a:solidFill>
                  <a:srgbClr val="006666"/>
                </a:solidFill>
              </a:rPr>
              <a:t>prior</a:t>
            </a:r>
            <a:endParaRPr lang="en-US" sz="1800">
              <a:solidFill>
                <a:srgbClr val="006666"/>
              </a:solidFill>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Y=y_j) = \frac{n_{ij}}{N}&#10;\]&#10;\end{document}&#10;"/>
  <p:tag name="FILENAME" val="TP_tmp"/>
  <p:tag name="FORMAT" val="png256"/>
  <p:tag name="RES" val="600"/>
  <p:tag name="BLEND" val="0"/>
  <p:tag name="TRANSPARENT" val="1"/>
  <p:tag name="TBUG" val="0"/>
  <p:tag name="ALLOWFS" val="0"/>
  <p:tag name="ORIGWIDTH" val="108"/>
  <p:tag name="PICTUREFILESIZE" val="3857"/>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 \in (a,b)) = \int_a^b p(x) \diff{x}&#10;\]&#10;\end{document}&#10;"/>
  <p:tag name="FILENAME" val="TP_tmp"/>
  <p:tag name="FORMAT" val="png256"/>
  <p:tag name="RES" val="600"/>
  <p:tag name="BLEND" val="0"/>
  <p:tag name="TRANSPARENT" val="0"/>
  <p:tag name="TBUG" val="0"/>
  <p:tag name="ALLOWFS" val="0"/>
  <p:tag name="ORIGWIDTH" val="113"/>
  <p:tag name="PICTUREFILESIZE" val="4576"/>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z) =  \int_{-\infty}^{z} p(x) \diff{x}&#10;\]&#10;\end{document}&#10;"/>
  <p:tag name="FILENAME" val="TP_tmp"/>
  <p:tag name="FORMAT" val="png256"/>
  <p:tag name="RES" val="600"/>
  <p:tag name="BLEND" val="0"/>
  <p:tag name="TRANSPARENT" val="0"/>
  <p:tag name="TBUG" val="0"/>
  <p:tag name="ALLOWFS" val="0"/>
  <p:tag name="ORIGWIDTH" val="87"/>
  <p:tag name="PICTUREFILESIZE" val="383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 \geqslant 0&#10;\]&#10;\end{document}&#10;"/>
  <p:tag name="FILENAME" val="TP_tmp"/>
  <p:tag name="FORMAT" val="png256"/>
  <p:tag name="RES" val="600"/>
  <p:tag name="BLEND" val="0"/>
  <p:tag name="TRANSPARENT" val="0"/>
  <p:tag name="TBUG" val="0"/>
  <p:tag name="ALLOWFS" val="0"/>
  <p:tag name="ORIGWIDTH" val="37"/>
  <p:tag name="PICTUREFILESIZE" val="200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int_{-\infty}^{\infty} p(x) \diff{x} = 1&#10;\]&#10;\end{document}&#10;"/>
  <p:tag name="FILENAME" val="TP_tmp"/>
  <p:tag name="FORMAT" val="png256"/>
  <p:tag name="RES" val="600"/>
  <p:tag name="BLEND" val="0"/>
  <p:tag name="TRANSPARENT" val="1"/>
  <p:tag name="TBUG" val="0"/>
  <p:tag name="ALLOWFS" val="0"/>
  <p:tag name="ORIGWIDTH" val="71"/>
  <p:tag name="PICTUREFILESIZE" val="326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y(\bfx, \bfw) = w_0 + \sum_{i=1}^D w_i x_i + \sum_{i=1}^D&#10;    \sum_{j=1}^D w_{ij} x_i x_j + \sum_{i=1}^D&#10;    \sum_{j=1}^D \sum_{k=1}^D w_{ijk} x_i x_j x_k&#10;\]&#10;\end{document}&#10;"/>
  <p:tag name="FILENAME" val="TP_tmp"/>
  <p:tag name="FORMAT" val="png256"/>
  <p:tag name="RES" val="600"/>
  <p:tag name="BLEND" val="0"/>
  <p:tag name="TRANSPARENT" val="1"/>
  <p:tag name="TBUG" val="0"/>
  <p:tag name="ALLOWFS" val="0"/>
  <p:tag name="ORIGWIDTH" val="290"/>
  <p:tag name="PICTUREFILESIZE" val="9578"/>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t,\bfx) = p(\bfx|t) p(t)&#10;\]&#10;\end{document}&#10;"/>
  <p:tag name="FILENAME" val="TP_tmp"/>
  <p:tag name="FORMAT" val="png256"/>
  <p:tag name="RES" val="600"/>
  <p:tag name="BLEND" val="0"/>
  <p:tag name="TRANSPARENT" val="1"/>
  <p:tag name="TBUG" val="0"/>
  <p:tag name="ALLOWFS" val="0"/>
  <p:tag name="ORIGWIDTH" val="82"/>
  <p:tag name="PICTUREFILESIZE" val="2987"/>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t|\bfx) = \frac{p(\bfx|t) p(t)}{p(\bfx)}&#10;\]&#10;\end{document}&#10;"/>
  <p:tag name="FILENAME" val="TP_tmp"/>
  <p:tag name="FORMAT" val="png256"/>
  <p:tag name="RES" val="600"/>
  <p:tag name="BLEND" val="0"/>
  <p:tag name="TRANSPARENT" val="1"/>
  <p:tag name="TBUG" val="0"/>
  <p:tag name="ALLOWFS" val="0"/>
  <p:tag name="ORIGWIDTH" val="82"/>
  <p:tag name="PICTUREFILESIZE" val="4307"/>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t|\bfx)&#10;\]&#10;\end{document}&#10;"/>
  <p:tag name="FILENAME" val="TP_tmp"/>
  <p:tag name="FORMAT" val="png256"/>
  <p:tag name="RES" val="600"/>
  <p:tag name="BLEND" val="0"/>
  <p:tag name="TRANSPARENT" val="1"/>
  <p:tag name="TBUG" val="0"/>
  <p:tag name="ALLOWFS" val="0"/>
  <p:tag name="ORIGWIDTH" val="26"/>
  <p:tag name="PICTUREFILESIZE" val="1767"/>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rm mistake}) &amp;=&amp; p(\bfx \in {\cal R}_1, {\cal C}_2)&#10;  + p(\bfx \in {\cal R}_2, {\cal C}_1) \\&#10;  &amp;=&amp; \int_{{\cal R}_1} p(\bfx, {\cal C}_2) \diff{\bfx} +&#10;  \int_{{\cal R}_2} p(\bfx, {\cal C}_1) \diff{\bfx}.&#10;\end{eqnarray*}&#10;\end{document}&#10;"/>
  <p:tag name="FILENAME" val="TP_tmp"/>
  <p:tag name="FORMAT" val="png256"/>
  <p:tag name="RES" val="600"/>
  <p:tag name="BLEND" val="0"/>
  <p:tag name="TRANSPARENT" val="1"/>
  <p:tag name="TBUG" val="0"/>
  <p:tag name="ALLOWFS" val="0"/>
  <p:tag name="ORIGWIDTH" val="218"/>
  <p:tag name="PICTUREFILESIZE" val="1007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X=x_i) = \frac{c_i}{N}.&#10;\]&#10;\end{document}&#10;"/>
  <p:tag name="FILENAME" val="TP_tmp"/>
  <p:tag name="FORMAT" val="png256"/>
  <p:tag name="RES" val="600"/>
  <p:tag name="BLEND" val="0"/>
  <p:tag name="TRANSPARENT" val="1"/>
  <p:tag name="TBUG" val="0"/>
  <p:tag name="ALLOWFS" val="0"/>
  <p:tag name="ORIGWIDTH" val="72"/>
  <p:tag name="PICTUREFILESIZE" val="3032"/>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y_j|X=x_i) = \frac{n_{ij}}{c_i}&#10;\]&#10;\end{document}&#10;"/>
  <p:tag name="FILENAME" val="TP_tmp"/>
  <p:tag name="FORMAT" val="png256"/>
  <p:tag name="RES" val="600"/>
  <p:tag name="BLEND" val="0"/>
  <p:tag name="TRANSPARENT" val="1"/>
  <p:tag name="TBUG" val="0"/>
  <p:tag name="ALLOWFS" val="0"/>
  <p:tag name="ORIGWIDTH" val="106"/>
  <p:tag name="PICTUREFILESIZE" val="390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 = \sum_Y p(X,Y)&#10;\]&#10;\end{document}&#10;"/>
  <p:tag name="FILENAME" val="TP_tmp"/>
  <p:tag name="FORMAT" val="png256"/>
  <p:tag name="RES" val="600"/>
  <p:tag name="BLEND" val="0"/>
  <p:tag name="TRANSPARENT" val="1"/>
  <p:tag name="TBUG" val="0"/>
  <p:tag name="ALLOWFS" val="0"/>
  <p:tag name="ORIGWIDTH" val="86"/>
  <p:tag name="PICTUREFILESIZE" val="345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Y) = p(Y|X) p(X)&#10;\]&#10;\end{document}&#10;"/>
  <p:tag name="FILENAME" val="TP_tmp"/>
  <p:tag name="FORMAT" val="png256"/>
  <p:tag name="RES" val="600"/>
  <p:tag name="BLEND" val="0"/>
  <p:tag name="TRANSPARENT" val="1"/>
  <p:tag name="TBUG" val="0"/>
  <p:tag name="ALLOWFS" val="0"/>
  <p:tag name="ORIGWIDTH" val="102"/>
  <p:tag name="PICTUREFILESIZE" val="3345"/>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p(X=x_i,Y=y_j) &amp;=&amp; \frac{n_{ij}}{N} = \frac{n_{ij}}{c_i} \cdot&#10;    \frac{c_i}{N} \\&#10;    &amp;=&amp; p(Y=y_j|X=x_i) p(X=x_i)&#10;\end{eqnarray*}&#10;\end{document}&#10;"/>
  <p:tag name="FILENAME" val="TP_tmp"/>
  <p:tag name="FORMAT" val="png256"/>
  <p:tag name="RES" val="600"/>
  <p:tag name="BLEND" val="0"/>
  <p:tag name="TRANSPARENT" val="1"/>
  <p:tag name="TBUG" val="0"/>
  <p:tag name="ALLOWFS" val="0"/>
  <p:tag name="ORIGWIDTH" val="228"/>
  <p:tag name="PICTUREFILESIZE" val="8477"/>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begin{eqnarray*}&#10;    \lefteqn{p(X=x_i) = \frac{c_{i}}{N} = \frac{1}{N} \sum_{j=1}^{L} n_{ij}} \\ &#10; &amp; = &amp; \sum_{j=1}^L p(X=x_i, Y=y_j)&#10;\end{eqnarray*}&#10;\end{document}&#10;"/>
  <p:tag name="FILENAME" val="TP_tmp"/>
  <p:tag name="FORMAT" val="png256"/>
  <p:tag name="RES" val="600"/>
  <p:tag name="BLEND" val="0"/>
  <p:tag name="TRANSPARENT" val="1"/>
  <p:tag name="TBUG" val="0"/>
  <p:tag name="ALLOWFS" val="0"/>
  <p:tag name="ORIGWIDTH" val="124"/>
  <p:tag name="PICTUREFILESIZE" val="849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    p(Y|X) = \frac{p(X|Y)p(Y)}{p(X)}&#10;\]&#10;\end{document}&#10;"/>
  <p:tag name="FILENAME" val="TP_tmp"/>
  <p:tag name="FORMAT" val="png256"/>
  <p:tag name="RES" val="600"/>
  <p:tag name="BLEND" val="0"/>
  <p:tag name="TRANSPARENT" val="0"/>
  <p:tag name="TBUG" val="0"/>
  <p:tag name="ALLOWFS" val="0"/>
  <p:tag name="ORIGWIDTH" val="102"/>
  <p:tag name="PICTUREFILESIZE" val="4991"/>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book}&#10;\pagestyle{empty}&#10;\input{C:/Users/markussv/depots/CMBBOOK/latex/prml-utils}&#10;\begin{document}&#10;\[&#10;p(X) = \sum_Y p(X|Y) p(Y)&#10;\]&#10;\end{document}&#10;"/>
  <p:tag name="FILENAME" val="TP_tmp"/>
  <p:tag name="FORMAT" val="png256"/>
  <p:tag name="RES" val="600"/>
  <p:tag name="BLEND" val="0"/>
  <p:tag name="TRANSPARENT" val="1"/>
  <p:tag name="TBUG" val="0"/>
  <p:tag name="ALLOWFS" val="0"/>
  <p:tag name="ORIGWIDTH" val="104"/>
  <p:tag name="PICTUREFILESIZE" val="4014"/>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10216</TotalTime>
  <Words>3257</Words>
  <Application>Microsoft Macintosh PowerPoint</Application>
  <PresentationFormat>On-screen Show (4:3)</PresentationFormat>
  <Paragraphs>620</Paragraphs>
  <Slides>84</Slides>
  <Notes>72</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Watermark</vt:lpstr>
      <vt:lpstr>Equation</vt:lpstr>
      <vt:lpstr>PowerPoint Presentation</vt:lpstr>
      <vt:lpstr>Basic Probability</vt:lpstr>
      <vt:lpstr>Probability Theory</vt:lpstr>
      <vt:lpstr>Probability Theory</vt:lpstr>
      <vt:lpstr>Probability Theory</vt:lpstr>
      <vt:lpstr>Probability Theory</vt:lpstr>
      <vt:lpstr>Probability Theory</vt:lpstr>
      <vt:lpstr>Bayesian Decision Theory</vt:lpstr>
      <vt:lpstr>Bayes’ Theorem</vt:lpstr>
      <vt:lpstr>Bayesian Decision</vt:lpstr>
      <vt:lpstr>Bayesian Decision</vt:lpstr>
      <vt:lpstr>Definition of probabilities</vt:lpstr>
      <vt:lpstr>Bayesian Decision</vt:lpstr>
      <vt:lpstr>Bayesian Decision</vt:lpstr>
      <vt:lpstr>Posterior Probability Distribution</vt:lpstr>
      <vt:lpstr>Example to Work on</vt:lpstr>
      <vt:lpstr>PowerPoint Presentation</vt:lpstr>
      <vt:lpstr>PowerPoint Presentation</vt:lpstr>
      <vt:lpstr>PROBABİLİTY DENSİTİES FOR CONTİNUOUS VARİABLES </vt:lpstr>
      <vt:lpstr>Probability Densities</vt:lpstr>
      <vt:lpstr>Probability Densities</vt:lpstr>
      <vt:lpstr>Multible attributes</vt:lpstr>
      <vt:lpstr>Bayes Thm. w/ Probability Densities</vt:lpstr>
      <vt:lpstr>Curse of Dimensionality</vt:lpstr>
      <vt:lpstr>Curse of Dimensionality</vt:lpstr>
      <vt:lpstr>PowerPoint Presentation</vt:lpstr>
      <vt:lpstr>PowerPoint Presentation</vt:lpstr>
      <vt:lpstr>Curse of Dimensionality</vt:lpstr>
      <vt:lpstr>Curse of Dimensionality</vt:lpstr>
      <vt:lpstr>PowerPoint Presentation</vt:lpstr>
      <vt:lpstr>DECİSİON REGIONS AND DISCRIMINANT FUNCTIONS </vt:lpstr>
      <vt:lpstr>Decision Regions</vt:lpstr>
      <vt:lpstr>Discriminant Functions</vt:lpstr>
      <vt:lpstr>Discriminant Functions</vt:lpstr>
      <vt:lpstr>Classification Paradigms</vt:lpstr>
      <vt:lpstr>Generative vs Discriminative</vt:lpstr>
      <vt:lpstr>Generative vs Discriminative Model Complexities</vt:lpstr>
      <vt:lpstr>Why Separate Inference and Decision?</vt:lpstr>
      <vt:lpstr> Naive Bayes Classifier</vt:lpstr>
      <vt:lpstr>Naïve Bayes Classifier</vt:lpstr>
      <vt:lpstr>Naïve Bayes Classifier</vt:lpstr>
      <vt:lpstr>Independence</vt:lpstr>
      <vt:lpstr>Conditional Independence</vt:lpstr>
      <vt:lpstr>Naive Bayes Classifier - Derivation</vt:lpstr>
      <vt:lpstr>PowerPoint Presentation</vt:lpstr>
      <vt:lpstr>Example from Mitchell Chp 3.</vt:lpstr>
      <vt:lpstr>Naïve Bayes Classifier-Algorithm</vt:lpstr>
      <vt:lpstr>Naïve Bayes Classifier-Example</vt:lpstr>
      <vt:lpstr>Illustrative Example</vt:lpstr>
      <vt:lpstr>Illustrative Example</vt:lpstr>
      <vt:lpstr>Estimating the PROBABILITIES</vt:lpstr>
      <vt:lpstr>PowerPoint Presentation</vt:lpstr>
      <vt:lpstr>Binomial Distribution</vt:lpstr>
      <vt:lpstr>Multinomial Distribution</vt:lpstr>
      <vt:lpstr>Estimating the parameters of a Bernoulli model</vt:lpstr>
      <vt:lpstr>PowerPoint Presentation</vt:lpstr>
      <vt:lpstr>Naive Bayes Subtleties</vt:lpstr>
      <vt:lpstr>Naive Bayes Subtleties</vt:lpstr>
      <vt:lpstr>Recap and Notational Variations</vt:lpstr>
      <vt:lpstr>Classification w/ BinaryFeatures</vt:lpstr>
      <vt:lpstr>Other notation for Binary Random Vars.</vt:lpstr>
      <vt:lpstr>Classification with Discrete Features</vt:lpstr>
      <vt:lpstr>Probability of Error</vt:lpstr>
      <vt:lpstr>Probability of Error</vt:lpstr>
      <vt:lpstr>Justification for the Decision Criteria based on Max. Posterior Probability</vt:lpstr>
      <vt:lpstr>Minimum Misclassification Rate</vt:lpstr>
      <vt:lpstr>PowerPoint Presentation</vt:lpstr>
      <vt:lpstr>Justification for the Decision Criteria based on max. Posterior probability</vt:lpstr>
      <vt:lpstr>Rest Not COVERED</vt:lpstr>
      <vt:lpstr>Mitchell Chp.6</vt:lpstr>
      <vt:lpstr>Advantages of Bayesian Learning</vt:lpstr>
      <vt:lpstr>Features of Bayesian Learning</vt:lpstr>
      <vt:lpstr>Evolution of Posterior Probabilities</vt:lpstr>
      <vt:lpstr>Bayes Theorem</vt:lpstr>
      <vt:lpstr>Choosing Hypotheses</vt:lpstr>
      <vt:lpstr>Choosing Hypotheses</vt:lpstr>
      <vt:lpstr>Bayes Optimal Classifier </vt:lpstr>
      <vt:lpstr>Bayes Optimal Classifier</vt:lpstr>
      <vt:lpstr>Bayes Optimal Classifier</vt:lpstr>
      <vt:lpstr>Bayes Optimal Classifier</vt:lpstr>
      <vt:lpstr>PowerPoint Presentation</vt:lpstr>
      <vt:lpstr>Bayes Optimal Classifier</vt:lpstr>
      <vt:lpstr>Gibbs Classifier (Opper and Haussler, 1991, 1994)</vt:lpstr>
      <vt:lpstr>Bayesian Belief Networks</vt:lpstr>
    </vt:vector>
  </TitlesOfParts>
  <Company>SABANCI_UNIV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CS515 Neural Networks</dc:title>
  <dc:creator>Berrin Yanıkoğlu</dc:creator>
  <cp:lastModifiedBy>Berrin Yanikoglu</cp:lastModifiedBy>
  <cp:revision>466</cp:revision>
  <cp:lastPrinted>2001-03-12T17:10:36Z</cp:lastPrinted>
  <dcterms:created xsi:type="dcterms:W3CDTF">2001-03-12T07:10:52Z</dcterms:created>
  <dcterms:modified xsi:type="dcterms:W3CDTF">2017-11-01T08:47:43Z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C:\Cs515public\html</vt:lpwstr>
  </property>
</Properties>
</file>