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69" r:id="rId4"/>
    <p:sldId id="267" r:id="rId5"/>
    <p:sldId id="26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87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39F2F-A696-47BB-A94E-FE97CDDE3AFB}" v="30" dt="2017-12-20T21:03:47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A238-5B8E-4390-913D-AC5D4EA6E4E1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6397-3477-495F-BC1E-22EA1C8B98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74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6397-3477-495F-BC1E-22EA1C8B982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09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AFDC-4C71-4351-9707-C5AA5E9E00A4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7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2DD2-45F7-418D-BA8B-031B1FFDEDB3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3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C0CE-9070-47B1-A592-967E1D7E1941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87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6491-FCEF-4673-81C0-4F4ACCF6B171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07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E9C9-F83B-4502-AA89-785CFD82B040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6130-2871-4DA4-8DE5-007A7B4433DC}" type="datetime1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8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55A3-1F92-4564-9A92-88333DC3CDB1}" type="datetime1">
              <a:rPr lang="tr-TR" smtClean="0"/>
              <a:t>21.12.2017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63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FF18-CE34-452D-BC31-20803F680FD2}" type="datetime1">
              <a:rPr lang="tr-TR" smtClean="0"/>
              <a:t>21.12.2017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44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144B-1D14-40B6-9848-A66D85090557}" type="datetime1">
              <a:rPr lang="tr-TR" smtClean="0"/>
              <a:t>21.12.2017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0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11D6136-2BC3-40E4-9B50-0BE9858E4C8C}" type="datetime1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65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04CA-E77F-43C9-9E76-BB853073E2EA}" type="datetime1">
              <a:rPr lang="tr-TR" smtClean="0"/>
              <a:t>21.12.2017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6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DAABC8-CF14-4213-B13C-69BE1E7EA609}" type="datetime1">
              <a:rPr lang="tr-TR" smtClean="0"/>
              <a:t>21.12.2017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43293D-22A9-4183-A5A2-72191F158F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93740"/>
            <a:ext cx="12192000" cy="957154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  <a:latin typeface="+mn-lt"/>
              </a:rPr>
              <a:t>SABANCI UNIVERSITY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6952" y="1322207"/>
            <a:ext cx="987809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CS512</a:t>
            </a:r>
          </a:p>
          <a:p>
            <a:pPr algn="ctr">
              <a:lnSpc>
                <a:spcPct val="150000"/>
              </a:lnSpc>
            </a:pP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</a:t>
            </a:r>
          </a:p>
          <a:p>
            <a:pPr algn="ctr">
              <a:lnSpc>
                <a:spcPct val="150000"/>
              </a:lnSpc>
            </a:pP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PROJECT: FRU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IMAGE RECOGN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ITI</a:t>
            </a:r>
            <a:r>
              <a:rPr lang="tr-T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</a:p>
          <a:p>
            <a:pPr algn="ctr"/>
            <a:endParaRPr lang="tr-TR" sz="1050" dirty="0"/>
          </a:p>
          <a:p>
            <a:pPr algn="ctr"/>
            <a:endParaRPr lang="tr-TR" sz="2200" dirty="0"/>
          </a:p>
          <a:p>
            <a:r>
              <a:rPr lang="tr-TR" sz="2200" dirty="0"/>
              <a:t>Instructor:		Prof. Dr. Berrin Yanıkoğlu </a:t>
            </a:r>
          </a:p>
          <a:p>
            <a:r>
              <a:rPr lang="tr-TR" sz="2200" dirty="0"/>
              <a:t>Assistant:		Figen Beker Fikri</a:t>
            </a:r>
          </a:p>
          <a:p>
            <a:endParaRPr lang="tr-TR" sz="2200" dirty="0"/>
          </a:p>
          <a:p>
            <a:endParaRPr lang="tr-TR" sz="2200" dirty="0"/>
          </a:p>
          <a:p>
            <a:r>
              <a:rPr lang="tr-TR" sz="2200" dirty="0"/>
              <a:t>Prepared by:	Emre Yılmaz</a:t>
            </a:r>
          </a:p>
          <a:p>
            <a:pPr lvl="2"/>
            <a:r>
              <a:rPr lang="tr-TR" sz="2200" dirty="0"/>
              <a:t>		Diyar Khalis Bilal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1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026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7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Problem Definition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2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327B9E-5D0F-4A88-9409-53E4195D49C4}"/>
              </a:ext>
            </a:extLst>
          </p:cNvPr>
          <p:cNvSpPr/>
          <p:nvPr/>
        </p:nvSpPr>
        <p:spPr>
          <a:xfrm>
            <a:off x="1097280" y="1925046"/>
            <a:ext cx="7900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80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Classification of</a:t>
            </a:r>
            <a:r>
              <a:rPr lang="tr-TR" sz="2000" dirty="0"/>
              <a:t> fruit images into one of 755 classes</a:t>
            </a:r>
          </a:p>
          <a:p>
            <a:pPr indent="-2880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Features: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dirty="0"/>
              <a:t>1024 CNN Features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dirty="0"/>
              <a:t>Date, Family, Genus, ... </a:t>
            </a:r>
            <a:r>
              <a:rPr lang="en-US" sz="2000" dirty="0"/>
              <a:t>e</a:t>
            </a:r>
            <a:r>
              <a:rPr lang="tr-TR" sz="2000" dirty="0"/>
              <a:t>tc.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endParaRPr lang="tr-TR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764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Methodology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3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83B13B-89B5-4CDB-8C06-6AC6E903BF08}"/>
              </a:ext>
            </a:extLst>
          </p:cNvPr>
          <p:cNvSpPr/>
          <p:nvPr/>
        </p:nvSpPr>
        <p:spPr>
          <a:xfrm>
            <a:off x="1097278" y="1861973"/>
            <a:ext cx="790094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ZeroR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Decision Tree</a:t>
            </a:r>
            <a:endParaRPr lang="tr-TR" sz="2000" baseline="30000" dirty="0"/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7635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97278" y="1768028"/>
            <a:ext cx="790094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80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ZeroR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dirty="0"/>
              <a:t>Min. Accuracy Exceptation : </a:t>
            </a:r>
            <a:r>
              <a:rPr lang="tr-TR" sz="2000" b="1" dirty="0"/>
              <a:t>1.08 % 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Decision Tree (size: 4701, leaves: 2351)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tr-TR" sz="2000" dirty="0"/>
              <a:t> by using </a:t>
            </a:r>
            <a:r>
              <a:rPr lang="tr-TR" sz="2000" u="sng" dirty="0"/>
              <a:t>Training Set</a:t>
            </a:r>
            <a:r>
              <a:rPr lang="tr-TR" sz="2000" dirty="0"/>
              <a:t>;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b="1" dirty="0"/>
              <a:t>Correctly </a:t>
            </a:r>
            <a:r>
              <a:rPr lang="tr-TR" sz="2000" dirty="0"/>
              <a:t>classified instances    : 6143 (</a:t>
            </a:r>
            <a:r>
              <a:rPr lang="tr-TR" sz="2000" b="1" dirty="0"/>
              <a:t>79.57 %</a:t>
            </a:r>
            <a:r>
              <a:rPr lang="tr-TR" sz="2000" dirty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dirty="0"/>
              <a:t>Incorrectly classified instances : 1577 (20.43 %)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tr-TR" sz="2000" dirty="0"/>
              <a:t> by using </a:t>
            </a:r>
            <a:r>
              <a:rPr lang="tr-TR" sz="2000" u="sng" dirty="0"/>
              <a:t>10-Fold Cross Validation</a:t>
            </a:r>
            <a:r>
              <a:rPr lang="tr-TR" sz="2000" dirty="0"/>
              <a:t>;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b="1" dirty="0"/>
              <a:t>Correctly</a:t>
            </a:r>
            <a:r>
              <a:rPr lang="tr-TR" sz="2000" dirty="0"/>
              <a:t> classified instances    : 1649 (</a:t>
            </a:r>
            <a:r>
              <a:rPr lang="tr-TR" sz="2000" b="1" dirty="0"/>
              <a:t>21.36 %</a:t>
            </a:r>
            <a:r>
              <a:rPr lang="tr-TR" sz="2000" dirty="0"/>
              <a:t>)</a:t>
            </a: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FontTx/>
              <a:buChar char="-"/>
            </a:pPr>
            <a:r>
              <a:rPr lang="tr-TR" sz="2000" dirty="0"/>
              <a:t>Incorrectly classified instances : 6071 (78.64 %)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tr-TR" sz="2000" dirty="0"/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200"/>
              </a:spcAft>
            </a:pPr>
            <a:endParaRPr lang="tr-TR" sz="2000" dirty="0"/>
          </a:p>
          <a:p>
            <a:pPr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tr-TR" sz="2000" baseline="300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4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Neural Network based </a:t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>on Multinomial Logistic Classification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5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492086-64D6-46B1-9D85-279817F7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93" y="2102485"/>
            <a:ext cx="10298189" cy="3215640"/>
          </a:xfrm>
          <a:prstGeom prst="rect">
            <a:avLst/>
          </a:prstGeom>
        </p:spPr>
      </p:pic>
      <p:pic>
        <p:nvPicPr>
          <p:cNvPr id="13" name="Picture 12" descr="https://qph.ec.quoracdn.net/main-qimg-4229dd280e03b7b3a5dc26c808c4b15b">
            <a:extLst>
              <a:ext uri="{FF2B5EF4-FFF2-40B4-BE49-F238E27FC236}">
                <a16:creationId xmlns:a16="http://schemas.microsoft.com/office/drawing/2014/main" id="{AE317704-54F1-45D4-92B2-8C1F43AA7B4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76" y="4660754"/>
            <a:ext cx="1721111" cy="13147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0B1662-3F97-4E75-827E-D932B2BE9640}"/>
                  </a:ext>
                </a:extLst>
              </p:cNvPr>
              <p:cNvSpPr/>
              <p:nvPr/>
            </p:nvSpPr>
            <p:spPr>
              <a:xfrm>
                <a:off x="6878755" y="4974592"/>
                <a:ext cx="1521442" cy="670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0B1662-3F97-4E75-827E-D932B2BE9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55" y="4974592"/>
                <a:ext cx="1521442" cy="6709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CEEB39-B3F6-4C87-B9AF-2582AC0DDC3E}"/>
                  </a:ext>
                </a:extLst>
              </p:cNvPr>
              <p:cNvSpPr/>
              <p:nvPr/>
            </p:nvSpPr>
            <p:spPr>
              <a:xfrm>
                <a:off x="8747036" y="5135136"/>
                <a:ext cx="2887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dirty="0" smtClean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Calibri" panose="020F0502020204030204" pitchFamily="34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)=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log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CEEB39-B3F6-4C87-B9AF-2582AC0DD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036" y="5135136"/>
                <a:ext cx="2887778" cy="369332"/>
              </a:xfrm>
              <a:prstGeom prst="rect">
                <a:avLst/>
              </a:prstGeom>
              <a:blipFill>
                <a:blip r:embed="rId7"/>
                <a:stretch>
                  <a:fillRect l="-633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3933D5-508E-4A17-86D9-63D8A0EDE81F}"/>
                  </a:ext>
                </a:extLst>
              </p:cNvPr>
              <p:cNvSpPr/>
              <p:nvPr/>
            </p:nvSpPr>
            <p:spPr>
              <a:xfrm>
                <a:off x="7188200" y="5738717"/>
                <a:ext cx="4040914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Loss</m:t>
                    </m:r>
                    <m: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Cost</m:t>
                    </m:r>
                    <m: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Function</m:t>
                    </m:r>
                    <m:r>
                      <a:rPr lang="en-US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 =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Calibri" panose="020F0502020204030204" pitchFamily="34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3933D5-508E-4A17-86D9-63D8A0EDE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00" y="5738717"/>
                <a:ext cx="4040914" cy="483466"/>
              </a:xfrm>
              <a:prstGeom prst="rect">
                <a:avLst/>
              </a:prstGeom>
              <a:blipFill>
                <a:blip r:embed="rId8"/>
                <a:stretch>
                  <a:fillRect t="-78750" b="-1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6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122D58A-3FFD-4516-BBE3-444BDC278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8927"/>
              </p:ext>
            </p:extLst>
          </p:nvPr>
        </p:nvGraphicFramePr>
        <p:xfrm>
          <a:off x="895928" y="1839754"/>
          <a:ext cx="10695710" cy="338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892">
                  <a:extLst>
                    <a:ext uri="{9D8B030D-6E8A-4147-A177-3AD203B41FA5}">
                      <a16:colId xmlns:a16="http://schemas.microsoft.com/office/drawing/2014/main" val="1096507011"/>
                    </a:ext>
                  </a:extLst>
                </a:gridCol>
                <a:gridCol w="690271">
                  <a:extLst>
                    <a:ext uri="{9D8B030D-6E8A-4147-A177-3AD203B41FA5}">
                      <a16:colId xmlns:a16="http://schemas.microsoft.com/office/drawing/2014/main" val="3141043856"/>
                    </a:ext>
                  </a:extLst>
                </a:gridCol>
                <a:gridCol w="989516">
                  <a:extLst>
                    <a:ext uri="{9D8B030D-6E8A-4147-A177-3AD203B41FA5}">
                      <a16:colId xmlns:a16="http://schemas.microsoft.com/office/drawing/2014/main" val="1656013308"/>
                    </a:ext>
                  </a:extLst>
                </a:gridCol>
                <a:gridCol w="790740">
                  <a:extLst>
                    <a:ext uri="{9D8B030D-6E8A-4147-A177-3AD203B41FA5}">
                      <a16:colId xmlns:a16="http://schemas.microsoft.com/office/drawing/2014/main" val="796816809"/>
                    </a:ext>
                  </a:extLst>
                </a:gridCol>
                <a:gridCol w="856636">
                  <a:extLst>
                    <a:ext uri="{9D8B030D-6E8A-4147-A177-3AD203B41FA5}">
                      <a16:colId xmlns:a16="http://schemas.microsoft.com/office/drawing/2014/main" val="3643308107"/>
                    </a:ext>
                  </a:extLst>
                </a:gridCol>
                <a:gridCol w="979013">
                  <a:extLst>
                    <a:ext uri="{9D8B030D-6E8A-4147-A177-3AD203B41FA5}">
                      <a16:colId xmlns:a16="http://schemas.microsoft.com/office/drawing/2014/main" val="4101525023"/>
                    </a:ext>
                  </a:extLst>
                </a:gridCol>
                <a:gridCol w="1280247">
                  <a:extLst>
                    <a:ext uri="{9D8B030D-6E8A-4147-A177-3AD203B41FA5}">
                      <a16:colId xmlns:a16="http://schemas.microsoft.com/office/drawing/2014/main" val="2623906791"/>
                    </a:ext>
                  </a:extLst>
                </a:gridCol>
                <a:gridCol w="1054320">
                  <a:extLst>
                    <a:ext uri="{9D8B030D-6E8A-4147-A177-3AD203B41FA5}">
                      <a16:colId xmlns:a16="http://schemas.microsoft.com/office/drawing/2014/main" val="1136585650"/>
                    </a:ext>
                  </a:extLst>
                </a:gridCol>
                <a:gridCol w="1148457">
                  <a:extLst>
                    <a:ext uri="{9D8B030D-6E8A-4147-A177-3AD203B41FA5}">
                      <a16:colId xmlns:a16="http://schemas.microsoft.com/office/drawing/2014/main" val="761510523"/>
                    </a:ext>
                  </a:extLst>
                </a:gridCol>
                <a:gridCol w="1675618">
                  <a:extLst>
                    <a:ext uri="{9D8B030D-6E8A-4147-A177-3AD203B41FA5}">
                      <a16:colId xmlns:a16="http://schemas.microsoft.com/office/drawing/2014/main" val="3074567093"/>
                    </a:ext>
                  </a:extLst>
                </a:gridCol>
              </a:tblGrid>
              <a:tr h="77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 No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Type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Features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Nodes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Activ. Func.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Steps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Regulariz. Coef.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Normalization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Dropout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Validation  (on Suppl. Train Set)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868771"/>
                  </a:ext>
                </a:extLst>
              </a:tr>
              <a:tr h="77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Model </a:t>
                      </a:r>
                      <a:r>
                        <a:rPr lang="tr-TR" sz="1800" dirty="0">
                          <a:effectLst/>
                          <a:latin typeface="+mn-lt"/>
                        </a:rPr>
                        <a:t> 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1-HL 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CNN + Date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Relu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6000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0.0001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86.1 %             </a:t>
                      </a: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(6650 +, 1070 - 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748106"/>
                  </a:ext>
                </a:extLst>
              </a:tr>
              <a:tr h="77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Model </a:t>
                      </a:r>
                      <a:r>
                        <a:rPr lang="tr-TR" sz="1800" dirty="0">
                          <a:effectLst/>
                          <a:latin typeface="+mn-lt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1-HL 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CNN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(1024)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Relu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1800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0.01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90 %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(6946 +, 774 - 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913849"/>
                  </a:ext>
                </a:extLst>
              </a:tr>
              <a:tr h="7796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Model </a:t>
                      </a:r>
                      <a:r>
                        <a:rPr lang="tr-TR" sz="1800" dirty="0">
                          <a:effectLst/>
                          <a:latin typeface="+mn-lt"/>
                        </a:rPr>
                        <a:t> 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1-HL NN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CNN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(1024)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3000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Relu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0.001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Yes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with 0.5 keeping ratio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90 %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(6946 +, 774 - 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89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7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4F45B9-06CE-4F27-ACB0-E8BBCA2458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10209"/>
          <a:stretch/>
        </p:blipFill>
        <p:spPr bwMode="auto">
          <a:xfrm>
            <a:off x="1027733" y="1890143"/>
            <a:ext cx="10197493" cy="3728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Results and Discussion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8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BA7B0-93A6-417A-AB29-73DAF8E2596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 b="10541"/>
          <a:stretch/>
        </p:blipFill>
        <p:spPr bwMode="auto">
          <a:xfrm>
            <a:off x="826223" y="1938337"/>
            <a:ext cx="10539554" cy="3871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77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361386" y="6400799"/>
            <a:ext cx="7933385" cy="424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/>
              <a:t> 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0026357" y="6456432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43293D-22A9-4183-A5A2-72191F158F06}" type="slidenum">
              <a:rPr lang="tr-TR" sz="2800" smtClean="0"/>
              <a:pPr/>
              <a:t>9</a:t>
            </a:fld>
            <a:r>
              <a:rPr lang="tr-TR" sz="2800" dirty="0"/>
              <a:t> / 9</a:t>
            </a:r>
            <a:endParaRPr lang="tr-TR" sz="2500" dirty="0"/>
          </a:p>
        </p:txBody>
      </p:sp>
      <p:pic>
        <p:nvPicPr>
          <p:cNvPr id="12" name="Picture 2" descr="http://www.sabanciuniv.edu/sites/default/files/logo_sabanci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5" y="6400799"/>
            <a:ext cx="1020947" cy="4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579083-5C78-491F-915A-1524E2864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029951"/>
              </p:ext>
            </p:extLst>
          </p:nvPr>
        </p:nvGraphicFramePr>
        <p:xfrm>
          <a:off x="724409" y="2057246"/>
          <a:ext cx="10804141" cy="2077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1034">
                  <a:extLst>
                    <a:ext uri="{9D8B030D-6E8A-4147-A177-3AD203B41FA5}">
                      <a16:colId xmlns:a16="http://schemas.microsoft.com/office/drawing/2014/main" val="1096507011"/>
                    </a:ext>
                  </a:extLst>
                </a:gridCol>
                <a:gridCol w="3533107">
                  <a:extLst>
                    <a:ext uri="{9D8B030D-6E8A-4147-A177-3AD203B41FA5}">
                      <a16:colId xmlns:a16="http://schemas.microsoft.com/office/drawing/2014/main" val="1656013308"/>
                    </a:ext>
                  </a:extLst>
                </a:gridCol>
              </a:tblGrid>
              <a:tr h="44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Model Type</a:t>
                      </a:r>
                      <a:r>
                        <a:rPr lang="tr-TR" sz="2000" b="1" dirty="0">
                          <a:effectLst/>
                        </a:rPr>
                        <a:t>s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Matching Number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Pred</a:t>
                      </a:r>
                      <a:r>
                        <a:rPr lang="en-US" sz="2000" b="1" dirty="0" err="1">
                          <a:effectLst/>
                        </a:rPr>
                        <a:t>icted</a:t>
                      </a:r>
                      <a:r>
                        <a:rPr lang="en-US" sz="2000" b="1" dirty="0">
                          <a:effectLst/>
                        </a:rPr>
                        <a:t> Indexes</a:t>
                      </a:r>
                      <a:r>
                        <a:rPr lang="tr-TR" sz="2000" b="1" dirty="0">
                          <a:effectLst/>
                        </a:rPr>
                        <a:t> (on Test Data)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868771"/>
                  </a:ext>
                </a:extLst>
              </a:tr>
              <a:tr h="4407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Model </a:t>
                      </a:r>
                      <a:r>
                        <a:rPr lang="tr-TR" sz="2000" b="0" dirty="0">
                          <a:effectLst/>
                        </a:rPr>
                        <a:t>1 (</a:t>
                      </a:r>
                      <a:r>
                        <a:rPr lang="tr-TR" sz="2000" b="1" dirty="0">
                          <a:effectLst/>
                        </a:rPr>
                        <a:t>w/Date</a:t>
                      </a:r>
                      <a:r>
                        <a:rPr lang="tr-TR" sz="2000" b="0" dirty="0">
                          <a:effectLst/>
                        </a:rPr>
                        <a:t>-No Dropout)</a:t>
                      </a:r>
                      <a:r>
                        <a:rPr lang="en-US" sz="2000" b="0" dirty="0">
                          <a:effectLst/>
                        </a:rPr>
                        <a:t> = Model </a:t>
                      </a:r>
                      <a:r>
                        <a:rPr lang="tr-TR" sz="2000" b="0" dirty="0">
                          <a:effectLst/>
                        </a:rPr>
                        <a:t>3 (</a:t>
                      </a:r>
                      <a:r>
                        <a:rPr lang="tr-TR" sz="2000" b="1" dirty="0">
                          <a:effectLst/>
                        </a:rPr>
                        <a:t>No Date</a:t>
                      </a:r>
                      <a:r>
                        <a:rPr lang="tr-TR" sz="2000" b="0" dirty="0">
                          <a:effectLst/>
                        </a:rPr>
                        <a:t>-</a:t>
                      </a:r>
                      <a:r>
                        <a:rPr lang="tr-TR" sz="2000" b="1" dirty="0">
                          <a:effectLst/>
                        </a:rPr>
                        <a:t>w/Dropout</a:t>
                      </a:r>
                      <a:r>
                        <a:rPr lang="tr-TR" sz="2000" b="0" dirty="0"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851</a:t>
                      </a:r>
                      <a:r>
                        <a:rPr lang="tr-TR" sz="2000" b="0" dirty="0">
                          <a:effectLst/>
                        </a:rPr>
                        <a:t> out of 1423 (60%)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748106"/>
                  </a:ext>
                </a:extLst>
              </a:tr>
              <a:tr h="497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Model </a:t>
                      </a:r>
                      <a:r>
                        <a:rPr lang="tr-TR" sz="2000" b="0" dirty="0">
                          <a:effectLst/>
                        </a:rPr>
                        <a:t>1 (</a:t>
                      </a:r>
                      <a:r>
                        <a:rPr lang="tr-TR" sz="2000" b="1" dirty="0">
                          <a:effectLst/>
                        </a:rPr>
                        <a:t>w/Date</a:t>
                      </a:r>
                      <a:r>
                        <a:rPr lang="tr-TR" sz="2000" b="0" dirty="0">
                          <a:effectLst/>
                        </a:rPr>
                        <a:t>-No Dropout)</a:t>
                      </a:r>
                      <a:r>
                        <a:rPr lang="en-US" sz="2000" b="0" dirty="0">
                          <a:effectLst/>
                        </a:rPr>
                        <a:t> = Model </a:t>
                      </a:r>
                      <a:r>
                        <a:rPr lang="tr-TR" sz="2000" b="0" dirty="0">
                          <a:effectLst/>
                        </a:rPr>
                        <a:t>2 (</a:t>
                      </a:r>
                      <a:r>
                        <a:rPr lang="tr-TR" sz="2000" b="1" dirty="0">
                          <a:effectLst/>
                        </a:rPr>
                        <a:t>No Date-</a:t>
                      </a:r>
                      <a:r>
                        <a:rPr lang="tr-TR" sz="2000" b="0" dirty="0">
                          <a:effectLst/>
                        </a:rPr>
                        <a:t>No</a:t>
                      </a:r>
                      <a:r>
                        <a:rPr lang="tr-TR" sz="2000" b="1" dirty="0">
                          <a:effectLst/>
                        </a:rPr>
                        <a:t> </a:t>
                      </a:r>
                      <a:r>
                        <a:rPr lang="tr-TR" sz="2000" b="0" dirty="0">
                          <a:effectLst/>
                        </a:rPr>
                        <a:t>Dropout)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878</a:t>
                      </a:r>
                      <a:r>
                        <a:rPr lang="tr-TR" sz="2000" b="0" dirty="0">
                          <a:effectLst/>
                        </a:rPr>
                        <a:t> out of 1423 (62%)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913849"/>
                  </a:ext>
                </a:extLst>
              </a:tr>
              <a:tr h="52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Model </a:t>
                      </a:r>
                      <a:r>
                        <a:rPr lang="tr-TR" sz="2000" b="0" dirty="0">
                          <a:effectLst/>
                        </a:rPr>
                        <a:t>3 (No Date-</a:t>
                      </a:r>
                      <a:r>
                        <a:rPr lang="tr-TR" sz="2000" b="1" dirty="0">
                          <a:effectLst/>
                        </a:rPr>
                        <a:t>w/Dropout</a:t>
                      </a:r>
                      <a:r>
                        <a:rPr lang="tr-TR" sz="2000" b="0" dirty="0">
                          <a:effectLst/>
                        </a:rPr>
                        <a:t>)</a:t>
                      </a:r>
                      <a:r>
                        <a:rPr lang="en-US" sz="2000" b="0" dirty="0">
                          <a:effectLst/>
                        </a:rPr>
                        <a:t> = Model </a:t>
                      </a:r>
                      <a:r>
                        <a:rPr lang="tr-TR" sz="2000" b="0" dirty="0">
                          <a:effectLst/>
                        </a:rPr>
                        <a:t>2 (No Date-</a:t>
                      </a:r>
                      <a:r>
                        <a:rPr lang="tr-TR" sz="2000" b="1" dirty="0">
                          <a:effectLst/>
                        </a:rPr>
                        <a:t>No Dropout</a:t>
                      </a:r>
                      <a:r>
                        <a:rPr lang="tr-TR" sz="2000" b="0" dirty="0">
                          <a:effectLst/>
                        </a:rPr>
                        <a:t>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1192</a:t>
                      </a:r>
                      <a:r>
                        <a:rPr lang="tr-TR" sz="2000" b="0" dirty="0">
                          <a:effectLst/>
                        </a:rPr>
                        <a:t> out of  1423 (84%)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52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3434</TotalTime>
  <Words>361</Words>
  <Application>Microsoft Office PowerPoint</Application>
  <PresentationFormat>Widescreen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Cambria</vt:lpstr>
      <vt:lpstr>Cambria Math</vt:lpstr>
      <vt:lpstr>Times New Roman</vt:lpstr>
      <vt:lpstr>Wingdings</vt:lpstr>
      <vt:lpstr>Retrospect</vt:lpstr>
      <vt:lpstr>PowerPoint Presentation</vt:lpstr>
      <vt:lpstr>Problem Definition</vt:lpstr>
      <vt:lpstr>Methodology</vt:lpstr>
      <vt:lpstr>Results and Discussion</vt:lpstr>
      <vt:lpstr>Neural Network based  on Multinomial Logistic Classification</vt:lpstr>
      <vt:lpstr>Results and Discussion</vt:lpstr>
      <vt:lpstr>Results and Discussion</vt:lpstr>
      <vt:lpstr>Results and Discussion</vt:lpstr>
      <vt:lpstr>Conclusion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 Yilmaz</dc:creator>
  <cp:lastModifiedBy>Emre Yılmaz</cp:lastModifiedBy>
  <cp:revision>200</cp:revision>
  <dcterms:created xsi:type="dcterms:W3CDTF">2016-01-23T20:05:44Z</dcterms:created>
  <dcterms:modified xsi:type="dcterms:W3CDTF">2017-12-20T21:58:31Z</dcterms:modified>
</cp:coreProperties>
</file>