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7" d="100"/>
          <a:sy n="67" d="100"/>
        </p:scale>
        <p:origin x="60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12/21/2017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12/21/2017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12/21/2017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12/21/2017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12/21/2017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12/21/2017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12/21/2017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12/21/2017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12/21/2017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12/21/2017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12/21/2017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12/21/2017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obweb.cs.uga.edu/~khaled/DMcourse/Weka-Tutorial-Exercises.pdf" TargetMode="External"/><Relationship Id="rId2" Type="http://schemas.openxmlformats.org/officeDocument/2006/relationships/hyperlink" Target="https://stackoverflow.com/questions/10865372/why-does-the-c4-5-algorithm-use-pruning-in-order-to-reduce-the-decision-tree-and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stp.lingfil.uu.se/~santinim/ml/2016/Lect_03/Lab02_DecisionTrees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F8D092-F5CC-4F09-A497-286B22CA47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tr-TR" sz="8000" dirty="0" err="1"/>
              <a:t>Fruıt</a:t>
            </a:r>
            <a:r>
              <a:rPr lang="tr-TR" sz="8000" dirty="0"/>
              <a:t> </a:t>
            </a:r>
            <a:r>
              <a:rPr lang="tr-TR" sz="8000" dirty="0" err="1"/>
              <a:t>ımage</a:t>
            </a:r>
            <a:r>
              <a:rPr lang="tr-TR" sz="8000" dirty="0"/>
              <a:t> </a:t>
            </a:r>
            <a:r>
              <a:rPr lang="tr-TR" sz="8000" dirty="0" err="1"/>
              <a:t>recognıtıon</a:t>
            </a:r>
            <a:r>
              <a:rPr lang="tr-TR" sz="8000" dirty="0"/>
              <a:t> </a:t>
            </a:r>
            <a:r>
              <a:rPr lang="tr-TR" sz="8000" dirty="0" err="1"/>
              <a:t>wıth</a:t>
            </a:r>
            <a:r>
              <a:rPr lang="tr-TR" sz="8000" dirty="0"/>
              <a:t> </a:t>
            </a:r>
            <a:r>
              <a:rPr lang="tr-TR" sz="8000" dirty="0" err="1"/>
              <a:t>weka</a:t>
            </a:r>
            <a:endParaRPr lang="tr-TR" sz="80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1BE338-6BAA-435B-B2CD-D25DAFEA6D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4191" y="4890853"/>
            <a:ext cx="7891272" cy="1069848"/>
          </a:xfrm>
        </p:spPr>
        <p:txBody>
          <a:bodyPr>
            <a:normAutofit fontScale="92500" lnSpcReduction="20000"/>
          </a:bodyPr>
          <a:lstStyle/>
          <a:p>
            <a:r>
              <a:rPr lang="tr-TR" dirty="0"/>
              <a:t>Ahmet Sapan </a:t>
            </a:r>
            <a:r>
              <a:rPr lang="en-US" dirty="0"/>
              <a:t>17693</a:t>
            </a:r>
            <a:endParaRPr lang="tr-TR" dirty="0"/>
          </a:p>
          <a:p>
            <a:r>
              <a:rPr lang="tr-TR" dirty="0"/>
              <a:t>Itır Ege </a:t>
            </a:r>
            <a:r>
              <a:rPr lang="tr-TR" dirty="0" err="1"/>
              <a:t>Deger</a:t>
            </a:r>
            <a:r>
              <a:rPr lang="tr-TR" dirty="0"/>
              <a:t> 19334</a:t>
            </a:r>
          </a:p>
          <a:p>
            <a:r>
              <a:rPr lang="tr-TR" dirty="0"/>
              <a:t>Mehmet Fazıl Tuncay </a:t>
            </a:r>
            <a:r>
              <a:rPr lang="en-US" dirty="0"/>
              <a:t>17528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827545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9EA81-D1A6-418E-834D-E07885B24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299" y="435483"/>
            <a:ext cx="11096624" cy="944118"/>
          </a:xfrm>
        </p:spPr>
        <p:txBody>
          <a:bodyPr>
            <a:noAutofit/>
          </a:bodyPr>
          <a:lstStyle/>
          <a:p>
            <a:r>
              <a:rPr lang="tr-TR" sz="3000" dirty="0"/>
              <a:t>Method#10 – 1031 </a:t>
            </a:r>
            <a:r>
              <a:rPr lang="tr-TR" sz="3000" dirty="0" err="1"/>
              <a:t>Features</a:t>
            </a:r>
            <a:r>
              <a:rPr lang="tr-TR" sz="3000" dirty="0"/>
              <a:t>, </a:t>
            </a:r>
            <a:r>
              <a:rPr lang="tr-TR" sz="3000" dirty="0" err="1"/>
              <a:t>confırmatıon</a:t>
            </a:r>
            <a:r>
              <a:rPr lang="tr-TR" sz="3000" dirty="0"/>
              <a:t> </a:t>
            </a:r>
            <a:r>
              <a:rPr lang="tr-TR" sz="3000" dirty="0" err="1"/>
              <a:t>wıth</a:t>
            </a:r>
            <a:r>
              <a:rPr lang="tr-TR" sz="3000" dirty="0"/>
              <a:t> </a:t>
            </a:r>
            <a:r>
              <a:rPr lang="tr-TR" sz="3000" dirty="0" err="1"/>
              <a:t>bestfırst</a:t>
            </a:r>
            <a:endParaRPr lang="tr-TR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65BD0-56BD-42BC-851E-B37341D88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299" y="1379601"/>
            <a:ext cx="12159344" cy="4930031"/>
          </a:xfrm>
        </p:spPr>
        <p:txBody>
          <a:bodyPr>
            <a:noAutofit/>
          </a:bodyPr>
          <a:lstStyle/>
          <a:p>
            <a:r>
              <a:rPr lang="tr-TR" sz="2500" dirty="0" err="1"/>
              <a:t>Up</a:t>
            </a:r>
            <a:r>
              <a:rPr lang="tr-TR" sz="2500" dirty="0"/>
              <a:t> </a:t>
            </a:r>
            <a:r>
              <a:rPr lang="tr-TR" sz="2500" dirty="0" err="1"/>
              <a:t>to</a:t>
            </a:r>
            <a:r>
              <a:rPr lang="tr-TR" sz="2500" dirty="0"/>
              <a:t> </a:t>
            </a:r>
            <a:r>
              <a:rPr lang="tr-TR" sz="2500" dirty="0" err="1"/>
              <a:t>now</a:t>
            </a:r>
            <a:r>
              <a:rPr lang="tr-TR" sz="2500" dirty="0"/>
              <a:t> «</a:t>
            </a:r>
            <a:r>
              <a:rPr lang="tr-TR" sz="2500" dirty="0" err="1"/>
              <a:t>Genus</a:t>
            </a:r>
            <a:r>
              <a:rPr lang="tr-TR" sz="2500" dirty="0"/>
              <a:t>» </a:t>
            </a:r>
            <a:r>
              <a:rPr lang="tr-TR" sz="2500" dirty="0" err="1"/>
              <a:t>seems</a:t>
            </a:r>
            <a:r>
              <a:rPr lang="tr-TR" sz="2500" dirty="0"/>
              <a:t> as </a:t>
            </a:r>
            <a:r>
              <a:rPr lang="tr-TR" sz="2500" dirty="0" err="1"/>
              <a:t>the</a:t>
            </a:r>
            <a:r>
              <a:rPr lang="tr-TR" sz="2500" dirty="0"/>
              <a:t> </a:t>
            </a:r>
            <a:r>
              <a:rPr lang="tr-TR" sz="2500" dirty="0" err="1"/>
              <a:t>best</a:t>
            </a:r>
            <a:r>
              <a:rPr lang="tr-TR" sz="2500" dirty="0"/>
              <a:t> </a:t>
            </a:r>
            <a:r>
              <a:rPr lang="tr-TR" sz="2500" dirty="0" err="1"/>
              <a:t>feauture</a:t>
            </a:r>
            <a:r>
              <a:rPr lang="tr-TR" sz="2500" dirty="0"/>
              <a:t> </a:t>
            </a:r>
            <a:r>
              <a:rPr lang="tr-TR" sz="2500" dirty="0" err="1"/>
              <a:t>that</a:t>
            </a:r>
            <a:r>
              <a:rPr lang="tr-TR" sz="2500" dirty="0"/>
              <a:t> </a:t>
            </a:r>
            <a:r>
              <a:rPr lang="tr-TR" sz="2500" dirty="0" err="1"/>
              <a:t>boosts</a:t>
            </a:r>
            <a:r>
              <a:rPr lang="tr-TR" sz="2500" dirty="0"/>
              <a:t> </a:t>
            </a:r>
            <a:r>
              <a:rPr lang="tr-TR" sz="2500" dirty="0" err="1"/>
              <a:t>up</a:t>
            </a:r>
            <a:r>
              <a:rPr lang="tr-TR" sz="2500" dirty="0"/>
              <a:t> </a:t>
            </a:r>
            <a:r>
              <a:rPr lang="tr-TR" sz="2500" dirty="0" err="1"/>
              <a:t>accuracy</a:t>
            </a:r>
            <a:endParaRPr lang="tr-TR" sz="2500" dirty="0"/>
          </a:p>
          <a:p>
            <a:pPr marL="0" indent="0">
              <a:buNone/>
            </a:pPr>
            <a:endParaRPr lang="tr-TR" sz="2500" dirty="0"/>
          </a:p>
          <a:p>
            <a:r>
              <a:rPr lang="tr-TR" sz="2500" dirty="0" err="1"/>
              <a:t>Attribute</a:t>
            </a:r>
            <a:r>
              <a:rPr lang="tr-TR" sz="2500" dirty="0"/>
              <a:t> </a:t>
            </a:r>
            <a:r>
              <a:rPr lang="tr-TR" sz="2500" dirty="0" err="1"/>
              <a:t>evaluator</a:t>
            </a:r>
            <a:r>
              <a:rPr lang="tr-TR" sz="2500" dirty="0"/>
              <a:t> «</a:t>
            </a:r>
            <a:r>
              <a:rPr lang="tr-TR" sz="2500" dirty="0" err="1"/>
              <a:t>CfsSubsetEval</a:t>
            </a:r>
            <a:r>
              <a:rPr lang="tr-TR" sz="2500" dirty="0"/>
              <a:t>» </a:t>
            </a:r>
            <a:r>
              <a:rPr lang="tr-TR" sz="2500" dirty="0" err="1"/>
              <a:t>and</a:t>
            </a:r>
            <a:r>
              <a:rPr lang="tr-TR" sz="2500" dirty="0"/>
              <a:t> </a:t>
            </a:r>
            <a:r>
              <a:rPr lang="tr-TR" sz="2500" dirty="0" err="1"/>
              <a:t>search</a:t>
            </a:r>
            <a:r>
              <a:rPr lang="tr-TR" sz="2500" dirty="0"/>
              <a:t> </a:t>
            </a:r>
            <a:r>
              <a:rPr lang="tr-TR" sz="2500" dirty="0" err="1"/>
              <a:t>method</a:t>
            </a:r>
            <a:r>
              <a:rPr lang="tr-TR" sz="2500" dirty="0"/>
              <a:t> «</a:t>
            </a:r>
            <a:r>
              <a:rPr lang="tr-TR" sz="2500" dirty="0" err="1"/>
              <a:t>bestFirst</a:t>
            </a:r>
            <a:r>
              <a:rPr lang="tr-TR" sz="2500" dirty="0"/>
              <a:t>» is </a:t>
            </a:r>
            <a:r>
              <a:rPr lang="tr-TR" sz="2500" dirty="0" err="1"/>
              <a:t>used</a:t>
            </a:r>
            <a:endParaRPr lang="tr-TR" sz="2500" dirty="0"/>
          </a:p>
          <a:p>
            <a:pPr marL="0" indent="0">
              <a:buNone/>
            </a:pPr>
            <a:endParaRPr lang="tr-TR" sz="2500" dirty="0"/>
          </a:p>
          <a:p>
            <a:r>
              <a:rPr lang="tr-TR" sz="2500" dirty="0" err="1"/>
              <a:t>İdentify</a:t>
            </a:r>
            <a:r>
              <a:rPr lang="tr-TR" sz="2500" dirty="0"/>
              <a:t> a </a:t>
            </a:r>
            <a:r>
              <a:rPr lang="tr-TR" sz="2500" dirty="0" err="1"/>
              <a:t>subset</a:t>
            </a:r>
            <a:r>
              <a:rPr lang="tr-TR" sz="2500" dirty="0"/>
              <a:t> of </a:t>
            </a:r>
            <a:r>
              <a:rPr lang="tr-TR" sz="2500" dirty="0" err="1"/>
              <a:t>attributes</a:t>
            </a:r>
            <a:r>
              <a:rPr lang="tr-TR" sz="2500" dirty="0"/>
              <a:t> </a:t>
            </a:r>
            <a:r>
              <a:rPr lang="tr-TR" sz="2500" dirty="0" err="1"/>
              <a:t>that</a:t>
            </a:r>
            <a:r>
              <a:rPr lang="tr-TR" sz="2500" dirty="0"/>
              <a:t> </a:t>
            </a:r>
            <a:r>
              <a:rPr lang="tr-TR" sz="2500" dirty="0" err="1"/>
              <a:t>are</a:t>
            </a:r>
            <a:r>
              <a:rPr lang="tr-TR" sz="2500" dirty="0"/>
              <a:t> </a:t>
            </a:r>
            <a:r>
              <a:rPr lang="tr-TR" sz="2500" dirty="0" err="1"/>
              <a:t>highly</a:t>
            </a:r>
            <a:r>
              <a:rPr lang="tr-TR" sz="2500" dirty="0"/>
              <a:t> </a:t>
            </a:r>
            <a:r>
              <a:rPr lang="tr-TR" sz="2500" dirty="0" err="1"/>
              <a:t>correlated</a:t>
            </a:r>
            <a:r>
              <a:rPr lang="tr-TR" sz="2500" dirty="0"/>
              <a:t> </a:t>
            </a:r>
            <a:r>
              <a:rPr lang="tr-TR" sz="2500" dirty="0" err="1"/>
              <a:t>with</a:t>
            </a:r>
            <a:r>
              <a:rPr lang="tr-TR" sz="2500" dirty="0"/>
              <a:t> </a:t>
            </a:r>
            <a:r>
              <a:rPr lang="tr-TR" sz="2500" dirty="0" err="1"/>
              <a:t>target</a:t>
            </a:r>
            <a:r>
              <a:rPr lang="tr-TR" sz="2500" dirty="0"/>
              <a:t> </a:t>
            </a:r>
            <a:r>
              <a:rPr lang="tr-TR" sz="2500" dirty="0" err="1"/>
              <a:t>while</a:t>
            </a:r>
            <a:r>
              <a:rPr lang="tr-TR" sz="2500" dirty="0"/>
              <a:t> </a:t>
            </a:r>
          </a:p>
          <a:p>
            <a:pPr marL="0" indent="0">
              <a:buNone/>
            </a:pPr>
            <a:r>
              <a:rPr lang="tr-TR" sz="2500" dirty="0"/>
              <a:t>not </a:t>
            </a:r>
            <a:r>
              <a:rPr lang="tr-TR" sz="2500" dirty="0" err="1"/>
              <a:t>being</a:t>
            </a:r>
            <a:r>
              <a:rPr lang="tr-TR" sz="2500" dirty="0"/>
              <a:t> </a:t>
            </a:r>
            <a:r>
              <a:rPr lang="tr-TR" sz="2500" dirty="0" err="1"/>
              <a:t>strongly</a:t>
            </a:r>
            <a:r>
              <a:rPr lang="tr-TR" sz="2500" dirty="0"/>
              <a:t> </a:t>
            </a:r>
            <a:r>
              <a:rPr lang="tr-TR" sz="2500" dirty="0" err="1"/>
              <a:t>correlated</a:t>
            </a:r>
            <a:r>
              <a:rPr lang="tr-TR" sz="2500" dirty="0"/>
              <a:t> </a:t>
            </a:r>
            <a:r>
              <a:rPr lang="tr-TR" sz="2500" dirty="0" err="1"/>
              <a:t>with</a:t>
            </a:r>
            <a:r>
              <a:rPr lang="tr-TR" sz="2500" dirty="0"/>
              <a:t> </a:t>
            </a:r>
            <a:r>
              <a:rPr lang="tr-TR" sz="2500" dirty="0" err="1"/>
              <a:t>one</a:t>
            </a:r>
            <a:r>
              <a:rPr lang="tr-TR" sz="2500" dirty="0"/>
              <a:t> </a:t>
            </a:r>
            <a:r>
              <a:rPr lang="tr-TR" sz="2500" dirty="0" err="1"/>
              <a:t>another</a:t>
            </a:r>
            <a:r>
              <a:rPr lang="tr-TR" sz="2500" dirty="0"/>
              <a:t>.</a:t>
            </a:r>
          </a:p>
          <a:p>
            <a:pPr marL="0" indent="0">
              <a:buNone/>
            </a:pPr>
            <a:endParaRPr lang="tr-TR" sz="2500" dirty="0"/>
          </a:p>
          <a:p>
            <a:r>
              <a:rPr lang="tr-TR" sz="2500" dirty="0" err="1"/>
              <a:t>Selected</a:t>
            </a:r>
            <a:r>
              <a:rPr lang="tr-TR" sz="2500" dirty="0"/>
              <a:t> «</a:t>
            </a:r>
            <a:r>
              <a:rPr lang="tr-TR" sz="2500" dirty="0" err="1"/>
              <a:t>Genus</a:t>
            </a:r>
            <a:r>
              <a:rPr lang="tr-TR" sz="2500" dirty="0"/>
              <a:t>»</a:t>
            </a:r>
          </a:p>
          <a:p>
            <a:pPr marL="0" indent="0">
              <a:buNone/>
            </a:pPr>
            <a:endParaRPr lang="tr-TR" sz="2500" dirty="0"/>
          </a:p>
          <a:p>
            <a:r>
              <a:rPr lang="tr-TR" sz="2500" dirty="0"/>
              <a:t>«</a:t>
            </a:r>
            <a:r>
              <a:rPr lang="tr-TR" sz="2500" dirty="0" err="1"/>
              <a:t>Genus</a:t>
            </a:r>
            <a:r>
              <a:rPr lang="tr-TR" sz="2500" dirty="0"/>
              <a:t>» is </a:t>
            </a:r>
            <a:r>
              <a:rPr lang="tr-TR" sz="2500" dirty="0" err="1"/>
              <a:t>correlated</a:t>
            </a:r>
            <a:r>
              <a:rPr lang="tr-TR" sz="2500" dirty="0"/>
              <a:t> </a:t>
            </a:r>
            <a:r>
              <a:rPr lang="tr-TR" sz="2500" dirty="0" err="1"/>
              <a:t>with</a:t>
            </a:r>
            <a:r>
              <a:rPr lang="tr-TR" sz="2500" dirty="0"/>
              <a:t> </a:t>
            </a:r>
            <a:r>
              <a:rPr lang="tr-TR" sz="2500" dirty="0" err="1"/>
              <a:t>target</a:t>
            </a:r>
            <a:r>
              <a:rPr lang="tr-TR" sz="2500" dirty="0"/>
              <a:t> but not </a:t>
            </a:r>
            <a:r>
              <a:rPr lang="tr-TR" sz="2500" dirty="0" err="1"/>
              <a:t>very</a:t>
            </a:r>
            <a:r>
              <a:rPr lang="tr-TR" sz="2500" dirty="0"/>
              <a:t> </a:t>
            </a:r>
            <a:r>
              <a:rPr lang="tr-TR" sz="2500" dirty="0" err="1"/>
              <a:t>much</a:t>
            </a:r>
            <a:r>
              <a:rPr lang="tr-TR" sz="2500" dirty="0"/>
              <a:t> </a:t>
            </a:r>
            <a:r>
              <a:rPr lang="tr-TR" sz="2500" dirty="0" err="1"/>
              <a:t>with</a:t>
            </a:r>
            <a:r>
              <a:rPr lang="tr-TR" sz="2500" dirty="0"/>
              <a:t> </a:t>
            </a:r>
            <a:r>
              <a:rPr lang="tr-TR" sz="2500" dirty="0" err="1"/>
              <a:t>other</a:t>
            </a:r>
            <a:r>
              <a:rPr lang="tr-TR" sz="2500" dirty="0"/>
              <a:t> </a:t>
            </a:r>
            <a:r>
              <a:rPr lang="tr-TR" sz="2500" dirty="0" err="1"/>
              <a:t>attributes</a:t>
            </a:r>
            <a:endParaRPr lang="tr-TR" sz="2500" dirty="0"/>
          </a:p>
          <a:p>
            <a:pPr marL="0" indent="0">
              <a:buNone/>
            </a:pPr>
            <a:r>
              <a:rPr lang="tr-TR" sz="25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133752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52D2F-2328-4B10-9377-9A88F6449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484632"/>
            <a:ext cx="11353800" cy="896493"/>
          </a:xfrm>
        </p:spPr>
        <p:txBody>
          <a:bodyPr/>
          <a:lstStyle/>
          <a:p>
            <a:r>
              <a:rPr lang="tr-TR" dirty="0" err="1"/>
              <a:t>Conclusıon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F5980-FE7B-4946-99B3-F633B48E6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1" y="1628774"/>
            <a:ext cx="11353799" cy="4867275"/>
          </a:xfrm>
        </p:spPr>
        <p:txBody>
          <a:bodyPr>
            <a:normAutofit lnSpcReduction="10000"/>
          </a:bodyPr>
          <a:lstStyle/>
          <a:p>
            <a:r>
              <a:rPr lang="tr-TR" sz="3000" dirty="0"/>
              <a:t>Best </a:t>
            </a:r>
            <a:r>
              <a:rPr lang="tr-TR" sz="3000" dirty="0" err="1"/>
              <a:t>classifier</a:t>
            </a:r>
            <a:r>
              <a:rPr lang="tr-TR" sz="3000" dirty="0"/>
              <a:t>: J48</a:t>
            </a:r>
          </a:p>
          <a:p>
            <a:pPr marL="0" indent="0">
              <a:buNone/>
            </a:pPr>
            <a:endParaRPr lang="tr-TR" sz="3000" dirty="0"/>
          </a:p>
          <a:p>
            <a:r>
              <a:rPr lang="tr-TR" sz="3000" dirty="0"/>
              <a:t>Best test </a:t>
            </a:r>
            <a:r>
              <a:rPr lang="tr-TR" sz="3000" dirty="0" err="1"/>
              <a:t>method</a:t>
            </a:r>
            <a:r>
              <a:rPr lang="tr-TR" sz="3000" dirty="0"/>
              <a:t>: Cross </a:t>
            </a:r>
            <a:r>
              <a:rPr lang="tr-TR" sz="3000" dirty="0" err="1"/>
              <a:t>Validation</a:t>
            </a:r>
            <a:endParaRPr lang="tr-TR" sz="3000" dirty="0"/>
          </a:p>
          <a:p>
            <a:pPr marL="0" indent="0">
              <a:buNone/>
            </a:pPr>
            <a:endParaRPr lang="tr-TR" sz="3000" dirty="0"/>
          </a:p>
          <a:p>
            <a:r>
              <a:rPr lang="tr-TR" sz="3000" dirty="0" err="1"/>
              <a:t>Distinctive</a:t>
            </a:r>
            <a:r>
              <a:rPr lang="tr-TR" sz="3000" dirty="0"/>
              <a:t> </a:t>
            </a:r>
            <a:r>
              <a:rPr lang="tr-TR" sz="3000" dirty="0" err="1"/>
              <a:t>feature</a:t>
            </a:r>
            <a:r>
              <a:rPr lang="tr-TR" sz="3000" dirty="0"/>
              <a:t> </a:t>
            </a:r>
            <a:r>
              <a:rPr lang="tr-TR" sz="3000" dirty="0" err="1"/>
              <a:t>that</a:t>
            </a:r>
            <a:r>
              <a:rPr lang="tr-TR" sz="3000" dirty="0"/>
              <a:t> </a:t>
            </a:r>
            <a:r>
              <a:rPr lang="tr-TR" sz="3000" dirty="0" err="1"/>
              <a:t>highly</a:t>
            </a:r>
            <a:r>
              <a:rPr lang="tr-TR" sz="3000" dirty="0"/>
              <a:t> </a:t>
            </a:r>
            <a:r>
              <a:rPr lang="tr-TR" sz="3000" dirty="0" err="1"/>
              <a:t>affects</a:t>
            </a:r>
            <a:r>
              <a:rPr lang="tr-TR" sz="3000" dirty="0"/>
              <a:t> </a:t>
            </a:r>
            <a:r>
              <a:rPr lang="tr-TR" sz="3000" dirty="0" err="1"/>
              <a:t>accuracy</a:t>
            </a:r>
            <a:r>
              <a:rPr lang="tr-TR" sz="3000" dirty="0"/>
              <a:t>: </a:t>
            </a:r>
            <a:r>
              <a:rPr lang="tr-TR" sz="3000" dirty="0" err="1"/>
              <a:t>Genus</a:t>
            </a:r>
            <a:endParaRPr lang="tr-TR" sz="3000" dirty="0"/>
          </a:p>
          <a:p>
            <a:pPr marL="0" indent="0">
              <a:buNone/>
            </a:pPr>
            <a:endParaRPr lang="tr-TR" sz="3000" dirty="0"/>
          </a:p>
          <a:p>
            <a:r>
              <a:rPr lang="tr-TR" sz="3000" dirty="0" err="1"/>
              <a:t>MediaId</a:t>
            </a:r>
            <a:r>
              <a:rPr lang="tr-TR" sz="3000" dirty="0"/>
              <a:t>, </a:t>
            </a:r>
            <a:r>
              <a:rPr lang="tr-TR" sz="3000" dirty="0" err="1"/>
              <a:t>Latitude</a:t>
            </a:r>
            <a:r>
              <a:rPr lang="tr-TR" sz="3000" dirty="0"/>
              <a:t>, </a:t>
            </a:r>
            <a:r>
              <a:rPr lang="tr-TR" sz="3000" dirty="0" err="1"/>
              <a:t>Longitude</a:t>
            </a:r>
            <a:r>
              <a:rPr lang="tr-TR" sz="3000" dirty="0"/>
              <a:t> has </a:t>
            </a:r>
            <a:r>
              <a:rPr lang="tr-TR" sz="3000" dirty="0" err="1"/>
              <a:t>no</a:t>
            </a:r>
            <a:r>
              <a:rPr lang="tr-TR" sz="3000" dirty="0"/>
              <a:t> </a:t>
            </a:r>
            <a:r>
              <a:rPr lang="tr-TR" sz="3000" dirty="0" err="1"/>
              <a:t>effect</a:t>
            </a:r>
            <a:r>
              <a:rPr lang="tr-TR" sz="3000" dirty="0"/>
              <a:t> on </a:t>
            </a:r>
            <a:r>
              <a:rPr lang="tr-TR" sz="3000" dirty="0" err="1"/>
              <a:t>accuracy</a:t>
            </a:r>
            <a:endParaRPr lang="tr-TR" sz="3000" dirty="0"/>
          </a:p>
          <a:p>
            <a:endParaRPr lang="tr-TR" sz="3000" dirty="0"/>
          </a:p>
          <a:p>
            <a:r>
              <a:rPr lang="tr-TR" sz="3000" dirty="0" err="1"/>
              <a:t>Date</a:t>
            </a:r>
            <a:r>
              <a:rPr lang="tr-TR" sz="3000" dirty="0"/>
              <a:t> </a:t>
            </a:r>
            <a:r>
              <a:rPr lang="tr-TR" sz="3000" dirty="0" err="1"/>
              <a:t>and</a:t>
            </a:r>
            <a:r>
              <a:rPr lang="tr-TR" sz="3000" dirty="0"/>
              <a:t> </a:t>
            </a:r>
            <a:r>
              <a:rPr lang="tr-TR" sz="3000" dirty="0" err="1"/>
              <a:t>Family</a:t>
            </a:r>
            <a:r>
              <a:rPr lang="tr-TR" sz="3000" dirty="0"/>
              <a:t> has a </a:t>
            </a:r>
            <a:r>
              <a:rPr lang="tr-TR" sz="3000" dirty="0" err="1"/>
              <a:t>considerable</a:t>
            </a:r>
            <a:r>
              <a:rPr lang="tr-TR" sz="3000" dirty="0"/>
              <a:t> </a:t>
            </a:r>
            <a:r>
              <a:rPr lang="tr-TR" sz="3000" dirty="0" err="1"/>
              <a:t>amount</a:t>
            </a:r>
            <a:r>
              <a:rPr lang="tr-TR" sz="3000" dirty="0"/>
              <a:t> of </a:t>
            </a:r>
            <a:r>
              <a:rPr lang="tr-TR" sz="3000" dirty="0" err="1"/>
              <a:t>effect</a:t>
            </a:r>
            <a:r>
              <a:rPr lang="tr-TR" sz="3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78854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52D2F-2328-4B10-9377-9A88F6449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484632"/>
            <a:ext cx="11353800" cy="896493"/>
          </a:xfrm>
        </p:spPr>
        <p:txBody>
          <a:bodyPr/>
          <a:lstStyle/>
          <a:p>
            <a:r>
              <a:rPr lang="tr-TR" dirty="0" err="1"/>
              <a:t>references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F5980-FE7B-4946-99B3-F633B48E6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1" y="1628774"/>
            <a:ext cx="11353799" cy="4867275"/>
          </a:xfrm>
        </p:spPr>
        <p:txBody>
          <a:bodyPr>
            <a:normAutofit/>
          </a:bodyPr>
          <a:lstStyle/>
          <a:p>
            <a:r>
              <a:rPr lang="en-US" i="1" dirty="0"/>
              <a:t>Why does the C4.5 algorithm use pruning in order to reduce the decision tree and how does pruning affect the </a:t>
            </a:r>
            <a:r>
              <a:rPr lang="en-US" i="1" dirty="0" err="1"/>
              <a:t>predicion</a:t>
            </a:r>
            <a:r>
              <a:rPr lang="en-US" i="1" dirty="0"/>
              <a:t> accuracy?</a:t>
            </a:r>
            <a:r>
              <a:rPr lang="en-US" dirty="0"/>
              <a:t> (</a:t>
            </a:r>
            <a:r>
              <a:rPr lang="en-US" dirty="0" err="1"/>
              <a:t>n.d.</a:t>
            </a:r>
            <a:r>
              <a:rPr lang="en-US" dirty="0"/>
              <a:t>). Retrieved December 19, 2017, from </a:t>
            </a:r>
            <a:r>
              <a:rPr lang="en-US" u="sng" dirty="0">
                <a:hlinkClick r:id="rId2"/>
              </a:rPr>
              <a:t>https://stackoverflow.com/questions/10865372/why-does-the-c4-5-algorithm-use-pruning-in-order-to-reduce-the-decision-tree-and</a:t>
            </a:r>
            <a:endParaRPr lang="tr-TR" u="sng" dirty="0"/>
          </a:p>
          <a:p>
            <a:pPr marL="0" indent="0">
              <a:buNone/>
            </a:pPr>
            <a:endParaRPr lang="tr-TR" dirty="0"/>
          </a:p>
          <a:p>
            <a:r>
              <a:rPr lang="en-US" i="1" dirty="0"/>
              <a:t>Tutorial Exercises for the Weka Explorer</a:t>
            </a:r>
            <a:r>
              <a:rPr lang="en-US" dirty="0"/>
              <a:t> (</a:t>
            </a:r>
            <a:r>
              <a:rPr lang="en-US" dirty="0" err="1"/>
              <a:t>n.d</a:t>
            </a:r>
            <a:r>
              <a:rPr lang="en-US" dirty="0"/>
              <a:t>). Retrieved December 19, 2017, from</a:t>
            </a:r>
            <a:endParaRPr lang="tr-TR" dirty="0"/>
          </a:p>
          <a:p>
            <a:pPr marL="0" indent="0">
              <a:buNone/>
            </a:pPr>
            <a:r>
              <a:rPr lang="en-US" u="sng" dirty="0">
                <a:hlinkClick r:id="rId3"/>
              </a:rPr>
              <a:t>http://cobweb.cs.uga.edu/~khaled/DMcourse/Weka-Tutorial-Exercises.pdf</a:t>
            </a: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en-US" i="1" dirty="0"/>
              <a:t>Weka: Decision Trees – J48 </a:t>
            </a:r>
            <a:r>
              <a:rPr lang="en-US" dirty="0"/>
              <a:t>(</a:t>
            </a:r>
            <a:r>
              <a:rPr lang="en-US" dirty="0" err="1"/>
              <a:t>n.d</a:t>
            </a:r>
            <a:r>
              <a:rPr lang="en-US" dirty="0"/>
              <a:t>). Retrieved December 19, 2017, from</a:t>
            </a:r>
            <a:endParaRPr lang="tr-TR" dirty="0"/>
          </a:p>
          <a:p>
            <a:pPr marL="0" indent="0">
              <a:buNone/>
            </a:pPr>
            <a:r>
              <a:rPr lang="en-US" u="sng" dirty="0">
                <a:hlinkClick r:id="rId4"/>
              </a:rPr>
              <a:t>http://stp.lingfil.uu.se/~santinim/ml/2016/Lect_03/Lab02_DecisionTrees.pdf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931952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52D2F-2328-4B10-9377-9A88F64497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100" y="484632"/>
            <a:ext cx="11353800" cy="896493"/>
          </a:xfrm>
        </p:spPr>
        <p:txBody>
          <a:bodyPr/>
          <a:lstStyle/>
          <a:p>
            <a:r>
              <a:rPr lang="tr-TR" dirty="0"/>
              <a:t>AIM &amp; </a:t>
            </a:r>
            <a:r>
              <a:rPr lang="tr-TR" dirty="0" err="1"/>
              <a:t>method</a:t>
            </a:r>
            <a:endParaRPr lang="tr-T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AF5980-FE7B-4946-99B3-F633B48E64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1" y="1628774"/>
            <a:ext cx="11353799" cy="4867275"/>
          </a:xfrm>
        </p:spPr>
        <p:txBody>
          <a:bodyPr>
            <a:normAutofit/>
          </a:bodyPr>
          <a:lstStyle/>
          <a:p>
            <a:r>
              <a:rPr lang="en-US" sz="3200" dirty="0"/>
              <a:t>Find</a:t>
            </a:r>
            <a:r>
              <a:rPr lang="tr-TR" sz="3200" dirty="0" err="1"/>
              <a:t>ing</a:t>
            </a:r>
            <a:r>
              <a:rPr lang="en-US" sz="3200" dirty="0"/>
              <a:t> the best/accurate classifier and effective</a:t>
            </a:r>
            <a:r>
              <a:rPr lang="tr-TR" sz="3200" dirty="0"/>
              <a:t> </a:t>
            </a:r>
            <a:r>
              <a:rPr lang="en-US" sz="3200" dirty="0"/>
              <a:t>features</a:t>
            </a:r>
            <a:r>
              <a:rPr lang="tr-TR" sz="3200" dirty="0"/>
              <a:t> </a:t>
            </a:r>
            <a:r>
              <a:rPr lang="en-US" sz="3200" dirty="0"/>
              <a:t>to</a:t>
            </a:r>
            <a:r>
              <a:rPr lang="tr-TR" sz="3200" dirty="0"/>
              <a:t> </a:t>
            </a:r>
            <a:r>
              <a:rPr lang="en-US" sz="3200" dirty="0"/>
              <a:t>classify </a:t>
            </a:r>
            <a:r>
              <a:rPr lang="tr-TR" sz="3200" dirty="0"/>
              <a:t>data </a:t>
            </a:r>
            <a:r>
              <a:rPr lang="en-US" sz="3200" dirty="0"/>
              <a:t>with the given fruit feature</a:t>
            </a:r>
            <a:r>
              <a:rPr lang="tr-TR" sz="3200" dirty="0"/>
              <a:t>s.</a:t>
            </a:r>
          </a:p>
          <a:p>
            <a:endParaRPr lang="tr-TR" sz="3200" dirty="0"/>
          </a:p>
          <a:p>
            <a:r>
              <a:rPr lang="tr-TR" sz="3200" dirty="0"/>
              <a:t>M</a:t>
            </a:r>
            <a:r>
              <a:rPr lang="en-US" sz="3200" dirty="0" err="1"/>
              <a:t>ethod</a:t>
            </a:r>
            <a:r>
              <a:rPr lang="en-US" sz="3200" dirty="0"/>
              <a:t> uses deep-learning techniques for feature extraction and classification</a:t>
            </a:r>
            <a:endParaRPr lang="tr-TR" sz="3200" dirty="0"/>
          </a:p>
          <a:p>
            <a:endParaRPr lang="tr-TR" sz="3200" dirty="0"/>
          </a:p>
          <a:p>
            <a:r>
              <a:rPr lang="tr-TR" sz="3200" dirty="0" err="1"/>
              <a:t>Various</a:t>
            </a:r>
            <a:r>
              <a:rPr lang="tr-TR" sz="3200" dirty="0"/>
              <a:t> </a:t>
            </a:r>
            <a:r>
              <a:rPr lang="tr-TR" sz="3200" dirty="0" err="1"/>
              <a:t>classification</a:t>
            </a:r>
            <a:r>
              <a:rPr lang="tr-TR" sz="3200" dirty="0"/>
              <a:t> </a:t>
            </a:r>
            <a:r>
              <a:rPr lang="tr-TR" sz="3200" dirty="0" err="1"/>
              <a:t>methods</a:t>
            </a:r>
            <a:r>
              <a:rPr lang="tr-TR" sz="3200" dirty="0"/>
              <a:t> </a:t>
            </a:r>
            <a:r>
              <a:rPr lang="tr-TR" sz="3200" dirty="0" err="1"/>
              <a:t>are</a:t>
            </a:r>
            <a:r>
              <a:rPr lang="tr-TR" sz="3200" dirty="0"/>
              <a:t> </a:t>
            </a:r>
            <a:r>
              <a:rPr lang="tr-TR" sz="3200" dirty="0" err="1"/>
              <a:t>tested</a:t>
            </a:r>
            <a:r>
              <a:rPr lang="tr-TR" sz="3200" dirty="0"/>
              <a:t> in </a:t>
            </a:r>
            <a:r>
              <a:rPr lang="tr-TR" sz="3200" dirty="0" err="1"/>
              <a:t>order</a:t>
            </a:r>
            <a:r>
              <a:rPr lang="tr-TR" sz="3200" dirty="0"/>
              <a:t> </a:t>
            </a:r>
            <a:r>
              <a:rPr lang="tr-TR" sz="3200" dirty="0" err="1"/>
              <a:t>to</a:t>
            </a:r>
            <a:r>
              <a:rPr lang="tr-TR" sz="3200" dirty="0"/>
              <a:t> </a:t>
            </a:r>
            <a:r>
              <a:rPr lang="tr-TR" sz="3200" dirty="0" err="1"/>
              <a:t>achieve</a:t>
            </a:r>
            <a:r>
              <a:rPr lang="tr-TR" sz="3200" dirty="0"/>
              <a:t> </a:t>
            </a:r>
            <a:r>
              <a:rPr lang="tr-TR" sz="3200" dirty="0" err="1"/>
              <a:t>the</a:t>
            </a:r>
            <a:r>
              <a:rPr lang="tr-TR" sz="3200" dirty="0"/>
              <a:t> </a:t>
            </a:r>
            <a:r>
              <a:rPr lang="tr-TR" sz="3200" dirty="0" err="1"/>
              <a:t>best</a:t>
            </a:r>
            <a:r>
              <a:rPr lang="tr-TR" sz="3200" dirty="0"/>
              <a:t> </a:t>
            </a:r>
            <a:r>
              <a:rPr lang="tr-TR" sz="3200" dirty="0" err="1"/>
              <a:t>results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6022834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9EA81-D1A6-418E-834D-E07885B24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299" y="303657"/>
            <a:ext cx="11229975" cy="1609344"/>
          </a:xfrm>
        </p:spPr>
        <p:txBody>
          <a:bodyPr>
            <a:normAutofit/>
          </a:bodyPr>
          <a:lstStyle/>
          <a:p>
            <a:r>
              <a:rPr lang="tr-TR" sz="4000" dirty="0"/>
              <a:t>Method#1 – 1031 </a:t>
            </a:r>
            <a:r>
              <a:rPr lang="tr-TR" sz="4000" dirty="0" err="1"/>
              <a:t>attrıbute</a:t>
            </a:r>
            <a:r>
              <a:rPr lang="tr-TR" sz="4000" dirty="0"/>
              <a:t>, </a:t>
            </a:r>
            <a:r>
              <a:rPr lang="tr-TR" sz="4000" dirty="0" err="1"/>
              <a:t>zeror</a:t>
            </a:r>
            <a:r>
              <a:rPr lang="tr-TR" sz="4000" dirty="0"/>
              <a:t> </a:t>
            </a:r>
            <a:r>
              <a:rPr lang="tr-TR" sz="4000" dirty="0" err="1"/>
              <a:t>and</a:t>
            </a:r>
            <a:r>
              <a:rPr lang="tr-TR" sz="4000" dirty="0"/>
              <a:t> </a:t>
            </a:r>
            <a:r>
              <a:rPr lang="tr-TR" sz="4000" dirty="0" err="1"/>
              <a:t>cross</a:t>
            </a:r>
            <a:r>
              <a:rPr lang="tr-TR" sz="4000" dirty="0"/>
              <a:t> </a:t>
            </a:r>
            <a:r>
              <a:rPr lang="tr-TR" sz="4000" dirty="0" err="1"/>
              <a:t>val</a:t>
            </a:r>
            <a:r>
              <a:rPr lang="tr-TR" sz="4000" dirty="0"/>
              <a:t> </a:t>
            </a:r>
            <a:r>
              <a:rPr lang="tr-TR" sz="4000" dirty="0" err="1"/>
              <a:t>wıth</a:t>
            </a:r>
            <a:r>
              <a:rPr lang="tr-TR" sz="4000" dirty="0"/>
              <a:t> 10 </a:t>
            </a:r>
            <a:r>
              <a:rPr lang="tr-TR" sz="4000" dirty="0" err="1"/>
              <a:t>folds</a:t>
            </a:r>
            <a:endParaRPr lang="tr-TR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65BD0-56BD-42BC-851E-B37341D88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299" y="1789176"/>
            <a:ext cx="11229975" cy="4765167"/>
          </a:xfrm>
        </p:spPr>
        <p:txBody>
          <a:bodyPr>
            <a:noAutofit/>
          </a:bodyPr>
          <a:lstStyle/>
          <a:p>
            <a:r>
              <a:rPr lang="tr-TR" sz="2500" dirty="0" err="1"/>
              <a:t>ZeroR</a:t>
            </a:r>
            <a:r>
              <a:rPr lang="tr-TR" sz="2500" dirty="0"/>
              <a:t> </a:t>
            </a:r>
            <a:r>
              <a:rPr lang="tr-TR" sz="2500" dirty="0" err="1"/>
              <a:t>simplest</a:t>
            </a:r>
            <a:r>
              <a:rPr lang="tr-TR" sz="2500" dirty="0"/>
              <a:t> </a:t>
            </a:r>
            <a:r>
              <a:rPr lang="tr-TR" sz="2500" dirty="0" err="1"/>
              <a:t>classification</a:t>
            </a:r>
            <a:r>
              <a:rPr lang="tr-TR" sz="2500" dirty="0"/>
              <a:t> </a:t>
            </a:r>
            <a:r>
              <a:rPr lang="tr-TR" sz="2500" dirty="0" err="1"/>
              <a:t>method</a:t>
            </a:r>
            <a:r>
              <a:rPr lang="tr-TR" sz="2500" dirty="0"/>
              <a:t>, </a:t>
            </a:r>
            <a:r>
              <a:rPr lang="tr-TR" sz="2500" dirty="0" err="1"/>
              <a:t>relies</a:t>
            </a:r>
            <a:r>
              <a:rPr lang="tr-TR" sz="2500" dirty="0"/>
              <a:t> on </a:t>
            </a:r>
            <a:r>
              <a:rPr lang="tr-TR" sz="2500" dirty="0" err="1"/>
              <a:t>target</a:t>
            </a:r>
            <a:r>
              <a:rPr lang="tr-TR" sz="2500" dirty="0"/>
              <a:t> </a:t>
            </a:r>
            <a:r>
              <a:rPr lang="tr-TR" sz="2500" dirty="0" err="1"/>
              <a:t>and</a:t>
            </a:r>
            <a:r>
              <a:rPr lang="tr-TR" sz="2500" dirty="0"/>
              <a:t> </a:t>
            </a:r>
            <a:r>
              <a:rPr lang="tr-TR" sz="2500" dirty="0" err="1"/>
              <a:t>ignores</a:t>
            </a:r>
            <a:r>
              <a:rPr lang="tr-TR" sz="2500" dirty="0"/>
              <a:t> </a:t>
            </a:r>
            <a:r>
              <a:rPr lang="tr-TR" sz="2500" dirty="0" err="1"/>
              <a:t>all</a:t>
            </a:r>
            <a:r>
              <a:rPr lang="tr-TR" sz="2500" dirty="0"/>
              <a:t> </a:t>
            </a:r>
            <a:r>
              <a:rPr lang="tr-TR" sz="2500" dirty="0" err="1"/>
              <a:t>predictors</a:t>
            </a:r>
            <a:endParaRPr lang="tr-TR" sz="2500" dirty="0"/>
          </a:p>
          <a:p>
            <a:r>
              <a:rPr lang="tr-TR" sz="2500" dirty="0" err="1"/>
              <a:t>Selects</a:t>
            </a:r>
            <a:r>
              <a:rPr lang="tr-TR" sz="2500" dirty="0"/>
              <a:t> </a:t>
            </a:r>
            <a:r>
              <a:rPr lang="tr-TR" sz="2500" dirty="0" err="1"/>
              <a:t>the</a:t>
            </a:r>
            <a:r>
              <a:rPr lang="tr-TR" sz="2500" dirty="0"/>
              <a:t> </a:t>
            </a:r>
            <a:r>
              <a:rPr lang="tr-TR" sz="2500" dirty="0" err="1"/>
              <a:t>most</a:t>
            </a:r>
            <a:r>
              <a:rPr lang="tr-TR" sz="2500" dirty="0"/>
              <a:t> </a:t>
            </a:r>
            <a:r>
              <a:rPr lang="tr-TR" sz="2500" dirty="0" err="1"/>
              <a:t>frequent</a:t>
            </a:r>
            <a:r>
              <a:rPr lang="tr-TR" sz="2500" dirty="0"/>
              <a:t> </a:t>
            </a:r>
            <a:r>
              <a:rPr lang="tr-TR" sz="2500" dirty="0" err="1"/>
              <a:t>value</a:t>
            </a:r>
            <a:r>
              <a:rPr lang="tr-TR" sz="2500" dirty="0"/>
              <a:t> as </a:t>
            </a:r>
            <a:r>
              <a:rPr lang="tr-TR" sz="2500" dirty="0" err="1"/>
              <a:t>target</a:t>
            </a:r>
            <a:r>
              <a:rPr lang="tr-TR" sz="2500" dirty="0"/>
              <a:t> (in </a:t>
            </a:r>
            <a:r>
              <a:rPr lang="tr-TR" sz="2500" dirty="0" err="1"/>
              <a:t>our</a:t>
            </a:r>
            <a:r>
              <a:rPr lang="tr-TR" sz="2500" dirty="0"/>
              <a:t> </a:t>
            </a:r>
            <a:r>
              <a:rPr lang="tr-TR" sz="2500" dirty="0" err="1"/>
              <a:t>case</a:t>
            </a:r>
            <a:r>
              <a:rPr lang="tr-TR" sz="2500" dirty="0"/>
              <a:t> </a:t>
            </a:r>
            <a:r>
              <a:rPr lang="tr-TR" sz="2500" dirty="0" err="1"/>
              <a:t>selects</a:t>
            </a:r>
            <a:r>
              <a:rPr lang="tr-TR" sz="2500" dirty="0"/>
              <a:t> </a:t>
            </a:r>
            <a:r>
              <a:rPr lang="tr-TR" sz="2500" dirty="0" err="1"/>
              <a:t>the</a:t>
            </a:r>
            <a:r>
              <a:rPr lang="tr-TR" sz="2500" dirty="0"/>
              <a:t> </a:t>
            </a:r>
            <a:r>
              <a:rPr lang="tr-TR" sz="2500" dirty="0" err="1"/>
              <a:t>most</a:t>
            </a:r>
            <a:r>
              <a:rPr lang="tr-TR" sz="2500" dirty="0"/>
              <a:t> </a:t>
            </a:r>
            <a:r>
              <a:rPr lang="tr-TR" sz="2500" dirty="0" err="1"/>
              <a:t>frequent</a:t>
            </a:r>
            <a:r>
              <a:rPr lang="tr-TR" sz="2500" dirty="0"/>
              <a:t> </a:t>
            </a:r>
            <a:r>
              <a:rPr lang="tr-TR" sz="2500" dirty="0" err="1"/>
              <a:t>ClassId</a:t>
            </a:r>
            <a:r>
              <a:rPr lang="tr-TR" sz="2500" dirty="0"/>
              <a:t>)</a:t>
            </a:r>
          </a:p>
          <a:p>
            <a:r>
              <a:rPr lang="tr-TR" sz="2500" dirty="0" err="1"/>
              <a:t>Our</a:t>
            </a:r>
            <a:r>
              <a:rPr lang="tr-TR" sz="2500" dirty="0"/>
              <a:t> </a:t>
            </a:r>
            <a:r>
              <a:rPr lang="tr-TR" sz="2500" dirty="0" err="1"/>
              <a:t>aim</a:t>
            </a:r>
            <a:r>
              <a:rPr lang="tr-TR" sz="2500" dirty="0"/>
              <a:t> </a:t>
            </a:r>
            <a:r>
              <a:rPr lang="tr-TR" sz="2500" dirty="0" err="1"/>
              <a:t>was</a:t>
            </a:r>
            <a:r>
              <a:rPr lang="tr-TR" sz="2500" dirty="0"/>
              <a:t> </a:t>
            </a:r>
            <a:r>
              <a:rPr lang="tr-TR" sz="2500" dirty="0" err="1"/>
              <a:t>to</a:t>
            </a:r>
            <a:r>
              <a:rPr lang="tr-TR" sz="2500" dirty="0"/>
              <a:t> </a:t>
            </a:r>
            <a:r>
              <a:rPr lang="tr-TR" sz="2500" dirty="0" err="1"/>
              <a:t>find</a:t>
            </a:r>
            <a:r>
              <a:rPr lang="tr-TR" sz="2500" dirty="0"/>
              <a:t> </a:t>
            </a:r>
            <a:r>
              <a:rPr lang="tr-TR" sz="2500" dirty="0" err="1"/>
              <a:t>the</a:t>
            </a:r>
            <a:r>
              <a:rPr lang="tr-TR" sz="2500" dirty="0"/>
              <a:t> </a:t>
            </a:r>
            <a:r>
              <a:rPr lang="tr-TR" sz="2500" dirty="0" err="1"/>
              <a:t>features</a:t>
            </a:r>
            <a:r>
              <a:rPr lang="tr-TR" sz="2500" dirty="0"/>
              <a:t> </a:t>
            </a:r>
            <a:r>
              <a:rPr lang="tr-TR" sz="2500" dirty="0" err="1"/>
              <a:t>that</a:t>
            </a:r>
            <a:r>
              <a:rPr lang="tr-TR" sz="2500" dirty="0"/>
              <a:t> </a:t>
            </a:r>
            <a:r>
              <a:rPr lang="tr-TR" sz="2500" dirty="0" err="1"/>
              <a:t>affects</a:t>
            </a:r>
            <a:r>
              <a:rPr lang="tr-TR" sz="2500" dirty="0"/>
              <a:t> </a:t>
            </a:r>
            <a:r>
              <a:rPr lang="tr-TR" sz="2500" dirty="0" err="1"/>
              <a:t>the</a:t>
            </a:r>
            <a:r>
              <a:rPr lang="tr-TR" sz="2500" dirty="0"/>
              <a:t> </a:t>
            </a:r>
            <a:r>
              <a:rPr lang="tr-TR" sz="2500" dirty="0" err="1"/>
              <a:t>results</a:t>
            </a:r>
            <a:r>
              <a:rPr lang="tr-TR" sz="2500" dirty="0"/>
              <a:t>/</a:t>
            </a:r>
            <a:r>
              <a:rPr lang="tr-TR" sz="2500" dirty="0" err="1"/>
              <a:t>accuracy</a:t>
            </a:r>
            <a:r>
              <a:rPr lang="tr-TR" sz="2500" dirty="0"/>
              <a:t> of </a:t>
            </a:r>
            <a:r>
              <a:rPr lang="tr-TR" sz="2500" dirty="0" err="1"/>
              <a:t>the</a:t>
            </a:r>
            <a:r>
              <a:rPr lang="tr-TR" sz="2500" dirty="0"/>
              <a:t> </a:t>
            </a:r>
            <a:r>
              <a:rPr lang="tr-TR" sz="2500" dirty="0" err="1"/>
              <a:t>classifier</a:t>
            </a:r>
            <a:r>
              <a:rPr lang="tr-TR" sz="2500" dirty="0"/>
              <a:t>, but </a:t>
            </a:r>
            <a:r>
              <a:rPr lang="tr-TR" sz="2500" dirty="0" err="1"/>
              <a:t>zeroR</a:t>
            </a:r>
            <a:r>
              <a:rPr lang="tr-TR" sz="2500" dirty="0"/>
              <a:t> </a:t>
            </a:r>
            <a:r>
              <a:rPr lang="tr-TR" sz="2500" dirty="0" err="1"/>
              <a:t>ignores</a:t>
            </a:r>
            <a:r>
              <a:rPr lang="tr-TR" sz="2500" dirty="0"/>
              <a:t> </a:t>
            </a:r>
            <a:r>
              <a:rPr lang="tr-TR" sz="2500" dirty="0" err="1"/>
              <a:t>all</a:t>
            </a:r>
            <a:r>
              <a:rPr lang="tr-TR" sz="2500" dirty="0"/>
              <a:t> of </a:t>
            </a:r>
            <a:r>
              <a:rPr lang="tr-TR" sz="2500" dirty="0" err="1"/>
              <a:t>these</a:t>
            </a:r>
            <a:r>
              <a:rPr lang="tr-TR" sz="2500" dirty="0"/>
              <a:t> </a:t>
            </a:r>
            <a:r>
              <a:rPr lang="tr-TR" sz="2500" dirty="0" err="1"/>
              <a:t>features</a:t>
            </a:r>
            <a:endParaRPr lang="tr-TR" sz="2500" dirty="0"/>
          </a:p>
          <a:p>
            <a:r>
              <a:rPr lang="tr-TR" sz="2500" dirty="0"/>
              <a:t>Total 7720 </a:t>
            </a:r>
            <a:r>
              <a:rPr lang="tr-TR" sz="2500" dirty="0" err="1"/>
              <a:t>instance</a:t>
            </a:r>
            <a:r>
              <a:rPr lang="tr-TR" sz="2500" dirty="0"/>
              <a:t>, 83 of </a:t>
            </a:r>
            <a:r>
              <a:rPr lang="tr-TR" sz="2500" dirty="0" err="1"/>
              <a:t>them</a:t>
            </a:r>
            <a:r>
              <a:rPr lang="tr-TR" sz="2500" dirty="0"/>
              <a:t> </a:t>
            </a:r>
            <a:r>
              <a:rPr lang="tr-TR" sz="2500" dirty="0" err="1"/>
              <a:t>correctly</a:t>
            </a:r>
            <a:r>
              <a:rPr lang="tr-TR" sz="2500" dirty="0"/>
              <a:t> </a:t>
            </a:r>
            <a:r>
              <a:rPr lang="tr-TR" sz="2500" dirty="0" err="1"/>
              <a:t>classified</a:t>
            </a:r>
            <a:endParaRPr lang="tr-TR" sz="2500" dirty="0"/>
          </a:p>
          <a:p>
            <a:r>
              <a:rPr lang="tr-TR" sz="2500" b="1" dirty="0" err="1"/>
              <a:t>Accuracy</a:t>
            </a:r>
            <a:r>
              <a:rPr lang="tr-TR" sz="2500" b="1" dirty="0"/>
              <a:t> : 1.07%</a:t>
            </a:r>
          </a:p>
          <a:p>
            <a:r>
              <a:rPr lang="tr-TR" sz="2500" dirty="0" err="1"/>
              <a:t>Classification</a:t>
            </a:r>
            <a:r>
              <a:rPr lang="tr-TR" sz="2500" dirty="0"/>
              <a:t> </a:t>
            </a:r>
            <a:r>
              <a:rPr lang="tr-TR" sz="2500" dirty="0" err="1"/>
              <a:t>took</a:t>
            </a:r>
            <a:r>
              <a:rPr lang="tr-TR" sz="2500" dirty="0"/>
              <a:t> </a:t>
            </a:r>
            <a:r>
              <a:rPr lang="tr-TR" sz="2500" dirty="0" err="1"/>
              <a:t>very</a:t>
            </a:r>
            <a:r>
              <a:rPr lang="tr-TR" sz="2500" dirty="0"/>
              <a:t> </a:t>
            </a:r>
            <a:r>
              <a:rPr lang="tr-TR" sz="2500" dirty="0" err="1"/>
              <a:t>short</a:t>
            </a:r>
            <a:r>
              <a:rPr lang="tr-TR" sz="2500" dirty="0"/>
              <a:t> time</a:t>
            </a:r>
          </a:p>
          <a:p>
            <a:r>
              <a:rPr lang="tr-TR" sz="2500" dirty="0" err="1"/>
              <a:t>Also</a:t>
            </a:r>
            <a:r>
              <a:rPr lang="tr-TR" sz="2500" dirty="0"/>
              <a:t> </a:t>
            </a:r>
            <a:r>
              <a:rPr lang="tr-TR" sz="2500" dirty="0" err="1"/>
              <a:t>tested</a:t>
            </a:r>
            <a:r>
              <a:rPr lang="tr-TR" sz="2500" dirty="0"/>
              <a:t> </a:t>
            </a:r>
            <a:r>
              <a:rPr lang="tr-TR" sz="2500" dirty="0" err="1"/>
              <a:t>with</a:t>
            </a:r>
            <a:r>
              <a:rPr lang="tr-TR" sz="2500" dirty="0"/>
              <a:t> </a:t>
            </a:r>
            <a:r>
              <a:rPr lang="tr-TR" sz="2500" dirty="0" err="1"/>
              <a:t>only</a:t>
            </a:r>
            <a:r>
              <a:rPr lang="tr-TR" sz="2500" dirty="0"/>
              <a:t> </a:t>
            </a:r>
            <a:r>
              <a:rPr lang="tr-TR" sz="2500" dirty="0" err="1"/>
              <a:t>first</a:t>
            </a:r>
            <a:r>
              <a:rPr lang="tr-TR" sz="2500" dirty="0"/>
              <a:t> 1024 </a:t>
            </a:r>
            <a:r>
              <a:rPr lang="tr-TR" sz="2500" dirty="0" err="1"/>
              <a:t>features</a:t>
            </a:r>
            <a:r>
              <a:rPr lang="tr-TR" sz="2500" dirty="0"/>
              <a:t> </a:t>
            </a:r>
            <a:r>
              <a:rPr lang="tr-TR" sz="2500" dirty="0" err="1"/>
              <a:t>and</a:t>
            </a:r>
            <a:r>
              <a:rPr lang="tr-TR" sz="2500" dirty="0"/>
              <a:t> </a:t>
            </a:r>
            <a:r>
              <a:rPr lang="tr-TR" sz="2500" dirty="0" err="1"/>
              <a:t>ClassId</a:t>
            </a:r>
            <a:r>
              <a:rPr lang="tr-TR" sz="2500" dirty="0"/>
              <a:t>,  </a:t>
            </a:r>
            <a:r>
              <a:rPr lang="tr-TR" sz="2500" dirty="0" err="1"/>
              <a:t>accuracy</a:t>
            </a:r>
            <a:r>
              <a:rPr lang="tr-TR" sz="2500" dirty="0"/>
              <a:t> </a:t>
            </a:r>
            <a:r>
              <a:rPr lang="tr-TR" sz="2500" dirty="0" err="1"/>
              <a:t>was</a:t>
            </a:r>
            <a:r>
              <a:rPr lang="tr-TR" sz="2500" dirty="0"/>
              <a:t> </a:t>
            </a:r>
            <a:r>
              <a:rPr lang="tr-TR" sz="2500" dirty="0" err="1"/>
              <a:t>the</a:t>
            </a:r>
            <a:r>
              <a:rPr lang="tr-TR" sz="2500" dirty="0"/>
              <a:t> </a:t>
            </a:r>
            <a:r>
              <a:rPr lang="tr-TR" sz="2500" dirty="0" err="1"/>
              <a:t>same</a:t>
            </a:r>
            <a:endParaRPr lang="tr-TR" sz="2500" dirty="0"/>
          </a:p>
        </p:txBody>
      </p:sp>
    </p:spTree>
    <p:extLst>
      <p:ext uri="{BB962C8B-B14F-4D97-AF65-F5344CB8AC3E}">
        <p14:creationId xmlns:p14="http://schemas.microsoft.com/office/powerpoint/2010/main" val="3714150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9EA81-D1A6-418E-834D-E07885B24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299" y="208407"/>
            <a:ext cx="11096624" cy="944118"/>
          </a:xfrm>
        </p:spPr>
        <p:txBody>
          <a:bodyPr>
            <a:normAutofit/>
          </a:bodyPr>
          <a:lstStyle/>
          <a:p>
            <a:r>
              <a:rPr lang="tr-TR" sz="3000" dirty="0"/>
              <a:t>Method#2 – 1031 </a:t>
            </a:r>
            <a:r>
              <a:rPr lang="tr-TR" sz="3000" dirty="0" err="1"/>
              <a:t>attrıbute</a:t>
            </a:r>
            <a:r>
              <a:rPr lang="tr-TR" sz="3000" dirty="0"/>
              <a:t>, j48 </a:t>
            </a:r>
            <a:r>
              <a:rPr lang="tr-TR" sz="3000" dirty="0" err="1"/>
              <a:t>and</a:t>
            </a:r>
            <a:r>
              <a:rPr lang="tr-TR" sz="3000" dirty="0"/>
              <a:t> </a:t>
            </a:r>
            <a:r>
              <a:rPr lang="tr-TR" sz="3000" dirty="0" err="1"/>
              <a:t>cross</a:t>
            </a:r>
            <a:r>
              <a:rPr lang="tr-TR" sz="3000" dirty="0"/>
              <a:t> </a:t>
            </a:r>
            <a:r>
              <a:rPr lang="tr-TR" sz="3000" dirty="0" err="1"/>
              <a:t>val</a:t>
            </a:r>
            <a:r>
              <a:rPr lang="tr-TR" sz="3000" dirty="0"/>
              <a:t> </a:t>
            </a:r>
            <a:r>
              <a:rPr lang="tr-TR" sz="3000" dirty="0" err="1"/>
              <a:t>wıth</a:t>
            </a:r>
            <a:r>
              <a:rPr lang="tr-TR" sz="3000" dirty="0"/>
              <a:t> 10 </a:t>
            </a:r>
            <a:r>
              <a:rPr lang="tr-TR" sz="3000" dirty="0" err="1"/>
              <a:t>folds</a:t>
            </a:r>
            <a:endParaRPr lang="tr-TR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65BD0-56BD-42BC-851E-B37341D88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299" y="993267"/>
            <a:ext cx="11229975" cy="2154174"/>
          </a:xfrm>
        </p:spPr>
        <p:txBody>
          <a:bodyPr>
            <a:noAutofit/>
          </a:bodyPr>
          <a:lstStyle/>
          <a:p>
            <a:r>
              <a:rPr lang="tr-TR" sz="2500" dirty="0"/>
              <a:t>J48 is a </a:t>
            </a:r>
            <a:r>
              <a:rPr lang="tr-TR" sz="2500" dirty="0" err="1"/>
              <a:t>class</a:t>
            </a:r>
            <a:r>
              <a:rPr lang="tr-TR" sz="2500" dirty="0"/>
              <a:t> </a:t>
            </a:r>
            <a:r>
              <a:rPr lang="tr-TR" sz="2500" dirty="0" err="1"/>
              <a:t>for</a:t>
            </a:r>
            <a:r>
              <a:rPr lang="tr-TR" sz="2500" dirty="0"/>
              <a:t> </a:t>
            </a:r>
            <a:r>
              <a:rPr lang="tr-TR" sz="2500" dirty="0" err="1"/>
              <a:t>generating</a:t>
            </a:r>
            <a:r>
              <a:rPr lang="tr-TR" sz="2500" dirty="0"/>
              <a:t> </a:t>
            </a:r>
            <a:r>
              <a:rPr lang="tr-TR" sz="2500" dirty="0" err="1"/>
              <a:t>pruned</a:t>
            </a:r>
            <a:r>
              <a:rPr lang="tr-TR" sz="2500" dirty="0"/>
              <a:t> </a:t>
            </a:r>
            <a:r>
              <a:rPr lang="tr-TR" sz="2500" dirty="0" err="1"/>
              <a:t>or</a:t>
            </a:r>
            <a:r>
              <a:rPr lang="tr-TR" sz="2500" dirty="0"/>
              <a:t> </a:t>
            </a:r>
            <a:r>
              <a:rPr lang="tr-TR" sz="2500" dirty="0" err="1"/>
              <a:t>unpruned</a:t>
            </a:r>
            <a:r>
              <a:rPr lang="tr-TR" sz="2500" dirty="0"/>
              <a:t> </a:t>
            </a:r>
            <a:r>
              <a:rPr lang="tr-TR" sz="2500" dirty="0" err="1"/>
              <a:t>decision</a:t>
            </a:r>
            <a:r>
              <a:rPr lang="tr-TR" sz="2500" dirty="0"/>
              <a:t> </a:t>
            </a:r>
            <a:r>
              <a:rPr lang="tr-TR" sz="2500" dirty="0" err="1"/>
              <a:t>tree</a:t>
            </a:r>
            <a:endParaRPr lang="tr-TR" sz="2500" dirty="0"/>
          </a:p>
          <a:p>
            <a:r>
              <a:rPr lang="tr-TR" sz="2500" dirty="0" err="1"/>
              <a:t>Pruned</a:t>
            </a:r>
            <a:r>
              <a:rPr lang="tr-TR" sz="2500" dirty="0"/>
              <a:t> </a:t>
            </a:r>
            <a:r>
              <a:rPr lang="tr-TR" sz="2500" dirty="0" err="1"/>
              <a:t>tree</a:t>
            </a:r>
            <a:r>
              <a:rPr lang="tr-TR" sz="2500" dirty="0"/>
              <a:t>, </a:t>
            </a:r>
            <a:r>
              <a:rPr lang="tr-TR" sz="2500" dirty="0" err="1"/>
              <a:t>classification</a:t>
            </a:r>
            <a:r>
              <a:rPr lang="tr-TR" sz="2500" dirty="0"/>
              <a:t> </a:t>
            </a:r>
            <a:r>
              <a:rPr lang="tr-TR" sz="2500" dirty="0" err="1"/>
              <a:t>made</a:t>
            </a:r>
            <a:r>
              <a:rPr lang="tr-TR" sz="2500" dirty="0"/>
              <a:t> </a:t>
            </a:r>
            <a:r>
              <a:rPr lang="tr-TR" sz="2500" dirty="0" err="1"/>
              <a:t>with</a:t>
            </a:r>
            <a:r>
              <a:rPr lang="tr-TR" sz="2500" dirty="0"/>
              <a:t> </a:t>
            </a:r>
            <a:r>
              <a:rPr lang="tr-TR" sz="2500" dirty="0" err="1"/>
              <a:t>confident</a:t>
            </a:r>
            <a:r>
              <a:rPr lang="tr-TR" sz="2500" dirty="0"/>
              <a:t> </a:t>
            </a:r>
            <a:r>
              <a:rPr lang="tr-TR" sz="2500" dirty="0" err="1"/>
              <a:t>factor</a:t>
            </a:r>
            <a:r>
              <a:rPr lang="tr-TR" sz="2500" dirty="0"/>
              <a:t> (c) = 0.25</a:t>
            </a:r>
          </a:p>
          <a:p>
            <a:r>
              <a:rPr lang="tr-TR" sz="2500" dirty="0"/>
              <a:t>Total 7720 </a:t>
            </a:r>
            <a:r>
              <a:rPr lang="tr-TR" sz="2500" dirty="0" err="1"/>
              <a:t>instance</a:t>
            </a:r>
            <a:r>
              <a:rPr lang="tr-TR" sz="2500" dirty="0"/>
              <a:t>, 6244 of </a:t>
            </a:r>
            <a:r>
              <a:rPr lang="tr-TR" sz="2500" dirty="0" err="1"/>
              <a:t>them</a:t>
            </a:r>
            <a:r>
              <a:rPr lang="tr-TR" sz="2500" dirty="0"/>
              <a:t> </a:t>
            </a:r>
            <a:r>
              <a:rPr lang="tr-TR" sz="2500" dirty="0" err="1"/>
              <a:t>correctly</a:t>
            </a:r>
            <a:r>
              <a:rPr lang="tr-TR" sz="2500" dirty="0"/>
              <a:t> </a:t>
            </a:r>
            <a:r>
              <a:rPr lang="tr-TR" sz="2500" dirty="0" err="1"/>
              <a:t>classified</a:t>
            </a:r>
            <a:endParaRPr lang="tr-TR" sz="2500" dirty="0"/>
          </a:p>
          <a:p>
            <a:r>
              <a:rPr lang="tr-TR" sz="2500" b="1" dirty="0" err="1"/>
              <a:t>Accuracy</a:t>
            </a:r>
            <a:r>
              <a:rPr lang="tr-TR" sz="2500" b="1" dirty="0"/>
              <a:t>: 80.88%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EACC89D-D37E-4C20-811B-636BBF28B745}"/>
              </a:ext>
            </a:extLst>
          </p:cNvPr>
          <p:cNvSpPr txBox="1">
            <a:spLocks/>
          </p:cNvSpPr>
          <p:nvPr/>
        </p:nvSpPr>
        <p:spPr>
          <a:xfrm>
            <a:off x="495299" y="2956941"/>
            <a:ext cx="11096624" cy="9441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000" dirty="0"/>
              <a:t>Method#3 – 1031 </a:t>
            </a:r>
            <a:r>
              <a:rPr lang="tr-TR" sz="3000" dirty="0" err="1"/>
              <a:t>attrıbute</a:t>
            </a:r>
            <a:r>
              <a:rPr lang="tr-TR" sz="3000" dirty="0"/>
              <a:t>, j48 </a:t>
            </a:r>
            <a:r>
              <a:rPr lang="tr-TR" sz="3000" dirty="0" err="1"/>
              <a:t>and</a:t>
            </a:r>
            <a:r>
              <a:rPr lang="tr-TR" sz="3000" dirty="0"/>
              <a:t> </a:t>
            </a:r>
            <a:r>
              <a:rPr lang="tr-TR" sz="3000" dirty="0" err="1"/>
              <a:t>use</a:t>
            </a:r>
            <a:r>
              <a:rPr lang="tr-TR" sz="3000" dirty="0"/>
              <a:t> </a:t>
            </a:r>
            <a:r>
              <a:rPr lang="tr-TR" sz="3000" dirty="0" err="1"/>
              <a:t>traınıng</a:t>
            </a:r>
            <a:r>
              <a:rPr lang="tr-TR" sz="3000" dirty="0"/>
              <a:t> set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3B30DCA-9951-4258-963A-2BFD2611FE20}"/>
              </a:ext>
            </a:extLst>
          </p:cNvPr>
          <p:cNvSpPr txBox="1">
            <a:spLocks/>
          </p:cNvSpPr>
          <p:nvPr/>
        </p:nvSpPr>
        <p:spPr>
          <a:xfrm>
            <a:off x="495299" y="3710559"/>
            <a:ext cx="11229975" cy="29390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500" dirty="0" err="1"/>
              <a:t>Uses</a:t>
            </a:r>
            <a:r>
              <a:rPr lang="tr-TR" sz="2500" dirty="0"/>
              <a:t> </a:t>
            </a:r>
            <a:r>
              <a:rPr lang="tr-TR" sz="2500" dirty="0" err="1"/>
              <a:t>only</a:t>
            </a:r>
            <a:r>
              <a:rPr lang="tr-TR" sz="2500" dirty="0"/>
              <a:t> </a:t>
            </a:r>
            <a:r>
              <a:rPr lang="tr-TR" sz="2500" dirty="0" err="1"/>
              <a:t>training</a:t>
            </a:r>
            <a:r>
              <a:rPr lang="tr-TR" sz="2500" dirty="0"/>
              <a:t> set</a:t>
            </a:r>
          </a:p>
          <a:p>
            <a:r>
              <a:rPr lang="tr-TR" sz="2500" dirty="0" err="1"/>
              <a:t>Tests</a:t>
            </a:r>
            <a:r>
              <a:rPr lang="tr-TR" sz="2500" dirty="0"/>
              <a:t> on </a:t>
            </a:r>
            <a:r>
              <a:rPr lang="tr-TR" sz="2500" dirty="0" err="1"/>
              <a:t>the</a:t>
            </a:r>
            <a:r>
              <a:rPr lang="tr-TR" sz="2500" dirty="0"/>
              <a:t> </a:t>
            </a:r>
            <a:r>
              <a:rPr lang="tr-TR" sz="2500" dirty="0" err="1"/>
              <a:t>same</a:t>
            </a:r>
            <a:r>
              <a:rPr lang="tr-TR" sz="2500" dirty="0"/>
              <a:t> data </a:t>
            </a:r>
            <a:r>
              <a:rPr lang="tr-TR" sz="2500" dirty="0" err="1"/>
              <a:t>that</a:t>
            </a:r>
            <a:r>
              <a:rPr lang="tr-TR" sz="2500" dirty="0"/>
              <a:t> </a:t>
            </a:r>
            <a:r>
              <a:rPr lang="tr-TR" sz="2500" dirty="0" err="1"/>
              <a:t>was</a:t>
            </a:r>
            <a:r>
              <a:rPr lang="tr-TR" sz="2500" dirty="0"/>
              <a:t> </a:t>
            </a:r>
            <a:r>
              <a:rPr lang="tr-TR" sz="2500" dirty="0" err="1"/>
              <a:t>learned</a:t>
            </a:r>
            <a:r>
              <a:rPr lang="tr-TR" sz="2500" dirty="0"/>
              <a:t> </a:t>
            </a:r>
          </a:p>
          <a:p>
            <a:r>
              <a:rPr lang="tr-TR" sz="2500" dirty="0"/>
              <a:t>7578 of </a:t>
            </a:r>
            <a:r>
              <a:rPr lang="tr-TR" sz="2500" dirty="0" err="1"/>
              <a:t>the</a:t>
            </a:r>
            <a:r>
              <a:rPr lang="tr-TR" sz="2500" dirty="0"/>
              <a:t> </a:t>
            </a:r>
            <a:r>
              <a:rPr lang="tr-TR" sz="2500" dirty="0" err="1"/>
              <a:t>instances</a:t>
            </a:r>
            <a:r>
              <a:rPr lang="tr-TR" sz="2500" dirty="0"/>
              <a:t> </a:t>
            </a:r>
            <a:r>
              <a:rPr lang="tr-TR" sz="2500" dirty="0" err="1"/>
              <a:t>correctly</a:t>
            </a:r>
            <a:r>
              <a:rPr lang="tr-TR" sz="2500" dirty="0"/>
              <a:t> </a:t>
            </a:r>
            <a:r>
              <a:rPr lang="tr-TR" sz="2500" dirty="0" err="1"/>
              <a:t>classified</a:t>
            </a:r>
            <a:endParaRPr lang="tr-TR" sz="2500" dirty="0"/>
          </a:p>
          <a:p>
            <a:r>
              <a:rPr lang="tr-TR" sz="2500" b="1" dirty="0" err="1"/>
              <a:t>Accuracy</a:t>
            </a:r>
            <a:r>
              <a:rPr lang="tr-TR" sz="2500" b="1" dirty="0"/>
              <a:t>: 98.16%</a:t>
            </a:r>
          </a:p>
          <a:p>
            <a:r>
              <a:rPr lang="tr-TR" sz="2500" dirty="0" err="1"/>
              <a:t>Might</a:t>
            </a:r>
            <a:r>
              <a:rPr lang="tr-TR" sz="2500" dirty="0"/>
              <a:t> be </a:t>
            </a:r>
            <a:r>
              <a:rPr lang="tr-TR" sz="2500" dirty="0" err="1"/>
              <a:t>overfitting</a:t>
            </a:r>
            <a:r>
              <a:rPr lang="tr-TR" sz="2500" dirty="0"/>
              <a:t>, </a:t>
            </a:r>
            <a:r>
              <a:rPr lang="tr-TR" sz="2500" dirty="0" err="1"/>
              <a:t>accuracy</a:t>
            </a:r>
            <a:r>
              <a:rPr lang="tr-TR" sz="2500" dirty="0"/>
              <a:t> of </a:t>
            </a:r>
            <a:r>
              <a:rPr lang="tr-TR" sz="2500" dirty="0" err="1"/>
              <a:t>unseen</a:t>
            </a:r>
            <a:r>
              <a:rPr lang="tr-TR" sz="2500" dirty="0"/>
              <a:t> data </a:t>
            </a:r>
            <a:r>
              <a:rPr lang="tr-TR" sz="2500" dirty="0" err="1"/>
              <a:t>might</a:t>
            </a:r>
            <a:r>
              <a:rPr lang="tr-TR" sz="2500" dirty="0"/>
              <a:t> be </a:t>
            </a:r>
            <a:r>
              <a:rPr lang="tr-TR" sz="2500" dirty="0" err="1"/>
              <a:t>poor</a:t>
            </a:r>
            <a:endParaRPr lang="tr-TR" sz="2500" dirty="0"/>
          </a:p>
          <a:p>
            <a:r>
              <a:rPr lang="tr-TR" sz="2500" dirty="0"/>
              <a:t>Not </a:t>
            </a:r>
            <a:r>
              <a:rPr lang="tr-TR" sz="2500" dirty="0" err="1"/>
              <a:t>very</a:t>
            </a:r>
            <a:r>
              <a:rPr lang="tr-TR" sz="2500" dirty="0"/>
              <a:t> </a:t>
            </a:r>
            <a:r>
              <a:rPr lang="tr-TR" sz="2500" dirty="0" err="1"/>
              <a:t>reliable</a:t>
            </a:r>
            <a:endParaRPr lang="tr-TR" sz="2500" dirty="0"/>
          </a:p>
        </p:txBody>
      </p:sp>
    </p:spTree>
    <p:extLst>
      <p:ext uri="{BB962C8B-B14F-4D97-AF65-F5344CB8AC3E}">
        <p14:creationId xmlns:p14="http://schemas.microsoft.com/office/powerpoint/2010/main" val="3724778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omputer&#10;&#10;Description generated with very high confidence">
            <a:extLst>
              <a:ext uri="{FF2B5EF4-FFF2-40B4-BE49-F238E27FC236}">
                <a16:creationId xmlns:a16="http://schemas.microsoft.com/office/drawing/2014/main" id="{9E59AF26-6EC5-4ACE-8CC0-CEC9249EE19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419" y="200026"/>
            <a:ext cx="11587162" cy="615568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BD25FA4-2FEF-4AC5-BBDD-01C06C625B8E}"/>
              </a:ext>
            </a:extLst>
          </p:cNvPr>
          <p:cNvSpPr txBox="1"/>
          <p:nvPr/>
        </p:nvSpPr>
        <p:spPr>
          <a:xfrm>
            <a:off x="302419" y="6355706"/>
            <a:ext cx="9401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Figure1. </a:t>
            </a:r>
            <a:r>
              <a:rPr lang="tr-TR" dirty="0" err="1"/>
              <a:t>Visualization</a:t>
            </a:r>
            <a:r>
              <a:rPr lang="tr-TR" dirty="0"/>
              <a:t> of </a:t>
            </a:r>
            <a:r>
              <a:rPr lang="tr-TR" dirty="0" err="1"/>
              <a:t>classification</a:t>
            </a:r>
            <a:r>
              <a:rPr lang="tr-TR" dirty="0"/>
              <a:t> </a:t>
            </a:r>
            <a:r>
              <a:rPr lang="tr-TR" dirty="0" err="1"/>
              <a:t>errors</a:t>
            </a:r>
            <a:r>
              <a:rPr lang="tr-TR" dirty="0"/>
              <a:t> (</a:t>
            </a:r>
            <a:r>
              <a:rPr lang="tr-TR" dirty="0" err="1"/>
              <a:t>using</a:t>
            </a:r>
            <a:r>
              <a:rPr lang="tr-TR" dirty="0"/>
              <a:t> </a:t>
            </a:r>
            <a:r>
              <a:rPr lang="tr-TR" dirty="0" err="1"/>
              <a:t>training</a:t>
            </a:r>
            <a:r>
              <a:rPr lang="tr-TR" dirty="0"/>
              <a:t> set, </a:t>
            </a:r>
            <a:r>
              <a:rPr lang="tr-TR" dirty="0" err="1"/>
              <a:t>accuracy</a:t>
            </a:r>
            <a:r>
              <a:rPr lang="tr-TR" dirty="0"/>
              <a:t>: 98%)</a:t>
            </a:r>
          </a:p>
        </p:txBody>
      </p:sp>
    </p:spTree>
    <p:extLst>
      <p:ext uri="{BB962C8B-B14F-4D97-AF65-F5344CB8AC3E}">
        <p14:creationId xmlns:p14="http://schemas.microsoft.com/office/powerpoint/2010/main" val="3576293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9EA81-D1A6-418E-834D-E07885B24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299" y="435483"/>
            <a:ext cx="11096624" cy="944118"/>
          </a:xfrm>
        </p:spPr>
        <p:txBody>
          <a:bodyPr>
            <a:normAutofit/>
          </a:bodyPr>
          <a:lstStyle/>
          <a:p>
            <a:r>
              <a:rPr lang="tr-TR" sz="3000" dirty="0"/>
              <a:t>Method#4 – 1025 </a:t>
            </a:r>
            <a:r>
              <a:rPr lang="tr-TR" sz="3000" dirty="0" err="1"/>
              <a:t>attrıbute</a:t>
            </a:r>
            <a:r>
              <a:rPr lang="tr-TR" sz="3000" dirty="0"/>
              <a:t>, j48 </a:t>
            </a:r>
            <a:r>
              <a:rPr lang="tr-TR" sz="3000" dirty="0" err="1"/>
              <a:t>and</a:t>
            </a:r>
            <a:r>
              <a:rPr lang="tr-TR" sz="3000" dirty="0"/>
              <a:t> </a:t>
            </a:r>
            <a:r>
              <a:rPr lang="tr-TR" sz="3000" dirty="0" err="1"/>
              <a:t>cross</a:t>
            </a:r>
            <a:r>
              <a:rPr lang="tr-TR" sz="3000" dirty="0"/>
              <a:t> </a:t>
            </a:r>
            <a:r>
              <a:rPr lang="tr-TR" sz="3000" dirty="0" err="1"/>
              <a:t>val</a:t>
            </a:r>
            <a:r>
              <a:rPr lang="tr-TR" sz="3000" dirty="0"/>
              <a:t> </a:t>
            </a:r>
            <a:r>
              <a:rPr lang="tr-TR" sz="3000" dirty="0" err="1"/>
              <a:t>wıth</a:t>
            </a:r>
            <a:r>
              <a:rPr lang="tr-TR" sz="3000" dirty="0"/>
              <a:t> 10 </a:t>
            </a:r>
            <a:r>
              <a:rPr lang="tr-TR" sz="3000" dirty="0" err="1"/>
              <a:t>folds</a:t>
            </a:r>
            <a:endParaRPr lang="tr-TR" sz="3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65BD0-56BD-42BC-851E-B37341D88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299" y="1345692"/>
            <a:ext cx="11468101" cy="2154174"/>
          </a:xfrm>
        </p:spPr>
        <p:txBody>
          <a:bodyPr>
            <a:noAutofit/>
          </a:bodyPr>
          <a:lstStyle/>
          <a:p>
            <a:r>
              <a:rPr lang="tr-TR" sz="2500" dirty="0" err="1"/>
              <a:t>Features</a:t>
            </a:r>
            <a:r>
              <a:rPr lang="tr-TR" sz="2500" dirty="0"/>
              <a:t> </a:t>
            </a:r>
            <a:r>
              <a:rPr lang="tr-TR" sz="2500" dirty="0" err="1"/>
              <a:t>such</a:t>
            </a:r>
            <a:r>
              <a:rPr lang="tr-TR" sz="2500" dirty="0"/>
              <a:t> as </a:t>
            </a:r>
            <a:r>
              <a:rPr lang="tr-TR" sz="2500" dirty="0" err="1"/>
              <a:t>MediaId</a:t>
            </a:r>
            <a:r>
              <a:rPr lang="tr-TR" sz="2500" dirty="0"/>
              <a:t>, </a:t>
            </a:r>
            <a:r>
              <a:rPr lang="tr-TR" sz="2500" dirty="0" err="1"/>
              <a:t>Family</a:t>
            </a:r>
            <a:r>
              <a:rPr lang="tr-TR" sz="2500" dirty="0"/>
              <a:t>, </a:t>
            </a:r>
            <a:r>
              <a:rPr lang="tr-TR" sz="2500" dirty="0" err="1"/>
              <a:t>Genus</a:t>
            </a:r>
            <a:r>
              <a:rPr lang="tr-TR" sz="2500" dirty="0"/>
              <a:t>, </a:t>
            </a:r>
            <a:r>
              <a:rPr lang="tr-TR" sz="2500" dirty="0" err="1"/>
              <a:t>Date</a:t>
            </a:r>
            <a:r>
              <a:rPr lang="tr-TR" sz="2500" dirty="0"/>
              <a:t>, </a:t>
            </a:r>
            <a:r>
              <a:rPr lang="tr-TR" sz="2500" dirty="0" err="1"/>
              <a:t>Latitude</a:t>
            </a:r>
            <a:r>
              <a:rPr lang="tr-TR" sz="2500" dirty="0"/>
              <a:t>, </a:t>
            </a:r>
            <a:r>
              <a:rPr lang="tr-TR" sz="2500" dirty="0" err="1"/>
              <a:t>Longitude</a:t>
            </a:r>
            <a:r>
              <a:rPr lang="tr-TR" sz="2500" dirty="0"/>
              <a:t> is </a:t>
            </a:r>
            <a:r>
              <a:rPr lang="tr-TR" sz="2500" dirty="0" err="1"/>
              <a:t>removed</a:t>
            </a:r>
            <a:endParaRPr lang="tr-TR" sz="2500" dirty="0"/>
          </a:p>
          <a:p>
            <a:r>
              <a:rPr lang="tr-TR" sz="2500" dirty="0"/>
              <a:t>1617 </a:t>
            </a:r>
            <a:r>
              <a:rPr lang="tr-TR" sz="2500" dirty="0" err="1"/>
              <a:t>correctly</a:t>
            </a:r>
            <a:r>
              <a:rPr lang="tr-TR" sz="2500" dirty="0"/>
              <a:t> </a:t>
            </a:r>
            <a:r>
              <a:rPr lang="tr-TR" sz="2500" dirty="0" err="1"/>
              <a:t>classified</a:t>
            </a:r>
            <a:r>
              <a:rPr lang="tr-TR" sz="2500" dirty="0"/>
              <a:t> </a:t>
            </a:r>
            <a:r>
              <a:rPr lang="tr-TR" sz="2500" dirty="0" err="1"/>
              <a:t>instance</a:t>
            </a:r>
            <a:endParaRPr lang="tr-TR" sz="2500" dirty="0"/>
          </a:p>
          <a:p>
            <a:r>
              <a:rPr lang="tr-TR" sz="2500" b="1" dirty="0" err="1"/>
              <a:t>Accuracy</a:t>
            </a:r>
            <a:r>
              <a:rPr lang="tr-TR" sz="2500" b="1" dirty="0"/>
              <a:t>: 20.94%</a:t>
            </a:r>
          </a:p>
          <a:p>
            <a:r>
              <a:rPr lang="tr-TR" sz="2500" dirty="0" err="1"/>
              <a:t>Also</a:t>
            </a:r>
            <a:r>
              <a:rPr lang="tr-TR" sz="2500" dirty="0"/>
              <a:t> </a:t>
            </a:r>
            <a:r>
              <a:rPr lang="tr-TR" sz="2500" dirty="0" err="1"/>
              <a:t>tried</a:t>
            </a:r>
            <a:r>
              <a:rPr lang="tr-TR" sz="2500" dirty="0"/>
              <a:t> </a:t>
            </a:r>
            <a:r>
              <a:rPr lang="tr-TR" sz="2500" dirty="0" err="1"/>
              <a:t>adding</a:t>
            </a:r>
            <a:r>
              <a:rPr lang="tr-TR" sz="2500" dirty="0"/>
              <a:t> </a:t>
            </a:r>
            <a:r>
              <a:rPr lang="tr-TR" sz="2500" dirty="0" err="1"/>
              <a:t>MediaId</a:t>
            </a:r>
            <a:r>
              <a:rPr lang="tr-TR" sz="2500" dirty="0"/>
              <a:t> </a:t>
            </a:r>
            <a:r>
              <a:rPr lang="tr-TR" sz="2500" dirty="0" err="1"/>
              <a:t>and</a:t>
            </a:r>
            <a:r>
              <a:rPr lang="tr-TR" sz="2500" dirty="0"/>
              <a:t> </a:t>
            </a:r>
            <a:r>
              <a:rPr lang="tr-TR" sz="2500" dirty="0" err="1"/>
              <a:t>accuracy</a:t>
            </a:r>
            <a:r>
              <a:rPr lang="tr-TR" sz="2500" dirty="0"/>
              <a:t> </a:t>
            </a:r>
            <a:r>
              <a:rPr lang="tr-TR" sz="2500" dirty="0" err="1"/>
              <a:t>was</a:t>
            </a:r>
            <a:r>
              <a:rPr lang="tr-TR" sz="2500" dirty="0"/>
              <a:t> </a:t>
            </a:r>
            <a:r>
              <a:rPr lang="tr-TR" sz="2500" dirty="0" err="1"/>
              <a:t>same</a:t>
            </a:r>
            <a:r>
              <a:rPr lang="tr-TR" sz="2500" dirty="0"/>
              <a:t>, </a:t>
            </a:r>
            <a:r>
              <a:rPr lang="tr-TR" sz="2500" dirty="0" err="1"/>
              <a:t>so</a:t>
            </a:r>
            <a:r>
              <a:rPr lang="tr-TR" sz="2500" dirty="0"/>
              <a:t> </a:t>
            </a:r>
            <a:r>
              <a:rPr lang="tr-TR" sz="2500" dirty="0" err="1"/>
              <a:t>MediaId</a:t>
            </a:r>
            <a:r>
              <a:rPr lang="tr-TR" sz="2500" dirty="0"/>
              <a:t> has </a:t>
            </a:r>
            <a:r>
              <a:rPr lang="tr-TR" sz="2500" dirty="0" err="1"/>
              <a:t>no</a:t>
            </a:r>
            <a:r>
              <a:rPr lang="tr-TR" sz="2500" dirty="0"/>
              <a:t> </a:t>
            </a:r>
            <a:r>
              <a:rPr lang="tr-TR" sz="2500" dirty="0" err="1"/>
              <a:t>effect</a:t>
            </a:r>
            <a:endParaRPr lang="tr-TR" sz="25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EACC89D-D37E-4C20-811B-636BBF28B745}"/>
              </a:ext>
            </a:extLst>
          </p:cNvPr>
          <p:cNvSpPr txBox="1">
            <a:spLocks/>
          </p:cNvSpPr>
          <p:nvPr/>
        </p:nvSpPr>
        <p:spPr>
          <a:xfrm>
            <a:off x="495299" y="4023741"/>
            <a:ext cx="11096624" cy="9441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000" dirty="0"/>
              <a:t>Method#5 – 1024+Famıly+classıd, j48 </a:t>
            </a:r>
            <a:r>
              <a:rPr lang="tr-TR" sz="3000" dirty="0" err="1"/>
              <a:t>and</a:t>
            </a:r>
            <a:r>
              <a:rPr lang="tr-TR" sz="3000" dirty="0"/>
              <a:t> </a:t>
            </a:r>
            <a:r>
              <a:rPr lang="tr-TR" sz="3000" dirty="0" err="1"/>
              <a:t>cross</a:t>
            </a:r>
            <a:r>
              <a:rPr lang="tr-TR" sz="3000" dirty="0"/>
              <a:t> </a:t>
            </a:r>
            <a:r>
              <a:rPr lang="tr-TR" sz="3000" dirty="0" err="1"/>
              <a:t>val</a:t>
            </a:r>
            <a:r>
              <a:rPr lang="tr-TR" sz="3000" dirty="0"/>
              <a:t> </a:t>
            </a:r>
            <a:r>
              <a:rPr lang="tr-TR" sz="3000" dirty="0" err="1"/>
              <a:t>wıth</a:t>
            </a:r>
            <a:r>
              <a:rPr lang="tr-TR" sz="3000" dirty="0"/>
              <a:t> 10 </a:t>
            </a:r>
            <a:r>
              <a:rPr lang="tr-TR" sz="3000" dirty="0" err="1"/>
              <a:t>folds</a:t>
            </a:r>
            <a:r>
              <a:rPr lang="tr-TR" sz="3000" dirty="0"/>
              <a:t>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3B30DCA-9951-4258-963A-2BFD2611FE20}"/>
              </a:ext>
            </a:extLst>
          </p:cNvPr>
          <p:cNvSpPr txBox="1">
            <a:spLocks/>
          </p:cNvSpPr>
          <p:nvPr/>
        </p:nvSpPr>
        <p:spPr>
          <a:xfrm>
            <a:off x="495299" y="4856226"/>
            <a:ext cx="11229975" cy="1566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500" dirty="0"/>
              <a:t>4470 </a:t>
            </a:r>
            <a:r>
              <a:rPr lang="tr-TR" sz="2500" dirty="0" err="1"/>
              <a:t>correctly</a:t>
            </a:r>
            <a:r>
              <a:rPr lang="tr-TR" sz="2500" dirty="0"/>
              <a:t> </a:t>
            </a:r>
            <a:r>
              <a:rPr lang="tr-TR" sz="2500" dirty="0" err="1"/>
              <a:t>classified</a:t>
            </a:r>
            <a:r>
              <a:rPr lang="tr-TR" sz="2500" dirty="0"/>
              <a:t> </a:t>
            </a:r>
            <a:r>
              <a:rPr lang="tr-TR" sz="2500" dirty="0" err="1"/>
              <a:t>instance</a:t>
            </a:r>
            <a:endParaRPr lang="tr-TR" sz="2500" dirty="0"/>
          </a:p>
          <a:p>
            <a:r>
              <a:rPr lang="tr-TR" sz="2500" b="1" dirty="0" err="1"/>
              <a:t>Accuracy</a:t>
            </a:r>
            <a:r>
              <a:rPr lang="tr-TR" sz="2500" b="1" dirty="0"/>
              <a:t>: 57.90%</a:t>
            </a:r>
          </a:p>
          <a:p>
            <a:r>
              <a:rPr lang="tr-TR" sz="2500" dirty="0" err="1"/>
              <a:t>Almost</a:t>
            </a:r>
            <a:r>
              <a:rPr lang="tr-TR" sz="2500" dirty="0"/>
              <a:t> 40 </a:t>
            </a:r>
            <a:r>
              <a:rPr lang="tr-TR" sz="2500" dirty="0" err="1"/>
              <a:t>percent</a:t>
            </a:r>
            <a:r>
              <a:rPr lang="tr-TR" sz="2500" dirty="0"/>
              <a:t> </a:t>
            </a:r>
            <a:r>
              <a:rPr lang="tr-TR" sz="2500" dirty="0" err="1"/>
              <a:t>increase</a:t>
            </a:r>
            <a:endParaRPr lang="tr-TR" sz="2500" dirty="0"/>
          </a:p>
        </p:txBody>
      </p:sp>
    </p:spTree>
    <p:extLst>
      <p:ext uri="{BB962C8B-B14F-4D97-AF65-F5344CB8AC3E}">
        <p14:creationId xmlns:p14="http://schemas.microsoft.com/office/powerpoint/2010/main" val="10375856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screenshot of a computer&#10;&#10;Description generated with very high confidence">
            <a:extLst>
              <a:ext uri="{FF2B5EF4-FFF2-40B4-BE49-F238E27FC236}">
                <a16:creationId xmlns:a16="http://schemas.microsoft.com/office/drawing/2014/main" id="{FC04116D-2C0D-4198-9D0B-9F7DDE4ADB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199" y="141605"/>
            <a:ext cx="11593832" cy="611695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357424-49EB-47CC-A486-79D37EFC1119}"/>
              </a:ext>
            </a:extLst>
          </p:cNvPr>
          <p:cNvSpPr txBox="1"/>
          <p:nvPr/>
        </p:nvSpPr>
        <p:spPr>
          <a:xfrm>
            <a:off x="270199" y="6347063"/>
            <a:ext cx="9682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Figure</a:t>
            </a:r>
            <a:r>
              <a:rPr lang="tr-TR" dirty="0"/>
              <a:t> 2. </a:t>
            </a:r>
            <a:r>
              <a:rPr lang="tr-TR" dirty="0" err="1"/>
              <a:t>Visualization</a:t>
            </a:r>
            <a:r>
              <a:rPr lang="tr-TR" dirty="0"/>
              <a:t> of </a:t>
            </a:r>
            <a:r>
              <a:rPr lang="tr-TR" dirty="0" err="1"/>
              <a:t>classification</a:t>
            </a:r>
            <a:r>
              <a:rPr lang="tr-TR" dirty="0"/>
              <a:t> </a:t>
            </a:r>
            <a:r>
              <a:rPr lang="tr-TR" dirty="0" err="1"/>
              <a:t>errors</a:t>
            </a:r>
            <a:r>
              <a:rPr lang="tr-TR" dirty="0"/>
              <a:t> (</a:t>
            </a:r>
            <a:r>
              <a:rPr lang="tr-TR" dirty="0" err="1"/>
              <a:t>for</a:t>
            </a:r>
            <a:r>
              <a:rPr lang="tr-TR" dirty="0"/>
              <a:t> method#4, </a:t>
            </a:r>
            <a:r>
              <a:rPr lang="tr-TR" dirty="0" err="1"/>
              <a:t>accuracy</a:t>
            </a:r>
            <a:r>
              <a:rPr lang="tr-TR" dirty="0"/>
              <a:t>: 21%)</a:t>
            </a:r>
          </a:p>
        </p:txBody>
      </p:sp>
    </p:spTree>
    <p:extLst>
      <p:ext uri="{BB962C8B-B14F-4D97-AF65-F5344CB8AC3E}">
        <p14:creationId xmlns:p14="http://schemas.microsoft.com/office/powerpoint/2010/main" val="164186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9EA81-D1A6-418E-834D-E07885B24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299" y="435483"/>
            <a:ext cx="11096624" cy="944118"/>
          </a:xfrm>
        </p:spPr>
        <p:txBody>
          <a:bodyPr>
            <a:normAutofit/>
          </a:bodyPr>
          <a:lstStyle/>
          <a:p>
            <a:r>
              <a:rPr lang="tr-TR" sz="3000" dirty="0"/>
              <a:t>Method#6 – 1024+Genus+classıd, j48 </a:t>
            </a:r>
            <a:r>
              <a:rPr lang="tr-TR" sz="3000" dirty="0" err="1"/>
              <a:t>and</a:t>
            </a:r>
            <a:r>
              <a:rPr lang="tr-TR" sz="3000" dirty="0"/>
              <a:t> </a:t>
            </a:r>
            <a:r>
              <a:rPr lang="tr-TR" sz="3000" dirty="0" err="1"/>
              <a:t>cross</a:t>
            </a:r>
            <a:r>
              <a:rPr lang="tr-TR" sz="3000" dirty="0"/>
              <a:t> </a:t>
            </a:r>
            <a:r>
              <a:rPr lang="tr-TR" sz="3000" dirty="0" err="1"/>
              <a:t>val</a:t>
            </a:r>
            <a:r>
              <a:rPr lang="tr-TR" sz="3000" dirty="0"/>
              <a:t> </a:t>
            </a:r>
            <a:r>
              <a:rPr lang="tr-TR" sz="3000" dirty="0" err="1"/>
              <a:t>wıth</a:t>
            </a:r>
            <a:r>
              <a:rPr lang="tr-TR" sz="3000" dirty="0"/>
              <a:t> 10 </a:t>
            </a:r>
            <a:r>
              <a:rPr lang="tr-TR" sz="3000" dirty="0" err="1"/>
              <a:t>folds</a:t>
            </a:r>
            <a:r>
              <a:rPr lang="tr-TR" sz="3000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65BD0-56BD-42BC-851E-B37341D88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299" y="1274826"/>
            <a:ext cx="11468101" cy="2154174"/>
          </a:xfrm>
        </p:spPr>
        <p:txBody>
          <a:bodyPr>
            <a:noAutofit/>
          </a:bodyPr>
          <a:lstStyle/>
          <a:p>
            <a:r>
              <a:rPr lang="tr-TR" sz="2500" dirty="0"/>
              <a:t>6233 </a:t>
            </a:r>
            <a:r>
              <a:rPr lang="tr-TR" sz="2500" dirty="0" err="1"/>
              <a:t>correctly</a:t>
            </a:r>
            <a:r>
              <a:rPr lang="tr-TR" sz="2500" dirty="0"/>
              <a:t> </a:t>
            </a:r>
            <a:r>
              <a:rPr lang="tr-TR" sz="2500" dirty="0" err="1"/>
              <a:t>classified</a:t>
            </a:r>
            <a:r>
              <a:rPr lang="tr-TR" sz="2500" dirty="0"/>
              <a:t> </a:t>
            </a:r>
            <a:r>
              <a:rPr lang="tr-TR" sz="2500" dirty="0" err="1"/>
              <a:t>instance</a:t>
            </a:r>
            <a:endParaRPr lang="tr-TR" sz="2500" dirty="0"/>
          </a:p>
          <a:p>
            <a:r>
              <a:rPr lang="tr-TR" sz="2500" b="1" dirty="0" err="1"/>
              <a:t>Accuracy</a:t>
            </a:r>
            <a:r>
              <a:rPr lang="tr-TR" sz="2500" b="1" dirty="0"/>
              <a:t>: 80.73% </a:t>
            </a:r>
          </a:p>
          <a:p>
            <a:r>
              <a:rPr lang="tr-TR" sz="2500" dirty="0" err="1"/>
              <a:t>Almost</a:t>
            </a:r>
            <a:r>
              <a:rPr lang="tr-TR" sz="2500" dirty="0"/>
              <a:t> </a:t>
            </a:r>
            <a:r>
              <a:rPr lang="tr-TR" sz="2500" dirty="0" err="1"/>
              <a:t>the</a:t>
            </a:r>
            <a:r>
              <a:rPr lang="tr-TR" sz="2500" dirty="0"/>
              <a:t> </a:t>
            </a:r>
            <a:r>
              <a:rPr lang="tr-TR" sz="2500" dirty="0" err="1"/>
              <a:t>same</a:t>
            </a:r>
            <a:r>
              <a:rPr lang="tr-TR" sz="2500" dirty="0"/>
              <a:t> </a:t>
            </a:r>
            <a:r>
              <a:rPr lang="tr-TR" sz="2500" dirty="0" err="1"/>
              <a:t>accuracy</a:t>
            </a:r>
            <a:r>
              <a:rPr lang="tr-TR" sz="2500" dirty="0"/>
              <a:t> as </a:t>
            </a:r>
            <a:r>
              <a:rPr lang="tr-TR" sz="2500" dirty="0" err="1"/>
              <a:t>when</a:t>
            </a:r>
            <a:r>
              <a:rPr lang="tr-TR" sz="2500" dirty="0"/>
              <a:t> </a:t>
            </a:r>
            <a:r>
              <a:rPr lang="tr-TR" sz="2500" dirty="0" err="1"/>
              <a:t>we</a:t>
            </a:r>
            <a:r>
              <a:rPr lang="tr-TR" sz="2500" dirty="0"/>
              <a:t> </a:t>
            </a:r>
            <a:r>
              <a:rPr lang="tr-TR" sz="2500" dirty="0" err="1"/>
              <a:t>included</a:t>
            </a:r>
            <a:r>
              <a:rPr lang="tr-TR" sz="2500" dirty="0"/>
              <a:t> </a:t>
            </a:r>
            <a:r>
              <a:rPr lang="tr-TR" sz="2500" dirty="0" err="1"/>
              <a:t>all</a:t>
            </a:r>
            <a:r>
              <a:rPr lang="tr-TR" sz="2500" dirty="0"/>
              <a:t> </a:t>
            </a:r>
            <a:r>
              <a:rPr lang="tr-TR" sz="2500" dirty="0" err="1"/>
              <a:t>the</a:t>
            </a:r>
            <a:r>
              <a:rPr lang="tr-TR" sz="2500" dirty="0"/>
              <a:t> </a:t>
            </a:r>
            <a:r>
              <a:rPr lang="tr-TR" sz="2500" dirty="0" err="1"/>
              <a:t>features</a:t>
            </a:r>
            <a:endParaRPr lang="tr-TR" sz="2500" dirty="0"/>
          </a:p>
          <a:p>
            <a:r>
              <a:rPr lang="tr-TR" sz="2500" dirty="0" err="1"/>
              <a:t>Tree</a:t>
            </a:r>
            <a:r>
              <a:rPr lang="tr-TR" sz="2500" dirty="0"/>
              <a:t> size: 1176</a:t>
            </a:r>
          </a:p>
          <a:p>
            <a:r>
              <a:rPr lang="tr-TR" sz="2500" dirty="0"/>
              <a:t>«</a:t>
            </a:r>
            <a:r>
              <a:rPr lang="tr-TR" sz="2500" dirty="0" err="1"/>
              <a:t>Genus</a:t>
            </a:r>
            <a:r>
              <a:rPr lang="tr-TR" sz="2500" dirty="0"/>
              <a:t>» is </a:t>
            </a:r>
            <a:r>
              <a:rPr lang="tr-TR" sz="2500" dirty="0" err="1"/>
              <a:t>distinctive</a:t>
            </a:r>
            <a:r>
              <a:rPr lang="tr-TR" sz="2500" dirty="0"/>
              <a:t>, </a:t>
            </a:r>
            <a:r>
              <a:rPr lang="tr-TR" sz="2500" dirty="0" err="1"/>
              <a:t>divides</a:t>
            </a:r>
            <a:r>
              <a:rPr lang="tr-TR" sz="2500" dirty="0"/>
              <a:t> </a:t>
            </a:r>
            <a:r>
              <a:rPr lang="tr-TR" sz="2500" dirty="0" err="1"/>
              <a:t>decision</a:t>
            </a:r>
            <a:r>
              <a:rPr lang="tr-TR" sz="2500" dirty="0"/>
              <a:t> </a:t>
            </a:r>
            <a:r>
              <a:rPr lang="tr-TR" sz="2500" dirty="0" err="1"/>
              <a:t>tree</a:t>
            </a:r>
            <a:r>
              <a:rPr lang="tr-TR" sz="2500" dirty="0"/>
              <a:t> </a:t>
            </a:r>
            <a:r>
              <a:rPr lang="tr-TR" sz="2500" dirty="0" err="1"/>
              <a:t>efficiently</a:t>
            </a:r>
            <a:endParaRPr lang="tr-TR" sz="25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EACC89D-D37E-4C20-811B-636BBF28B745}"/>
              </a:ext>
            </a:extLst>
          </p:cNvPr>
          <p:cNvSpPr txBox="1">
            <a:spLocks/>
          </p:cNvSpPr>
          <p:nvPr/>
        </p:nvSpPr>
        <p:spPr>
          <a:xfrm>
            <a:off x="600076" y="3796284"/>
            <a:ext cx="11096624" cy="9441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000" dirty="0"/>
              <a:t>Method#7 – 1024+DATE+classıd, j48 </a:t>
            </a:r>
            <a:r>
              <a:rPr lang="tr-TR" sz="3000" dirty="0" err="1"/>
              <a:t>and</a:t>
            </a:r>
            <a:r>
              <a:rPr lang="tr-TR" sz="3000" dirty="0"/>
              <a:t> </a:t>
            </a:r>
            <a:r>
              <a:rPr lang="tr-TR" sz="3000" dirty="0" err="1"/>
              <a:t>cross</a:t>
            </a:r>
            <a:r>
              <a:rPr lang="tr-TR" sz="3000" dirty="0"/>
              <a:t> </a:t>
            </a:r>
            <a:r>
              <a:rPr lang="tr-TR" sz="3000" dirty="0" err="1"/>
              <a:t>val</a:t>
            </a:r>
            <a:r>
              <a:rPr lang="tr-TR" sz="3000" dirty="0"/>
              <a:t> </a:t>
            </a:r>
            <a:r>
              <a:rPr lang="tr-TR" sz="3000" dirty="0" err="1"/>
              <a:t>wıth</a:t>
            </a:r>
            <a:r>
              <a:rPr lang="tr-TR" sz="3000" dirty="0"/>
              <a:t> 10 </a:t>
            </a:r>
            <a:r>
              <a:rPr lang="tr-TR" sz="3000" dirty="0" err="1"/>
              <a:t>folds</a:t>
            </a:r>
            <a:r>
              <a:rPr lang="tr-TR" sz="3000" dirty="0"/>
              <a:t>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3B30DCA-9951-4258-963A-2BFD2611FE20}"/>
              </a:ext>
            </a:extLst>
          </p:cNvPr>
          <p:cNvSpPr txBox="1">
            <a:spLocks/>
          </p:cNvSpPr>
          <p:nvPr/>
        </p:nvSpPr>
        <p:spPr>
          <a:xfrm>
            <a:off x="533401" y="4634674"/>
            <a:ext cx="11229975" cy="1566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500" dirty="0"/>
              <a:t>4470 </a:t>
            </a:r>
            <a:r>
              <a:rPr lang="tr-TR" sz="2500" dirty="0" err="1"/>
              <a:t>correctly</a:t>
            </a:r>
            <a:r>
              <a:rPr lang="tr-TR" sz="2500" dirty="0"/>
              <a:t> </a:t>
            </a:r>
            <a:r>
              <a:rPr lang="tr-TR" sz="2500" dirty="0" err="1"/>
              <a:t>classified</a:t>
            </a:r>
            <a:r>
              <a:rPr lang="tr-TR" sz="2500" dirty="0"/>
              <a:t> </a:t>
            </a:r>
            <a:r>
              <a:rPr lang="tr-TR" sz="2500" dirty="0" err="1"/>
              <a:t>instance</a:t>
            </a:r>
            <a:endParaRPr lang="tr-TR" sz="2500" dirty="0"/>
          </a:p>
          <a:p>
            <a:r>
              <a:rPr lang="tr-TR" sz="2500" b="1" dirty="0" err="1"/>
              <a:t>Accuracy</a:t>
            </a:r>
            <a:r>
              <a:rPr lang="tr-TR" sz="2500" b="1" dirty="0"/>
              <a:t>: 45.14%</a:t>
            </a:r>
          </a:p>
          <a:p>
            <a:r>
              <a:rPr lang="tr-TR" sz="2500" dirty="0" err="1"/>
              <a:t>Almost</a:t>
            </a:r>
            <a:r>
              <a:rPr lang="tr-TR" sz="2500" dirty="0"/>
              <a:t> 40 </a:t>
            </a:r>
            <a:r>
              <a:rPr lang="tr-TR" sz="2500" dirty="0" err="1"/>
              <a:t>percent</a:t>
            </a:r>
            <a:r>
              <a:rPr lang="tr-TR" sz="2500" dirty="0"/>
              <a:t> </a:t>
            </a:r>
            <a:r>
              <a:rPr lang="tr-TR" sz="2500" dirty="0" err="1"/>
              <a:t>increase</a:t>
            </a:r>
            <a:endParaRPr lang="tr-TR" sz="2500" dirty="0"/>
          </a:p>
          <a:p>
            <a:r>
              <a:rPr lang="tr-TR" sz="2500" dirty="0" err="1"/>
              <a:t>Tree</a:t>
            </a:r>
            <a:r>
              <a:rPr lang="tr-TR" sz="2500" dirty="0"/>
              <a:t> size: 3684</a:t>
            </a:r>
          </a:p>
        </p:txBody>
      </p:sp>
    </p:spTree>
    <p:extLst>
      <p:ext uri="{BB962C8B-B14F-4D97-AF65-F5344CB8AC3E}">
        <p14:creationId xmlns:p14="http://schemas.microsoft.com/office/powerpoint/2010/main" val="5765253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9EA81-D1A6-418E-834D-E07885B24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299" y="435483"/>
            <a:ext cx="11096624" cy="944118"/>
          </a:xfrm>
        </p:spPr>
        <p:txBody>
          <a:bodyPr>
            <a:normAutofit/>
          </a:bodyPr>
          <a:lstStyle/>
          <a:p>
            <a:r>
              <a:rPr lang="tr-TR" sz="3000" dirty="0"/>
              <a:t>Method#8 – 1024+Latıtude+classıd, j48 </a:t>
            </a:r>
            <a:r>
              <a:rPr lang="tr-TR" sz="3000" dirty="0" err="1"/>
              <a:t>and</a:t>
            </a:r>
            <a:r>
              <a:rPr lang="tr-TR" sz="3000" dirty="0"/>
              <a:t> </a:t>
            </a:r>
            <a:r>
              <a:rPr lang="tr-TR" sz="3000" dirty="0" err="1"/>
              <a:t>cross</a:t>
            </a:r>
            <a:r>
              <a:rPr lang="tr-TR" sz="3000" dirty="0"/>
              <a:t> </a:t>
            </a:r>
            <a:r>
              <a:rPr lang="tr-TR" sz="3000" dirty="0" err="1"/>
              <a:t>val</a:t>
            </a:r>
            <a:r>
              <a:rPr lang="tr-TR" sz="3000" dirty="0"/>
              <a:t> </a:t>
            </a:r>
            <a:r>
              <a:rPr lang="tr-TR" sz="3000" dirty="0" err="1"/>
              <a:t>wıth</a:t>
            </a:r>
            <a:r>
              <a:rPr lang="tr-TR" sz="3000" dirty="0"/>
              <a:t> 10 </a:t>
            </a:r>
            <a:r>
              <a:rPr lang="tr-TR" sz="3000" dirty="0" err="1"/>
              <a:t>folds</a:t>
            </a:r>
            <a:r>
              <a:rPr lang="tr-TR" sz="3000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165BD0-56BD-42BC-851E-B37341D88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5299" y="1274826"/>
            <a:ext cx="11468101" cy="2154174"/>
          </a:xfrm>
        </p:spPr>
        <p:txBody>
          <a:bodyPr>
            <a:noAutofit/>
          </a:bodyPr>
          <a:lstStyle/>
          <a:p>
            <a:r>
              <a:rPr lang="tr-TR" sz="2500" dirty="0"/>
              <a:t>1616 </a:t>
            </a:r>
            <a:r>
              <a:rPr lang="tr-TR" sz="2500" dirty="0" err="1"/>
              <a:t>correctly</a:t>
            </a:r>
            <a:r>
              <a:rPr lang="tr-TR" sz="2500" dirty="0"/>
              <a:t> </a:t>
            </a:r>
            <a:r>
              <a:rPr lang="tr-TR" sz="2500" dirty="0" err="1"/>
              <a:t>classified</a:t>
            </a:r>
            <a:r>
              <a:rPr lang="tr-TR" sz="2500" dirty="0"/>
              <a:t> </a:t>
            </a:r>
            <a:r>
              <a:rPr lang="tr-TR" sz="2500" dirty="0" err="1"/>
              <a:t>instance</a:t>
            </a:r>
            <a:endParaRPr lang="tr-TR" sz="2500" dirty="0"/>
          </a:p>
          <a:p>
            <a:r>
              <a:rPr lang="tr-TR" sz="2500" b="1" dirty="0" err="1"/>
              <a:t>Accuracy</a:t>
            </a:r>
            <a:r>
              <a:rPr lang="tr-TR" sz="2500" b="1" dirty="0"/>
              <a:t>: 20.93% </a:t>
            </a:r>
          </a:p>
          <a:p>
            <a:r>
              <a:rPr lang="tr-TR" sz="2500" dirty="0" err="1"/>
              <a:t>Almost</a:t>
            </a:r>
            <a:r>
              <a:rPr lang="tr-TR" sz="2500" dirty="0"/>
              <a:t> </a:t>
            </a:r>
            <a:r>
              <a:rPr lang="tr-TR" sz="2500" dirty="0" err="1"/>
              <a:t>the</a:t>
            </a:r>
            <a:r>
              <a:rPr lang="tr-TR" sz="2500" dirty="0"/>
              <a:t> </a:t>
            </a:r>
            <a:r>
              <a:rPr lang="tr-TR" sz="2500" dirty="0" err="1"/>
              <a:t>same</a:t>
            </a:r>
            <a:r>
              <a:rPr lang="tr-TR" sz="2500" dirty="0"/>
              <a:t> </a:t>
            </a:r>
            <a:r>
              <a:rPr lang="tr-TR" sz="2500" dirty="0" err="1"/>
              <a:t>accuracy</a:t>
            </a:r>
            <a:r>
              <a:rPr lang="tr-TR" sz="2500" dirty="0"/>
              <a:t> as </a:t>
            </a:r>
            <a:r>
              <a:rPr lang="tr-TR" sz="2500" dirty="0" err="1"/>
              <a:t>when</a:t>
            </a:r>
            <a:r>
              <a:rPr lang="tr-TR" sz="2500" dirty="0"/>
              <a:t> </a:t>
            </a:r>
            <a:r>
              <a:rPr lang="tr-TR" sz="2500" dirty="0" err="1"/>
              <a:t>we</a:t>
            </a:r>
            <a:r>
              <a:rPr lang="tr-TR" sz="2500" dirty="0"/>
              <a:t> </a:t>
            </a:r>
            <a:r>
              <a:rPr lang="tr-TR" sz="2500" dirty="0" err="1"/>
              <a:t>only</a:t>
            </a:r>
            <a:r>
              <a:rPr lang="tr-TR" sz="2500" dirty="0"/>
              <a:t> </a:t>
            </a:r>
            <a:r>
              <a:rPr lang="tr-TR" sz="2500" dirty="0" err="1"/>
              <a:t>used</a:t>
            </a:r>
            <a:r>
              <a:rPr lang="tr-TR" sz="2500" dirty="0"/>
              <a:t> </a:t>
            </a:r>
            <a:r>
              <a:rPr lang="tr-TR" sz="2500" dirty="0" err="1"/>
              <a:t>first</a:t>
            </a:r>
            <a:r>
              <a:rPr lang="tr-TR" sz="2500" dirty="0"/>
              <a:t> 1024 </a:t>
            </a:r>
            <a:r>
              <a:rPr lang="tr-TR" sz="2500" dirty="0" err="1"/>
              <a:t>features</a:t>
            </a:r>
            <a:endParaRPr lang="tr-TR" sz="2500" dirty="0"/>
          </a:p>
          <a:p>
            <a:r>
              <a:rPr lang="tr-TR" sz="2500" dirty="0"/>
              <a:t>Has </a:t>
            </a:r>
            <a:r>
              <a:rPr lang="tr-TR" sz="2500" dirty="0" err="1"/>
              <a:t>no</a:t>
            </a:r>
            <a:r>
              <a:rPr lang="tr-TR" sz="2500" dirty="0"/>
              <a:t> </a:t>
            </a:r>
            <a:r>
              <a:rPr lang="tr-TR" sz="2500" dirty="0" err="1"/>
              <a:t>effect</a:t>
            </a:r>
            <a:r>
              <a:rPr lang="tr-TR" sz="2500" dirty="0"/>
              <a:t>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EACC89D-D37E-4C20-811B-636BBF28B745}"/>
              </a:ext>
            </a:extLst>
          </p:cNvPr>
          <p:cNvSpPr txBox="1">
            <a:spLocks/>
          </p:cNvSpPr>
          <p:nvPr/>
        </p:nvSpPr>
        <p:spPr>
          <a:xfrm>
            <a:off x="600076" y="3324225"/>
            <a:ext cx="11096624" cy="9441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 cap="all" baseline="0">
                <a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tile tx="6350" ty="-127000" sx="65000" sy="64000" flip="none" algn="tl"/>
                </a:blip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3000" dirty="0"/>
              <a:t>Method#9 – 1024+Longıtude+classıd, j48 </a:t>
            </a:r>
            <a:r>
              <a:rPr lang="tr-TR" sz="3000" dirty="0" err="1"/>
              <a:t>and</a:t>
            </a:r>
            <a:r>
              <a:rPr lang="tr-TR" sz="3000" dirty="0"/>
              <a:t> </a:t>
            </a:r>
            <a:r>
              <a:rPr lang="tr-TR" sz="3000" dirty="0" err="1"/>
              <a:t>cross</a:t>
            </a:r>
            <a:r>
              <a:rPr lang="tr-TR" sz="3000" dirty="0"/>
              <a:t> </a:t>
            </a:r>
            <a:r>
              <a:rPr lang="tr-TR" sz="3000" dirty="0" err="1"/>
              <a:t>val</a:t>
            </a:r>
            <a:r>
              <a:rPr lang="tr-TR" sz="3000" dirty="0"/>
              <a:t> </a:t>
            </a:r>
            <a:r>
              <a:rPr lang="tr-TR" sz="3000" dirty="0" err="1"/>
              <a:t>wıth</a:t>
            </a:r>
            <a:r>
              <a:rPr lang="tr-TR" sz="3000" dirty="0"/>
              <a:t> 10 </a:t>
            </a:r>
            <a:r>
              <a:rPr lang="tr-TR" sz="3000" dirty="0" err="1"/>
              <a:t>folds</a:t>
            </a:r>
            <a:r>
              <a:rPr lang="tr-TR" sz="3000" dirty="0"/>
              <a:t> 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3B30DCA-9951-4258-963A-2BFD2611FE20}"/>
              </a:ext>
            </a:extLst>
          </p:cNvPr>
          <p:cNvSpPr txBox="1">
            <a:spLocks/>
          </p:cNvSpPr>
          <p:nvPr/>
        </p:nvSpPr>
        <p:spPr>
          <a:xfrm>
            <a:off x="533400" y="4268343"/>
            <a:ext cx="11229975" cy="1566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182880" indent="-182880" algn="l" defTabSz="914400" rtl="0" eaLnBrk="1" latinLnBrk="0" hangingPunct="1">
              <a:lnSpc>
                <a:spcPct val="90000"/>
              </a:lnSpc>
              <a:spcBef>
                <a:spcPts val="1200"/>
              </a:spcBef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400"/>
              </a:spcBef>
              <a:spcAft>
                <a:spcPts val="200"/>
              </a:spcAft>
              <a:buClr>
                <a:schemeClr val="accent1">
                  <a:lumMod val="75000"/>
                </a:schemeClr>
              </a:buClr>
              <a:buSzPct val="85000"/>
              <a:buFont typeface="Wingdings" pitchFamily="2" charset="2"/>
              <a:buChar char="§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500" b="1" dirty="0" err="1"/>
              <a:t>Accuracy</a:t>
            </a:r>
            <a:r>
              <a:rPr lang="tr-TR" sz="2500" b="1" dirty="0"/>
              <a:t>: 20.93%</a:t>
            </a:r>
          </a:p>
          <a:p>
            <a:r>
              <a:rPr lang="tr-TR" sz="2500" dirty="0" err="1"/>
              <a:t>Same</a:t>
            </a:r>
            <a:r>
              <a:rPr lang="tr-TR" sz="2500" dirty="0"/>
              <a:t> as </a:t>
            </a:r>
            <a:r>
              <a:rPr lang="tr-TR" sz="2500" dirty="0" err="1"/>
              <a:t>Latitude</a:t>
            </a:r>
            <a:endParaRPr lang="tr-TR" sz="2500" dirty="0"/>
          </a:p>
        </p:txBody>
      </p:sp>
    </p:spTree>
    <p:extLst>
      <p:ext uri="{BB962C8B-B14F-4D97-AF65-F5344CB8AC3E}">
        <p14:creationId xmlns:p14="http://schemas.microsoft.com/office/powerpoint/2010/main" val="44686600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102</TotalTime>
  <Words>759</Words>
  <Application>Microsoft Office PowerPoint</Application>
  <PresentationFormat>Widescreen</PresentationFormat>
  <Paragraphs>90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Rockwell</vt:lpstr>
      <vt:lpstr>Rockwell Condensed</vt:lpstr>
      <vt:lpstr>Wingdings</vt:lpstr>
      <vt:lpstr>Wood Type</vt:lpstr>
      <vt:lpstr>Fruıt ımage recognıtıon wıth weka</vt:lpstr>
      <vt:lpstr>AIM &amp; method</vt:lpstr>
      <vt:lpstr>Method#1 – 1031 attrıbute, zeror and cross val wıth 10 folds</vt:lpstr>
      <vt:lpstr>Method#2 – 1031 attrıbute, j48 and cross val wıth 10 folds</vt:lpstr>
      <vt:lpstr>PowerPoint Presentation</vt:lpstr>
      <vt:lpstr>Method#4 – 1025 attrıbute, j48 and cross val wıth 10 folds</vt:lpstr>
      <vt:lpstr>PowerPoint Presentation</vt:lpstr>
      <vt:lpstr>Method#6 – 1024+Genus+classıd, j48 and cross val wıth 10 folds </vt:lpstr>
      <vt:lpstr>Method#8 – 1024+Latıtude+classıd, j48 and cross val wıth 10 folds </vt:lpstr>
      <vt:lpstr>Method#10 – 1031 Features, confırmatıon wıth bestfırst</vt:lpstr>
      <vt:lpstr>Conclusıon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Fruıt ımage recognıtıon wıth weka</dc:title>
  <dc:creator>Itır Ege Değer</dc:creator>
  <cp:lastModifiedBy>Itır Ege Değer</cp:lastModifiedBy>
  <cp:revision>16</cp:revision>
  <dcterms:created xsi:type="dcterms:W3CDTF">2017-12-20T22:09:28Z</dcterms:created>
  <dcterms:modified xsi:type="dcterms:W3CDTF">2017-12-20T23:53:06Z</dcterms:modified>
</cp:coreProperties>
</file>