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B1CBA7-A9D1-4F06-8481-492AF849DC9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38C6328D-6204-45C0-849C-C216876D43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0635621A-509A-4DA9-9D3E-DA864CEAC4FA}"/>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5" name="Alt Bilgi Yer Tutucusu 4">
            <a:extLst>
              <a:ext uri="{FF2B5EF4-FFF2-40B4-BE49-F238E27FC236}">
                <a16:creationId xmlns:a16="http://schemas.microsoft.com/office/drawing/2014/main" id="{2E9F5918-8C02-44C9-95A0-AA03E479DA8C}"/>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11BE9FD-4C10-440F-802C-7B9D9573722C}"/>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163675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6EE2CD3-7F38-4E48-9461-72E6801CBF3E}"/>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4561DE19-C2BF-4A48-AE6A-70CAE1A52143}"/>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9D1B1635-CF5B-473E-97A7-9EA63C0C53C9}"/>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5" name="Alt Bilgi Yer Tutucusu 4">
            <a:extLst>
              <a:ext uri="{FF2B5EF4-FFF2-40B4-BE49-F238E27FC236}">
                <a16:creationId xmlns:a16="http://schemas.microsoft.com/office/drawing/2014/main" id="{7D0E395E-267F-41D1-AAC1-73EBAC9C312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EC60794-1F69-4145-BBC0-1103969827AA}"/>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57442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006F8D5-96B9-444E-8FD2-D8AEC9DDC13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2D846103-D6B2-42FB-9C94-DD0FB570ACC7}"/>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EF5E69C-1571-4F62-80D5-E9DF499DC46B}"/>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5" name="Alt Bilgi Yer Tutucusu 4">
            <a:extLst>
              <a:ext uri="{FF2B5EF4-FFF2-40B4-BE49-F238E27FC236}">
                <a16:creationId xmlns:a16="http://schemas.microsoft.com/office/drawing/2014/main" id="{6013647D-0338-495C-9AFB-8478AC77C7CD}"/>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4D3B9F55-A914-4F0B-B012-2C31A7C58505}"/>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387917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C6D93C-78D6-41D1-ADED-EF2D973DA5E8}"/>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C3150841-410E-4A8C-9E65-13903696FA1B}"/>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65F6CBD8-A585-48B2-A3C7-39811E23418C}"/>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5" name="Alt Bilgi Yer Tutucusu 4">
            <a:extLst>
              <a:ext uri="{FF2B5EF4-FFF2-40B4-BE49-F238E27FC236}">
                <a16:creationId xmlns:a16="http://schemas.microsoft.com/office/drawing/2014/main" id="{9F3FBB20-1399-4579-ACF9-ACF5316B9C7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0E3C7B4-E658-443F-B995-BA2F2683FD85}"/>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137890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773C83-BC1F-40F2-845E-223F2808564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462A104-132F-4985-88F6-F7C69A0FC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B8DBDCD0-419A-4638-B4F7-E087BBDECEB1}"/>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5" name="Alt Bilgi Yer Tutucusu 4">
            <a:extLst>
              <a:ext uri="{FF2B5EF4-FFF2-40B4-BE49-F238E27FC236}">
                <a16:creationId xmlns:a16="http://schemas.microsoft.com/office/drawing/2014/main" id="{3307006F-0D27-4DAE-A795-EF9D6BD57167}"/>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551E52A7-B257-41B7-BA5C-8C1E7FB88CB6}"/>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254396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A5BFC5-9BF9-4103-ABDB-5D52BB82CA4A}"/>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E0B0B1AD-5D16-455B-8E8C-3D534BCE1225}"/>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2B6EC82D-5D13-48E7-9D47-2C7D6D3B6F00}"/>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291FD974-789E-4DBB-B7FB-4E54B6EE0A15}"/>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6" name="Alt Bilgi Yer Tutucusu 5">
            <a:extLst>
              <a:ext uri="{FF2B5EF4-FFF2-40B4-BE49-F238E27FC236}">
                <a16:creationId xmlns:a16="http://schemas.microsoft.com/office/drawing/2014/main" id="{BA5551E7-20C8-4949-8EA3-73C8C1B54354}"/>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78F4F93A-DF49-4B7C-85A5-A9520E15BB6C}"/>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242466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4657E9-BE83-4ED5-A903-A8FAA7ECEEE4}"/>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F2E37E3C-30F0-4777-9DA9-1A36C1103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C75100D0-7278-4C70-8F50-BF01CAA1C810}"/>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27AEC658-9138-49C1-ACCA-4702C84062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28517523-17C0-41F3-81F2-BCF20FF22C67}"/>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DB3DC930-44BE-44C9-9257-3DBDD76C6EDE}"/>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8" name="Alt Bilgi Yer Tutucusu 7">
            <a:extLst>
              <a:ext uri="{FF2B5EF4-FFF2-40B4-BE49-F238E27FC236}">
                <a16:creationId xmlns:a16="http://schemas.microsoft.com/office/drawing/2014/main" id="{68824334-77EA-4E9F-B6FF-DA23EF16368F}"/>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0514F148-77A9-4AF5-A51E-A80EA23F6407}"/>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146141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8B0B374-D833-49E3-B6EF-54A5403B966B}"/>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7A82C04A-8DF0-4906-8480-7078E1EDE2A1}"/>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4" name="Alt Bilgi Yer Tutucusu 3">
            <a:extLst>
              <a:ext uri="{FF2B5EF4-FFF2-40B4-BE49-F238E27FC236}">
                <a16:creationId xmlns:a16="http://schemas.microsoft.com/office/drawing/2014/main" id="{A85D0B70-B70C-430B-B952-338750086B16}"/>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0D3DE233-15C5-4417-AD9E-8B0847E508CC}"/>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19781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E08EC49-7C08-4380-BC71-7C0BA25724C6}"/>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3" name="Alt Bilgi Yer Tutucusu 2">
            <a:extLst>
              <a:ext uri="{FF2B5EF4-FFF2-40B4-BE49-F238E27FC236}">
                <a16:creationId xmlns:a16="http://schemas.microsoft.com/office/drawing/2014/main" id="{B555F657-CC33-42D0-BE9D-F3541BB31735}"/>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4E3EDDDA-438B-42DF-AC14-A53719E2E449}"/>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230664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7DDD99-9E9D-4835-9827-B4BE0D70395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96A9C256-F7C6-4216-B86A-C42A5C27AA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CBEFCBD3-9758-4C92-A382-CFBBB6265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B85985FB-5AB4-4889-9E9A-DD20546ED41A}"/>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6" name="Alt Bilgi Yer Tutucusu 5">
            <a:extLst>
              <a:ext uri="{FF2B5EF4-FFF2-40B4-BE49-F238E27FC236}">
                <a16:creationId xmlns:a16="http://schemas.microsoft.com/office/drawing/2014/main" id="{AAEC31AD-9FA1-41A2-BCE8-ADA246813846}"/>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59FB7D45-B94A-4946-A8E8-5F5F69D22BE1}"/>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182550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681A5E-2078-4FCC-A806-373884FBEEC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17CE38D5-3B10-430E-830D-2F516B6BB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1ECAE5E0-41AC-49B8-B12A-E7D268AB5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0E33BC45-90B6-4A66-A94D-99476813581E}"/>
              </a:ext>
            </a:extLst>
          </p:cNvPr>
          <p:cNvSpPr>
            <a:spLocks noGrp="1"/>
          </p:cNvSpPr>
          <p:nvPr>
            <p:ph type="dt" sz="half" idx="10"/>
          </p:nvPr>
        </p:nvSpPr>
        <p:spPr/>
        <p:txBody>
          <a:bodyPr/>
          <a:lstStyle/>
          <a:p>
            <a:fld id="{21308C70-8A25-4D03-B746-29EEF6BB44FB}" type="datetimeFigureOut">
              <a:rPr lang="en-US" smtClean="0"/>
              <a:t>21-Dec-17</a:t>
            </a:fld>
            <a:endParaRPr lang="en-US"/>
          </a:p>
        </p:txBody>
      </p:sp>
      <p:sp>
        <p:nvSpPr>
          <p:cNvPr id="6" name="Alt Bilgi Yer Tutucusu 5">
            <a:extLst>
              <a:ext uri="{FF2B5EF4-FFF2-40B4-BE49-F238E27FC236}">
                <a16:creationId xmlns:a16="http://schemas.microsoft.com/office/drawing/2014/main" id="{5ACBFAF7-0F19-46DA-B58A-EAF940EA3267}"/>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9009E473-9AD9-498C-9DF3-30C04B3153B9}"/>
              </a:ext>
            </a:extLst>
          </p:cNvPr>
          <p:cNvSpPr>
            <a:spLocks noGrp="1"/>
          </p:cNvSpPr>
          <p:nvPr>
            <p:ph type="sldNum" sz="quarter" idx="12"/>
          </p:nvPr>
        </p:nvSpPr>
        <p:spPr/>
        <p:txBody>
          <a:bodyPr/>
          <a:lstStyle/>
          <a:p>
            <a:fld id="{BE9D6173-FA64-4984-AD1E-246E75642951}" type="slidenum">
              <a:rPr lang="en-US" smtClean="0"/>
              <a:t>‹#›</a:t>
            </a:fld>
            <a:endParaRPr lang="en-US"/>
          </a:p>
        </p:txBody>
      </p:sp>
    </p:spTree>
    <p:extLst>
      <p:ext uri="{BB962C8B-B14F-4D97-AF65-F5344CB8AC3E}">
        <p14:creationId xmlns:p14="http://schemas.microsoft.com/office/powerpoint/2010/main" val="48560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974C8C3-B2CD-410B-9E4E-8BB053B35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6C32FCEA-99DE-44F2-896D-71DF02A8E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3B8C8FD1-EC4E-43B7-AF08-464D3A9B2D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08C70-8A25-4D03-B746-29EEF6BB44FB}" type="datetimeFigureOut">
              <a:rPr lang="en-US" smtClean="0"/>
              <a:t>21-Dec-17</a:t>
            </a:fld>
            <a:endParaRPr lang="en-US"/>
          </a:p>
        </p:txBody>
      </p:sp>
      <p:sp>
        <p:nvSpPr>
          <p:cNvPr id="5" name="Alt Bilgi Yer Tutucusu 4">
            <a:extLst>
              <a:ext uri="{FF2B5EF4-FFF2-40B4-BE49-F238E27FC236}">
                <a16:creationId xmlns:a16="http://schemas.microsoft.com/office/drawing/2014/main" id="{6A6F9B01-A116-417E-8FD3-8EA34611C6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D8D2BB41-2827-4CF4-830E-A8FC94733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D6173-FA64-4984-AD1E-246E75642951}" type="slidenum">
              <a:rPr lang="en-US" smtClean="0"/>
              <a:t>‹#›</a:t>
            </a:fld>
            <a:endParaRPr lang="en-US"/>
          </a:p>
        </p:txBody>
      </p:sp>
    </p:spTree>
    <p:extLst>
      <p:ext uri="{BB962C8B-B14F-4D97-AF65-F5344CB8AC3E}">
        <p14:creationId xmlns:p14="http://schemas.microsoft.com/office/powerpoint/2010/main" val="19004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15E842E3-3F7A-42DF-9E91-B7501EAFE3D9}"/>
              </a:ext>
            </a:extLst>
          </p:cNvPr>
          <p:cNvSpPr>
            <a:spLocks noGrp="1"/>
          </p:cNvSpPr>
          <p:nvPr>
            <p:ph type="subTitle" idx="1"/>
          </p:nvPr>
        </p:nvSpPr>
        <p:spPr>
          <a:xfrm>
            <a:off x="1692676" y="4986954"/>
            <a:ext cx="9144000" cy="1655762"/>
          </a:xfrm>
        </p:spPr>
        <p:txBody>
          <a:bodyPr>
            <a:normAutofit/>
          </a:bodyPr>
          <a:lstStyle/>
          <a:p>
            <a:r>
              <a:rPr lang="en-US" sz="2800" dirty="0"/>
              <a:t>CS 412 Term Project </a:t>
            </a:r>
            <a:r>
              <a:rPr lang="en-US" sz="2800" dirty="0" err="1"/>
              <a:t>Presantation</a:t>
            </a:r>
            <a:endParaRPr lang="en-US" sz="2800" dirty="0"/>
          </a:p>
          <a:p>
            <a:r>
              <a:rPr lang="en-US" dirty="0"/>
              <a:t>Kaggle, House Pricing </a:t>
            </a:r>
          </a:p>
          <a:p>
            <a:r>
              <a:rPr lang="en-US" sz="1600" dirty="0"/>
              <a:t>Ahmet </a:t>
            </a:r>
            <a:r>
              <a:rPr lang="en-US" sz="1600" dirty="0" err="1"/>
              <a:t>Ege</a:t>
            </a:r>
            <a:r>
              <a:rPr lang="en-US" sz="1600" dirty="0"/>
              <a:t> </a:t>
            </a:r>
            <a:r>
              <a:rPr lang="en-US" sz="1600" dirty="0" err="1"/>
              <a:t>Güldalı</a:t>
            </a:r>
            <a:r>
              <a:rPr lang="en-US" sz="1600" dirty="0"/>
              <a:t>, </a:t>
            </a:r>
            <a:r>
              <a:rPr lang="en-US" sz="1600" dirty="0" err="1"/>
              <a:t>Elit</a:t>
            </a:r>
            <a:r>
              <a:rPr lang="en-US" sz="1600" dirty="0"/>
              <a:t> </a:t>
            </a:r>
            <a:r>
              <a:rPr lang="en-US" sz="1600" dirty="0" err="1"/>
              <a:t>Açılan</a:t>
            </a:r>
            <a:r>
              <a:rPr lang="en-US" sz="1600" dirty="0"/>
              <a:t>, </a:t>
            </a:r>
            <a:r>
              <a:rPr lang="en-US" sz="1600" dirty="0" err="1"/>
              <a:t>Eylül</a:t>
            </a:r>
            <a:r>
              <a:rPr lang="en-US" sz="1600" dirty="0"/>
              <a:t> </a:t>
            </a:r>
            <a:r>
              <a:rPr lang="en-US" sz="1600" dirty="0" err="1"/>
              <a:t>Dicle</a:t>
            </a:r>
            <a:r>
              <a:rPr lang="en-US" sz="1600" dirty="0"/>
              <a:t> </a:t>
            </a:r>
            <a:r>
              <a:rPr lang="en-US" sz="1600" dirty="0" err="1"/>
              <a:t>Yurdakul</a:t>
            </a:r>
            <a:r>
              <a:rPr lang="en-US" sz="1600" dirty="0"/>
              <a:t>, </a:t>
            </a:r>
            <a:r>
              <a:rPr lang="tr-TR" sz="1600" dirty="0"/>
              <a:t>Ş</a:t>
            </a:r>
            <a:r>
              <a:rPr lang="en-US" sz="1600" dirty="0" err="1"/>
              <a:t>emsettin</a:t>
            </a:r>
            <a:r>
              <a:rPr lang="en-US" sz="1600" dirty="0"/>
              <a:t> </a:t>
            </a:r>
            <a:r>
              <a:rPr lang="en-US" sz="1600" dirty="0" err="1"/>
              <a:t>Oğuz</a:t>
            </a:r>
            <a:r>
              <a:rPr lang="en-US" sz="1600" dirty="0"/>
              <a:t> </a:t>
            </a:r>
            <a:r>
              <a:rPr lang="en-US" sz="1600" dirty="0" err="1"/>
              <a:t>Yüksek</a:t>
            </a:r>
            <a:endParaRPr lang="en-US" sz="1600" dirty="0"/>
          </a:p>
        </p:txBody>
      </p:sp>
      <p:pic>
        <p:nvPicPr>
          <p:cNvPr id="5" name="Resim 4">
            <a:extLst>
              <a:ext uri="{FF2B5EF4-FFF2-40B4-BE49-F238E27FC236}">
                <a16:creationId xmlns:a16="http://schemas.microsoft.com/office/drawing/2014/main" id="{3E5CCFBD-5999-4067-9010-21859334E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0"/>
            <a:ext cx="8096250" cy="4762500"/>
          </a:xfrm>
          <a:prstGeom prst="rect">
            <a:avLst/>
          </a:prstGeom>
        </p:spPr>
      </p:pic>
    </p:spTree>
    <p:extLst>
      <p:ext uri="{BB962C8B-B14F-4D97-AF65-F5344CB8AC3E}">
        <p14:creationId xmlns:p14="http://schemas.microsoft.com/office/powerpoint/2010/main" val="154879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C6675C-7738-45DB-A64E-D98841C3A611}"/>
              </a:ext>
            </a:extLst>
          </p:cNvPr>
          <p:cNvSpPr>
            <a:spLocks noGrp="1"/>
          </p:cNvSpPr>
          <p:nvPr>
            <p:ph idx="1"/>
          </p:nvPr>
        </p:nvSpPr>
        <p:spPr>
          <a:xfrm>
            <a:off x="6755907" y="1479396"/>
            <a:ext cx="5077287" cy="4351338"/>
          </a:xfrm>
        </p:spPr>
        <p:txBody>
          <a:bodyPr>
            <a:normAutofit lnSpcReduction="10000"/>
          </a:bodyPr>
          <a:lstStyle/>
          <a:p>
            <a:r>
              <a:rPr lang="en-US" dirty="0"/>
              <a:t>We used these new coeﬃcients on train data to calculate new </a:t>
            </a:r>
            <a:r>
              <a:rPr lang="en-US" dirty="0" err="1"/>
              <a:t>SalePrice</a:t>
            </a:r>
            <a:r>
              <a:rPr lang="en-US" dirty="0"/>
              <a:t> values and compared these new values to actual </a:t>
            </a:r>
            <a:r>
              <a:rPr lang="en-US" dirty="0" err="1"/>
              <a:t>SalePrice</a:t>
            </a:r>
            <a:r>
              <a:rPr lang="en-US" dirty="0"/>
              <a:t> values of the train data to see the correlation between them. </a:t>
            </a:r>
            <a:endParaRPr lang="tr-TR" dirty="0"/>
          </a:p>
          <a:p>
            <a:r>
              <a:rPr lang="en-US" dirty="0"/>
              <a:t>Here we also</a:t>
            </a:r>
            <a:r>
              <a:rPr lang="tr-TR" dirty="0"/>
              <a:t> </a:t>
            </a:r>
            <a:r>
              <a:rPr lang="en-US" dirty="0"/>
              <a:t>removed the outliers using their numeric distance from mean squared error. We did these with the 30 most dominant features. </a:t>
            </a:r>
          </a:p>
        </p:txBody>
      </p:sp>
      <p:pic>
        <p:nvPicPr>
          <p:cNvPr id="5" name="Resim 4">
            <a:extLst>
              <a:ext uri="{FF2B5EF4-FFF2-40B4-BE49-F238E27FC236}">
                <a16:creationId xmlns:a16="http://schemas.microsoft.com/office/drawing/2014/main" id="{5B8E8BC0-E23A-49D8-9F13-7773004EE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27" y="1630609"/>
            <a:ext cx="5158173" cy="3596781"/>
          </a:xfrm>
          <a:prstGeom prst="rect">
            <a:avLst/>
          </a:prstGeom>
        </p:spPr>
      </p:pic>
    </p:spTree>
    <p:extLst>
      <p:ext uri="{BB962C8B-B14F-4D97-AF65-F5344CB8AC3E}">
        <p14:creationId xmlns:p14="http://schemas.microsoft.com/office/powerpoint/2010/main" val="104163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54291BA-BD47-4F72-ACB8-BEAE7F767A1B}"/>
              </a:ext>
            </a:extLst>
          </p:cNvPr>
          <p:cNvSpPr>
            <a:spLocks noGrp="1"/>
          </p:cNvSpPr>
          <p:nvPr>
            <p:ph idx="1"/>
          </p:nvPr>
        </p:nvSpPr>
        <p:spPr>
          <a:xfrm>
            <a:off x="838200" y="1253331"/>
            <a:ext cx="10515600" cy="4351338"/>
          </a:xfrm>
        </p:spPr>
        <p:txBody>
          <a:bodyPr/>
          <a:lstStyle/>
          <a:p>
            <a:pPr marL="0" indent="0">
              <a:buNone/>
            </a:pPr>
            <a:r>
              <a:rPr lang="tr-TR" b="1" dirty="0"/>
              <a:t>2- </a:t>
            </a:r>
            <a:r>
              <a:rPr lang="tr-TR" b="1" dirty="0" err="1"/>
              <a:t>Keras</a:t>
            </a:r>
            <a:r>
              <a:rPr lang="tr-TR" b="1" dirty="0"/>
              <a:t> </a:t>
            </a:r>
          </a:p>
          <a:p>
            <a:r>
              <a:rPr lang="tr-TR" dirty="0"/>
              <a:t>W</a:t>
            </a:r>
            <a:r>
              <a:rPr lang="en-US" dirty="0"/>
              <a:t>e applied </a:t>
            </a:r>
            <a:r>
              <a:rPr lang="en-US" dirty="0" err="1"/>
              <a:t>Keras</a:t>
            </a:r>
            <a:r>
              <a:rPr lang="en-US" dirty="0"/>
              <a:t> on top of Random Forest importance coeﬃcients to try out neural network compared to our results, since </a:t>
            </a:r>
            <a:r>
              <a:rPr lang="en-US" dirty="0" err="1"/>
              <a:t>Keras</a:t>
            </a:r>
            <a:r>
              <a:rPr lang="en-US" dirty="0"/>
              <a:t> is compatible with Python and it is a fast and easy-to-implement deep learning algorithm.</a:t>
            </a:r>
            <a:endParaRPr lang="tr-TR" dirty="0"/>
          </a:p>
          <a:p>
            <a:r>
              <a:rPr lang="en-US" dirty="0"/>
              <a:t>We use Random Forest importance coeﬃcients to choose the features we will train the </a:t>
            </a:r>
            <a:r>
              <a:rPr lang="en-US" dirty="0" err="1"/>
              <a:t>Keras</a:t>
            </a:r>
            <a:r>
              <a:rPr lang="en-US" dirty="0"/>
              <a:t> with. 30 features did not provide enough deﬁnition, so we reduced the feature count from 30 to 6. </a:t>
            </a:r>
            <a:endParaRPr lang="tr-TR" dirty="0"/>
          </a:p>
          <a:p>
            <a:r>
              <a:rPr lang="en-US" dirty="0"/>
              <a:t>Then we let </a:t>
            </a:r>
            <a:r>
              <a:rPr lang="en-US" dirty="0" err="1"/>
              <a:t>Keras</a:t>
            </a:r>
            <a:r>
              <a:rPr lang="en-US" dirty="0"/>
              <a:t> to ﬁgure out its own coeﬃcients</a:t>
            </a:r>
            <a:r>
              <a:rPr lang="tr-TR" dirty="0"/>
              <a:t>.</a:t>
            </a:r>
          </a:p>
          <a:p>
            <a:endParaRPr lang="en-US" dirty="0"/>
          </a:p>
        </p:txBody>
      </p:sp>
    </p:spTree>
    <p:extLst>
      <p:ext uri="{BB962C8B-B14F-4D97-AF65-F5344CB8AC3E}">
        <p14:creationId xmlns:p14="http://schemas.microsoft.com/office/powerpoint/2010/main" val="2173916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439425B-BAE3-4D58-8861-CFCFC737B248}"/>
              </a:ext>
            </a:extLst>
          </p:cNvPr>
          <p:cNvSpPr>
            <a:spLocks noGrp="1"/>
          </p:cNvSpPr>
          <p:nvPr>
            <p:ph idx="1"/>
          </p:nvPr>
        </p:nvSpPr>
        <p:spPr>
          <a:xfrm>
            <a:off x="6789992" y="1478944"/>
            <a:ext cx="4994571" cy="4351338"/>
          </a:xfrm>
        </p:spPr>
        <p:txBody>
          <a:bodyPr>
            <a:normAutofit lnSpcReduction="10000"/>
          </a:bodyPr>
          <a:lstStyle/>
          <a:p>
            <a:r>
              <a:rPr lang="en-US" dirty="0"/>
              <a:t>We applied the model generated by </a:t>
            </a:r>
            <a:r>
              <a:rPr lang="en-US" dirty="0" err="1"/>
              <a:t>Keras</a:t>
            </a:r>
            <a:r>
              <a:rPr lang="en-US" dirty="0"/>
              <a:t> to our training data, </a:t>
            </a:r>
            <a:r>
              <a:rPr lang="en-US" dirty="0" err="1"/>
              <a:t>denormalize</a:t>
            </a:r>
            <a:r>
              <a:rPr lang="en-US" dirty="0"/>
              <a:t> the outputs and plotted them onto a scatter graph to see the </a:t>
            </a:r>
            <a:r>
              <a:rPr lang="en-US" dirty="0" err="1"/>
              <a:t>revelance</a:t>
            </a:r>
            <a:r>
              <a:rPr lang="en-US" dirty="0"/>
              <a:t>. </a:t>
            </a:r>
            <a:endParaRPr lang="tr-TR" dirty="0"/>
          </a:p>
          <a:p>
            <a:r>
              <a:rPr lang="en-US" dirty="0"/>
              <a:t>It was not as deterministic as the linear regression we did with Random Forest </a:t>
            </a:r>
            <a:r>
              <a:rPr lang="en-US" dirty="0" err="1"/>
              <a:t>coeﬃcents</a:t>
            </a:r>
            <a:r>
              <a:rPr lang="en-US" dirty="0"/>
              <a:t>. Most of the time it yielded close results to the previous graph if not better. </a:t>
            </a:r>
          </a:p>
        </p:txBody>
      </p:sp>
      <p:pic>
        <p:nvPicPr>
          <p:cNvPr id="5" name="Resim 4">
            <a:extLst>
              <a:ext uri="{FF2B5EF4-FFF2-40B4-BE49-F238E27FC236}">
                <a16:creationId xmlns:a16="http://schemas.microsoft.com/office/drawing/2014/main" id="{EC869176-5C36-41D0-8F71-963B71D7A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39" y="1720893"/>
            <a:ext cx="5460561" cy="3416213"/>
          </a:xfrm>
          <a:prstGeom prst="rect">
            <a:avLst/>
          </a:prstGeom>
        </p:spPr>
      </p:pic>
    </p:spTree>
    <p:extLst>
      <p:ext uri="{BB962C8B-B14F-4D97-AF65-F5344CB8AC3E}">
        <p14:creationId xmlns:p14="http://schemas.microsoft.com/office/powerpoint/2010/main" val="313170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72CCB0-4132-459E-BCFC-0B2A1CDF64E2}"/>
              </a:ext>
            </a:extLst>
          </p:cNvPr>
          <p:cNvSpPr>
            <a:spLocks noGrp="1"/>
          </p:cNvSpPr>
          <p:nvPr>
            <p:ph idx="1"/>
          </p:nvPr>
        </p:nvSpPr>
        <p:spPr>
          <a:xfrm>
            <a:off x="838200" y="1253331"/>
            <a:ext cx="10515600" cy="4351338"/>
          </a:xfrm>
        </p:spPr>
        <p:txBody>
          <a:bodyPr/>
          <a:lstStyle/>
          <a:p>
            <a:pPr marL="0" indent="0">
              <a:buNone/>
            </a:pPr>
            <a:r>
              <a:rPr lang="tr-TR" b="1" dirty="0"/>
              <a:t>3- </a:t>
            </a:r>
            <a:r>
              <a:rPr lang="tr-TR" b="1" dirty="0" err="1"/>
              <a:t>Lasso</a:t>
            </a:r>
            <a:r>
              <a:rPr lang="tr-TR" b="1" dirty="0"/>
              <a:t> </a:t>
            </a:r>
          </a:p>
          <a:p>
            <a:r>
              <a:rPr lang="en-US" dirty="0"/>
              <a:t>Despite the resulting graph looks more promising compared to what we had from Random Forest </a:t>
            </a:r>
            <a:r>
              <a:rPr lang="en-US" dirty="0" err="1"/>
              <a:t>coeﬃcents</a:t>
            </a:r>
            <a:r>
              <a:rPr lang="en-US" dirty="0"/>
              <a:t>, it still looked improvable. So, we proceeded with our research and found some more methods such as Lasso</a:t>
            </a:r>
            <a:r>
              <a:rPr lang="tr-TR" dirty="0"/>
              <a:t>.</a:t>
            </a:r>
          </a:p>
          <a:p>
            <a:endParaRPr lang="en-US" dirty="0"/>
          </a:p>
        </p:txBody>
      </p:sp>
    </p:spTree>
    <p:extLst>
      <p:ext uri="{BB962C8B-B14F-4D97-AF65-F5344CB8AC3E}">
        <p14:creationId xmlns:p14="http://schemas.microsoft.com/office/powerpoint/2010/main" val="3226650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B1065A8-590A-491D-ACFE-009FD9BFC3EF}"/>
              </a:ext>
            </a:extLst>
          </p:cNvPr>
          <p:cNvSpPr>
            <a:spLocks noGrp="1"/>
          </p:cNvSpPr>
          <p:nvPr>
            <p:ph idx="1"/>
          </p:nvPr>
        </p:nvSpPr>
        <p:spPr>
          <a:xfrm>
            <a:off x="6803487" y="1709877"/>
            <a:ext cx="3990476" cy="4351338"/>
          </a:xfrm>
        </p:spPr>
        <p:txBody>
          <a:bodyPr/>
          <a:lstStyle/>
          <a:p>
            <a:r>
              <a:rPr lang="en-US" dirty="0"/>
              <a:t>We applied Lasso with the alpha value 0.0004. </a:t>
            </a:r>
            <a:endParaRPr lang="tr-TR" dirty="0"/>
          </a:p>
          <a:p>
            <a:r>
              <a:rPr lang="en-US" dirty="0"/>
              <a:t>Then we ﬁt the Lasso model according to training data and then formed the solution to test data based on the model. </a:t>
            </a:r>
          </a:p>
        </p:txBody>
      </p:sp>
      <p:pic>
        <p:nvPicPr>
          <p:cNvPr id="5" name="Resim 4">
            <a:extLst>
              <a:ext uri="{FF2B5EF4-FFF2-40B4-BE49-F238E27FC236}">
                <a16:creationId xmlns:a16="http://schemas.microsoft.com/office/drawing/2014/main" id="{F5403758-CD6F-4279-84AC-439F24052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480" y="1768155"/>
            <a:ext cx="5332520" cy="3321689"/>
          </a:xfrm>
          <a:prstGeom prst="rect">
            <a:avLst/>
          </a:prstGeom>
        </p:spPr>
      </p:pic>
    </p:spTree>
    <p:extLst>
      <p:ext uri="{BB962C8B-B14F-4D97-AF65-F5344CB8AC3E}">
        <p14:creationId xmlns:p14="http://schemas.microsoft.com/office/powerpoint/2010/main" val="1335812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C68F8BC-0995-403A-828F-958508EE1835}"/>
              </a:ext>
            </a:extLst>
          </p:cNvPr>
          <p:cNvSpPr>
            <a:spLocks noGrp="1"/>
          </p:cNvSpPr>
          <p:nvPr>
            <p:ph type="title"/>
          </p:nvPr>
        </p:nvSpPr>
        <p:spPr/>
        <p:txBody>
          <a:bodyPr/>
          <a:lstStyle/>
          <a:p>
            <a:r>
              <a:rPr lang="tr-TR" dirty="0" err="1"/>
              <a:t>Our</a:t>
            </a:r>
            <a:r>
              <a:rPr lang="tr-TR" dirty="0"/>
              <a:t> Best Solution, </a:t>
            </a:r>
            <a:r>
              <a:rPr lang="tr-TR" dirty="0" err="1"/>
              <a:t>Lasso</a:t>
            </a:r>
            <a:endParaRPr lang="en-US" dirty="0"/>
          </a:p>
        </p:txBody>
      </p:sp>
      <p:sp>
        <p:nvSpPr>
          <p:cNvPr id="3" name="İçerik Yer Tutucusu 2">
            <a:extLst>
              <a:ext uri="{FF2B5EF4-FFF2-40B4-BE49-F238E27FC236}">
                <a16:creationId xmlns:a16="http://schemas.microsoft.com/office/drawing/2014/main" id="{0F715B1D-4A4A-4B8F-9EA5-59248E365BE5}"/>
              </a:ext>
            </a:extLst>
          </p:cNvPr>
          <p:cNvSpPr>
            <a:spLocks noGrp="1"/>
          </p:cNvSpPr>
          <p:nvPr>
            <p:ph idx="1"/>
          </p:nvPr>
        </p:nvSpPr>
        <p:spPr/>
        <p:txBody>
          <a:bodyPr/>
          <a:lstStyle/>
          <a:p>
            <a:r>
              <a:rPr lang="en-US" dirty="0"/>
              <a:t>Lasso model gave us the best results among other methods we applied. When we uploaded the result of it to the Kaggle website, we got an RMS that is equal to </a:t>
            </a:r>
            <a:r>
              <a:rPr lang="en-US" b="1" dirty="0"/>
              <a:t>0.12101</a:t>
            </a:r>
            <a:r>
              <a:rPr lang="en-US" dirty="0"/>
              <a:t>, that placed us to the </a:t>
            </a:r>
            <a:r>
              <a:rPr lang="en-US" b="1" dirty="0"/>
              <a:t>665th</a:t>
            </a:r>
            <a:r>
              <a:rPr lang="en-US" dirty="0"/>
              <a:t> spot in the scoreboard. </a:t>
            </a:r>
          </a:p>
        </p:txBody>
      </p:sp>
      <p:pic>
        <p:nvPicPr>
          <p:cNvPr id="5" name="Resim 4">
            <a:extLst>
              <a:ext uri="{FF2B5EF4-FFF2-40B4-BE49-F238E27FC236}">
                <a16:creationId xmlns:a16="http://schemas.microsoft.com/office/drawing/2014/main" id="{253FFAD7-BD17-49BF-BF0A-505EE5619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959" y="3615058"/>
            <a:ext cx="7264081" cy="2877817"/>
          </a:xfrm>
          <a:prstGeom prst="rect">
            <a:avLst/>
          </a:prstGeom>
        </p:spPr>
      </p:pic>
    </p:spTree>
    <p:extLst>
      <p:ext uri="{BB962C8B-B14F-4D97-AF65-F5344CB8AC3E}">
        <p14:creationId xmlns:p14="http://schemas.microsoft.com/office/powerpoint/2010/main" val="302843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9DB935-DD7C-4730-BF95-0AAF5B8C13D2}"/>
              </a:ext>
            </a:extLst>
          </p:cNvPr>
          <p:cNvSpPr>
            <a:spLocks noGrp="1"/>
          </p:cNvSpPr>
          <p:nvPr>
            <p:ph type="title"/>
          </p:nvPr>
        </p:nvSpPr>
        <p:spPr/>
        <p:txBody>
          <a:bodyPr/>
          <a:lstStyle/>
          <a:p>
            <a:r>
              <a:rPr lang="tr-TR" dirty="0" err="1"/>
              <a:t>Thank</a:t>
            </a:r>
            <a:r>
              <a:rPr lang="tr-TR" dirty="0"/>
              <a:t> </a:t>
            </a:r>
            <a:r>
              <a:rPr lang="tr-TR" dirty="0" err="1"/>
              <a:t>You</a:t>
            </a:r>
            <a:r>
              <a:rPr lang="tr-TR" dirty="0"/>
              <a:t>!</a:t>
            </a:r>
            <a:endParaRPr lang="en-US" dirty="0"/>
          </a:p>
        </p:txBody>
      </p:sp>
      <p:pic>
        <p:nvPicPr>
          <p:cNvPr id="5" name="İçerik Yer Tutucusu 4">
            <a:extLst>
              <a:ext uri="{FF2B5EF4-FFF2-40B4-BE49-F238E27FC236}">
                <a16:creationId xmlns:a16="http://schemas.microsoft.com/office/drawing/2014/main" id="{387F9A58-8964-4EA2-A0E2-1C62979DB2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3540" y="1487580"/>
            <a:ext cx="7504191" cy="5005295"/>
          </a:xfrm>
        </p:spPr>
      </p:pic>
    </p:spTree>
    <p:extLst>
      <p:ext uri="{BB962C8B-B14F-4D97-AF65-F5344CB8AC3E}">
        <p14:creationId xmlns:p14="http://schemas.microsoft.com/office/powerpoint/2010/main" val="62400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0749E4F-5EA2-4B2F-95B0-4AB5974C40C3}"/>
              </a:ext>
            </a:extLst>
          </p:cNvPr>
          <p:cNvSpPr>
            <a:spLocks noGrp="1"/>
          </p:cNvSpPr>
          <p:nvPr>
            <p:ph type="title"/>
          </p:nvPr>
        </p:nvSpPr>
        <p:spPr/>
        <p:txBody>
          <a:bodyPr/>
          <a:lstStyle/>
          <a:p>
            <a:r>
              <a:rPr lang="tr-TR" dirty="0" err="1"/>
              <a:t>What</a:t>
            </a:r>
            <a:r>
              <a:rPr lang="tr-TR" dirty="0"/>
              <a:t> Is </a:t>
            </a:r>
            <a:r>
              <a:rPr lang="tr-TR" dirty="0" err="1"/>
              <a:t>Our</a:t>
            </a:r>
            <a:r>
              <a:rPr lang="tr-TR" dirty="0"/>
              <a:t> Problem?</a:t>
            </a:r>
            <a:endParaRPr lang="en-US" dirty="0"/>
          </a:p>
        </p:txBody>
      </p:sp>
      <p:sp>
        <p:nvSpPr>
          <p:cNvPr id="3" name="İçerik Yer Tutucusu 2">
            <a:extLst>
              <a:ext uri="{FF2B5EF4-FFF2-40B4-BE49-F238E27FC236}">
                <a16:creationId xmlns:a16="http://schemas.microsoft.com/office/drawing/2014/main" id="{3877407F-2D93-40FE-A67D-6EC66BF094E4}"/>
              </a:ext>
            </a:extLst>
          </p:cNvPr>
          <p:cNvSpPr>
            <a:spLocks noGrp="1"/>
          </p:cNvSpPr>
          <p:nvPr>
            <p:ph idx="1"/>
          </p:nvPr>
        </p:nvSpPr>
        <p:spPr>
          <a:xfrm>
            <a:off x="1066800" y="1883056"/>
            <a:ext cx="7815943" cy="4023360"/>
          </a:xfrm>
        </p:spPr>
        <p:txBody>
          <a:bodyPr/>
          <a:lstStyle/>
          <a:p>
            <a:pPr lvl="1"/>
            <a:r>
              <a:rPr lang="en-US" dirty="0"/>
              <a:t>Our problem was to estimate the house prices of a test group based on a train data; for each Id in the test set, we must have predicted the value of the ‘</a:t>
            </a:r>
            <a:r>
              <a:rPr lang="en-US" dirty="0" err="1"/>
              <a:t>SalePrice</a:t>
            </a:r>
            <a:r>
              <a:rPr lang="en-US" dirty="0"/>
              <a:t>’ variable.</a:t>
            </a:r>
            <a:endParaRPr lang="tr-TR" dirty="0"/>
          </a:p>
          <a:p>
            <a:pPr lvl="1"/>
            <a:r>
              <a:rPr lang="en-US" dirty="0"/>
              <a:t> While we were trying to predict the ﬁnal price of each home, we started oﬀ with 79 explanatory variables describing (almost) every aspect of residential homes in Ames, Iowa. </a:t>
            </a:r>
          </a:p>
        </p:txBody>
      </p:sp>
      <p:pic>
        <p:nvPicPr>
          <p:cNvPr id="5" name="Resim 4">
            <a:extLst>
              <a:ext uri="{FF2B5EF4-FFF2-40B4-BE49-F238E27FC236}">
                <a16:creationId xmlns:a16="http://schemas.microsoft.com/office/drawing/2014/main" id="{B9BC8787-2DA2-439C-9BED-DE095FF03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7424"/>
            <a:ext cx="12192000" cy="2157984"/>
          </a:xfrm>
          <a:prstGeom prst="rect">
            <a:avLst/>
          </a:prstGeom>
        </p:spPr>
      </p:pic>
    </p:spTree>
    <p:extLst>
      <p:ext uri="{BB962C8B-B14F-4D97-AF65-F5344CB8AC3E}">
        <p14:creationId xmlns:p14="http://schemas.microsoft.com/office/powerpoint/2010/main" val="391313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D08062E-9352-46DD-8AA3-C3944CE882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90620"/>
            <a:ext cx="10058400" cy="2276760"/>
          </a:xfrm>
        </p:spPr>
      </p:pic>
      <p:sp>
        <p:nvSpPr>
          <p:cNvPr id="12" name="Unvan 1">
            <a:extLst>
              <a:ext uri="{FF2B5EF4-FFF2-40B4-BE49-F238E27FC236}">
                <a16:creationId xmlns:a16="http://schemas.microsoft.com/office/drawing/2014/main" id="{FB19FE93-3708-42FC-9CA0-88B4E1DD1644}"/>
              </a:ext>
            </a:extLst>
          </p:cNvPr>
          <p:cNvSpPr txBox="1">
            <a:spLocks/>
          </p:cNvSpPr>
          <p:nvPr/>
        </p:nvSpPr>
        <p:spPr>
          <a:xfrm>
            <a:off x="1066800" y="466995"/>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dirty="0" err="1"/>
              <a:t>What</a:t>
            </a:r>
            <a:r>
              <a:rPr lang="tr-TR" dirty="0"/>
              <a:t> </a:t>
            </a:r>
            <a:r>
              <a:rPr lang="tr-TR" dirty="0" err="1"/>
              <a:t>we</a:t>
            </a:r>
            <a:r>
              <a:rPr lang="tr-TR" dirty="0"/>
              <a:t> </a:t>
            </a:r>
            <a:r>
              <a:rPr lang="tr-TR" dirty="0" err="1"/>
              <a:t>were</a:t>
            </a:r>
            <a:r>
              <a:rPr lang="tr-TR" dirty="0"/>
              <a:t> </a:t>
            </a:r>
            <a:r>
              <a:rPr lang="tr-TR" dirty="0" err="1"/>
              <a:t>dealing</a:t>
            </a:r>
            <a:r>
              <a:rPr lang="tr-TR" dirty="0"/>
              <a:t> </a:t>
            </a:r>
            <a:r>
              <a:rPr lang="tr-TR" dirty="0" err="1"/>
              <a:t>with</a:t>
            </a:r>
            <a:r>
              <a:rPr lang="tr-TR" dirty="0"/>
              <a:t>?</a:t>
            </a:r>
            <a:endParaRPr lang="en-US" dirty="0"/>
          </a:p>
        </p:txBody>
      </p:sp>
    </p:spTree>
    <p:extLst>
      <p:ext uri="{BB962C8B-B14F-4D97-AF65-F5344CB8AC3E}">
        <p14:creationId xmlns:p14="http://schemas.microsoft.com/office/powerpoint/2010/main" val="288344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7A6AE1F-368B-4733-A6EC-336191315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06" y="2172306"/>
            <a:ext cx="11243387" cy="3389155"/>
          </a:xfrm>
          <a:prstGeom prst="rect">
            <a:avLst/>
          </a:prstGeom>
        </p:spPr>
      </p:pic>
      <p:sp>
        <p:nvSpPr>
          <p:cNvPr id="7" name="Unvan 1">
            <a:extLst>
              <a:ext uri="{FF2B5EF4-FFF2-40B4-BE49-F238E27FC236}">
                <a16:creationId xmlns:a16="http://schemas.microsoft.com/office/drawing/2014/main" id="{A9796CA1-5B32-46FC-AF7D-996210D660EF}"/>
              </a:ext>
            </a:extLst>
          </p:cNvPr>
          <p:cNvSpPr txBox="1">
            <a:spLocks/>
          </p:cNvSpPr>
          <p:nvPr/>
        </p:nvSpPr>
        <p:spPr>
          <a:xfrm>
            <a:off x="1066800" y="466995"/>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dirty="0" err="1"/>
              <a:t>What</a:t>
            </a:r>
            <a:r>
              <a:rPr lang="tr-TR" dirty="0"/>
              <a:t> </a:t>
            </a:r>
            <a:r>
              <a:rPr lang="tr-TR" dirty="0" err="1"/>
              <a:t>we</a:t>
            </a:r>
            <a:r>
              <a:rPr lang="tr-TR" dirty="0"/>
              <a:t> </a:t>
            </a:r>
            <a:r>
              <a:rPr lang="tr-TR" dirty="0" err="1"/>
              <a:t>were</a:t>
            </a:r>
            <a:r>
              <a:rPr lang="tr-TR" dirty="0"/>
              <a:t> </a:t>
            </a:r>
            <a:r>
              <a:rPr lang="tr-TR" dirty="0" err="1"/>
              <a:t>dealing</a:t>
            </a:r>
            <a:r>
              <a:rPr lang="tr-TR" dirty="0"/>
              <a:t> </a:t>
            </a:r>
            <a:r>
              <a:rPr lang="tr-TR" dirty="0" err="1"/>
              <a:t>with</a:t>
            </a:r>
            <a:r>
              <a:rPr lang="tr-TR" dirty="0"/>
              <a:t>?</a:t>
            </a:r>
            <a:endParaRPr lang="en-US" dirty="0"/>
          </a:p>
        </p:txBody>
      </p:sp>
    </p:spTree>
    <p:extLst>
      <p:ext uri="{BB962C8B-B14F-4D97-AF65-F5344CB8AC3E}">
        <p14:creationId xmlns:p14="http://schemas.microsoft.com/office/powerpoint/2010/main" val="258347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9AFC47B-4324-4515-BB77-DBEE8A83D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34" y="783025"/>
            <a:ext cx="6270173" cy="5580453"/>
          </a:xfrm>
          <a:prstGeom prst="rect">
            <a:avLst/>
          </a:prstGeom>
        </p:spPr>
      </p:pic>
      <p:sp>
        <p:nvSpPr>
          <p:cNvPr id="8" name="Metin kutusu 7">
            <a:extLst>
              <a:ext uri="{FF2B5EF4-FFF2-40B4-BE49-F238E27FC236}">
                <a16:creationId xmlns:a16="http://schemas.microsoft.com/office/drawing/2014/main" id="{99F29E34-FD25-465B-AC0E-82B2F1FDE0AE}"/>
              </a:ext>
            </a:extLst>
          </p:cNvPr>
          <p:cNvSpPr txBox="1"/>
          <p:nvPr/>
        </p:nvSpPr>
        <p:spPr>
          <a:xfrm>
            <a:off x="7371184" y="2274838"/>
            <a:ext cx="4260982" cy="2308324"/>
          </a:xfrm>
          <a:prstGeom prst="rect">
            <a:avLst/>
          </a:prstGeom>
          <a:noFill/>
        </p:spPr>
        <p:txBody>
          <a:bodyPr wrap="square" rtlCol="0">
            <a:spAutoFit/>
          </a:bodyPr>
          <a:lstStyle/>
          <a:p>
            <a:pPr marL="342900" indent="-342900">
              <a:buFont typeface="Arial" panose="020B0604020202020204" pitchFamily="34" charset="0"/>
              <a:buChar char="•"/>
            </a:pPr>
            <a:r>
              <a:rPr lang="tr-TR" sz="2400" dirty="0"/>
              <a:t>W</a:t>
            </a:r>
            <a:r>
              <a:rPr lang="en-US" sz="2400" dirty="0"/>
              <a:t>e</a:t>
            </a:r>
            <a:r>
              <a:rPr lang="tr-TR" sz="2400" dirty="0"/>
              <a:t> </a:t>
            </a:r>
            <a:r>
              <a:rPr lang="tr-TR" sz="2400" dirty="0" err="1"/>
              <a:t>have</a:t>
            </a:r>
            <a:r>
              <a:rPr lang="en-US" sz="2400" dirty="0"/>
              <a:t> plotted the correlation between each feature. </a:t>
            </a:r>
            <a:endParaRPr lang="tr-TR" sz="2400" dirty="0"/>
          </a:p>
          <a:p>
            <a:pPr marL="342900" indent="-342900">
              <a:buFont typeface="Arial" panose="020B0604020202020204" pitchFamily="34" charset="0"/>
              <a:buChar char="•"/>
            </a:pPr>
            <a:r>
              <a:rPr lang="en-US" sz="2400" dirty="0"/>
              <a:t>This also helped us to observe the most correlated features with </a:t>
            </a:r>
            <a:r>
              <a:rPr lang="en-US" sz="2400" dirty="0" err="1"/>
              <a:t>SalePrice</a:t>
            </a:r>
            <a:r>
              <a:rPr lang="en-US" sz="2400" dirty="0"/>
              <a:t>. </a:t>
            </a:r>
          </a:p>
        </p:txBody>
      </p:sp>
    </p:spTree>
    <p:extLst>
      <p:ext uri="{BB962C8B-B14F-4D97-AF65-F5344CB8AC3E}">
        <p14:creationId xmlns:p14="http://schemas.microsoft.com/office/powerpoint/2010/main" val="330761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497A51E-058C-489D-984F-E88D6F3835EC}"/>
              </a:ext>
            </a:extLst>
          </p:cNvPr>
          <p:cNvSpPr>
            <a:spLocks noGrp="1"/>
          </p:cNvSpPr>
          <p:nvPr>
            <p:ph idx="1"/>
          </p:nvPr>
        </p:nvSpPr>
        <p:spPr>
          <a:xfrm>
            <a:off x="7175240" y="2068946"/>
            <a:ext cx="4582677" cy="4351338"/>
          </a:xfrm>
        </p:spPr>
        <p:txBody>
          <a:bodyPr/>
          <a:lstStyle/>
          <a:p>
            <a:r>
              <a:rPr lang="en-US" dirty="0"/>
              <a:t>To observe the relation between the most correlated features, we plotted their scatters. </a:t>
            </a:r>
          </a:p>
        </p:txBody>
      </p:sp>
      <p:pic>
        <p:nvPicPr>
          <p:cNvPr id="5" name="Resim 4">
            <a:extLst>
              <a:ext uri="{FF2B5EF4-FFF2-40B4-BE49-F238E27FC236}">
                <a16:creationId xmlns:a16="http://schemas.microsoft.com/office/drawing/2014/main" id="{C8476628-C263-457A-90CD-25C240F4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7" y="127249"/>
            <a:ext cx="6722073" cy="6603502"/>
          </a:xfrm>
          <a:prstGeom prst="rect">
            <a:avLst/>
          </a:prstGeom>
        </p:spPr>
      </p:pic>
    </p:spTree>
    <p:extLst>
      <p:ext uri="{BB962C8B-B14F-4D97-AF65-F5344CB8AC3E}">
        <p14:creationId xmlns:p14="http://schemas.microsoft.com/office/powerpoint/2010/main" val="89097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A1E066A-C433-4D4F-8B34-74F4AA2F6253}"/>
              </a:ext>
            </a:extLst>
          </p:cNvPr>
          <p:cNvSpPr>
            <a:spLocks noGrp="1"/>
          </p:cNvSpPr>
          <p:nvPr>
            <p:ph type="title"/>
          </p:nvPr>
        </p:nvSpPr>
        <p:spPr/>
        <p:txBody>
          <a:bodyPr/>
          <a:lstStyle/>
          <a:p>
            <a:r>
              <a:rPr lang="tr-TR" dirty="0" err="1"/>
              <a:t>Our</a:t>
            </a:r>
            <a:r>
              <a:rPr lang="tr-TR" dirty="0"/>
              <a:t> Solution!</a:t>
            </a:r>
            <a:endParaRPr lang="en-US" dirty="0"/>
          </a:p>
        </p:txBody>
      </p:sp>
      <p:sp>
        <p:nvSpPr>
          <p:cNvPr id="3" name="İçerik Yer Tutucusu 2">
            <a:extLst>
              <a:ext uri="{FF2B5EF4-FFF2-40B4-BE49-F238E27FC236}">
                <a16:creationId xmlns:a16="http://schemas.microsoft.com/office/drawing/2014/main" id="{DCB31088-4479-40BE-BF8D-70433ABAB528}"/>
              </a:ext>
            </a:extLst>
          </p:cNvPr>
          <p:cNvSpPr>
            <a:spLocks noGrp="1"/>
          </p:cNvSpPr>
          <p:nvPr>
            <p:ph idx="1"/>
          </p:nvPr>
        </p:nvSpPr>
        <p:spPr/>
        <p:txBody>
          <a:bodyPr/>
          <a:lstStyle/>
          <a:p>
            <a:pPr marL="0" indent="0">
              <a:buNone/>
            </a:pPr>
            <a:r>
              <a:rPr lang="tr-TR" b="1" dirty="0"/>
              <a:t>1- </a:t>
            </a:r>
            <a:r>
              <a:rPr lang="tr-TR" b="1" dirty="0" err="1"/>
              <a:t>Random</a:t>
            </a:r>
            <a:r>
              <a:rPr lang="tr-TR" b="1" dirty="0"/>
              <a:t> </a:t>
            </a:r>
            <a:r>
              <a:rPr lang="tr-TR" b="1" dirty="0" err="1"/>
              <a:t>Forest</a:t>
            </a:r>
            <a:endParaRPr lang="tr-TR" b="1" dirty="0"/>
          </a:p>
          <a:p>
            <a:r>
              <a:rPr lang="tr-TR" dirty="0"/>
              <a:t> </a:t>
            </a:r>
            <a:r>
              <a:rPr lang="en-US" dirty="0"/>
              <a:t>We ﬁrst wanted to use a tree based method such as random forest for regression, since it empowers predictive models with high accuracy, stability and ease of interpretation.</a:t>
            </a:r>
            <a:endParaRPr lang="tr-TR" dirty="0"/>
          </a:p>
          <a:p>
            <a:r>
              <a:rPr lang="tr-TR" dirty="0"/>
              <a:t> </a:t>
            </a:r>
            <a:r>
              <a:rPr lang="en-US" dirty="0"/>
              <a:t>For this we used </a:t>
            </a:r>
            <a:r>
              <a:rPr lang="en-US" dirty="0" err="1"/>
              <a:t>RandomForestRegressor</a:t>
            </a:r>
            <a:r>
              <a:rPr lang="en-US" dirty="0"/>
              <a:t> from </a:t>
            </a:r>
            <a:r>
              <a:rPr lang="en-US" dirty="0" err="1"/>
              <a:t>sklearn</a:t>
            </a:r>
            <a:r>
              <a:rPr lang="en-US" dirty="0"/>
              <a:t> module. First, we calculated the importance coeﬃcients of the features used to reach a </a:t>
            </a:r>
            <a:r>
              <a:rPr lang="en-US" dirty="0" err="1"/>
              <a:t>SalePrice</a:t>
            </a:r>
            <a:r>
              <a:rPr lang="en-US" dirty="0"/>
              <a:t> value</a:t>
            </a:r>
            <a:r>
              <a:rPr lang="tr-TR" dirty="0"/>
              <a:t>.</a:t>
            </a:r>
            <a:endParaRPr lang="en-US" dirty="0"/>
          </a:p>
        </p:txBody>
      </p:sp>
    </p:spTree>
    <p:extLst>
      <p:ext uri="{BB962C8B-B14F-4D97-AF65-F5344CB8AC3E}">
        <p14:creationId xmlns:p14="http://schemas.microsoft.com/office/powerpoint/2010/main" val="216954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2748A6-94F5-4C58-B8CA-4A82A4C70F4C}"/>
              </a:ext>
            </a:extLst>
          </p:cNvPr>
          <p:cNvSpPr>
            <a:spLocks noGrp="1"/>
          </p:cNvSpPr>
          <p:nvPr>
            <p:ph idx="1"/>
          </p:nvPr>
        </p:nvSpPr>
        <p:spPr>
          <a:xfrm>
            <a:off x="7800662" y="2506662"/>
            <a:ext cx="3861047" cy="4351338"/>
          </a:xfrm>
        </p:spPr>
        <p:txBody>
          <a:bodyPr/>
          <a:lstStyle/>
          <a:p>
            <a:r>
              <a:rPr lang="en-US" dirty="0"/>
              <a:t>Training done using Random Forest </a:t>
            </a:r>
          </a:p>
        </p:txBody>
      </p:sp>
      <p:pic>
        <p:nvPicPr>
          <p:cNvPr id="7" name="Resim 6">
            <a:extLst>
              <a:ext uri="{FF2B5EF4-FFF2-40B4-BE49-F238E27FC236}">
                <a16:creationId xmlns:a16="http://schemas.microsoft.com/office/drawing/2014/main" id="{98D2C70C-4A55-48DD-AC82-D05386F1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53" y="414714"/>
            <a:ext cx="7352381" cy="6028571"/>
          </a:xfrm>
          <a:prstGeom prst="rect">
            <a:avLst/>
          </a:prstGeom>
        </p:spPr>
      </p:pic>
    </p:spTree>
    <p:extLst>
      <p:ext uri="{BB962C8B-B14F-4D97-AF65-F5344CB8AC3E}">
        <p14:creationId xmlns:p14="http://schemas.microsoft.com/office/powerpoint/2010/main" val="338777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E2319A-371C-4C52-AB05-F337324D7151}"/>
              </a:ext>
            </a:extLst>
          </p:cNvPr>
          <p:cNvSpPr>
            <a:spLocks noGrp="1"/>
          </p:cNvSpPr>
          <p:nvPr>
            <p:ph idx="1"/>
          </p:nvPr>
        </p:nvSpPr>
        <p:spPr>
          <a:xfrm>
            <a:off x="838200" y="902347"/>
            <a:ext cx="10515600" cy="4351338"/>
          </a:xfrm>
        </p:spPr>
        <p:txBody>
          <a:bodyPr/>
          <a:lstStyle/>
          <a:p>
            <a:r>
              <a:rPr lang="tr-TR" dirty="0"/>
              <a:t>W</a:t>
            </a:r>
            <a:r>
              <a:rPr lang="en-US" dirty="0"/>
              <a:t>e noticed that </a:t>
            </a:r>
            <a:r>
              <a:rPr lang="tr-TR" dirty="0"/>
              <a:t>‘</a:t>
            </a:r>
            <a:r>
              <a:rPr lang="en-US" dirty="0" err="1"/>
              <a:t>OverAllQual</a:t>
            </a:r>
            <a:r>
              <a:rPr lang="tr-TR" dirty="0"/>
              <a:t>’</a:t>
            </a:r>
            <a:r>
              <a:rPr lang="en-US" dirty="0"/>
              <a:t> and </a:t>
            </a:r>
            <a:r>
              <a:rPr lang="tr-TR" dirty="0"/>
              <a:t>‘</a:t>
            </a:r>
            <a:r>
              <a:rPr lang="en-US" dirty="0"/>
              <a:t>SF</a:t>
            </a:r>
            <a:r>
              <a:rPr lang="tr-TR" dirty="0"/>
              <a:t>’</a:t>
            </a:r>
            <a:r>
              <a:rPr lang="en-US" dirty="0"/>
              <a:t> values are very dominant in the result we got. So we created a cumulative feature from them and named it as interaction. Then we created a new random forest and found the new coeﬃcients. </a:t>
            </a:r>
          </a:p>
        </p:txBody>
      </p:sp>
      <p:pic>
        <p:nvPicPr>
          <p:cNvPr id="5" name="Resim 4">
            <a:extLst>
              <a:ext uri="{FF2B5EF4-FFF2-40B4-BE49-F238E27FC236}">
                <a16:creationId xmlns:a16="http://schemas.microsoft.com/office/drawing/2014/main" id="{F6708997-DB66-4360-AB8D-4A46EE5D4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501" y="3429000"/>
            <a:ext cx="9704997" cy="1010384"/>
          </a:xfrm>
          <a:prstGeom prst="rect">
            <a:avLst/>
          </a:prstGeom>
        </p:spPr>
      </p:pic>
    </p:spTree>
    <p:extLst>
      <p:ext uri="{BB962C8B-B14F-4D97-AF65-F5344CB8AC3E}">
        <p14:creationId xmlns:p14="http://schemas.microsoft.com/office/powerpoint/2010/main" val="161403972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TotalTime>
  <Words>601</Words>
  <Application>Microsoft Office PowerPoint</Application>
  <PresentationFormat>Geniş ekran</PresentationFormat>
  <Paragraphs>32</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Calibri Light</vt:lpstr>
      <vt:lpstr>Office Teması</vt:lpstr>
      <vt:lpstr>PowerPoint Sunusu</vt:lpstr>
      <vt:lpstr>What Is Our Problem?</vt:lpstr>
      <vt:lpstr>PowerPoint Sunusu</vt:lpstr>
      <vt:lpstr>PowerPoint Sunusu</vt:lpstr>
      <vt:lpstr>PowerPoint Sunusu</vt:lpstr>
      <vt:lpstr>PowerPoint Sunusu</vt:lpstr>
      <vt:lpstr>Our Solution!</vt:lpstr>
      <vt:lpstr>PowerPoint Sunusu</vt:lpstr>
      <vt:lpstr>PowerPoint Sunusu</vt:lpstr>
      <vt:lpstr>PowerPoint Sunusu</vt:lpstr>
      <vt:lpstr>PowerPoint Sunusu</vt:lpstr>
      <vt:lpstr>PowerPoint Sunusu</vt:lpstr>
      <vt:lpstr>PowerPoint Sunusu</vt:lpstr>
      <vt:lpstr>PowerPoint Sunusu</vt:lpstr>
      <vt:lpstr>Our Best Solution, Lasso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Ege Guldali</dc:creator>
  <cp:lastModifiedBy>Ahmet Ege Guldali</cp:lastModifiedBy>
  <cp:revision>6</cp:revision>
  <dcterms:created xsi:type="dcterms:W3CDTF">2017-12-21T00:27:13Z</dcterms:created>
  <dcterms:modified xsi:type="dcterms:W3CDTF">2017-12-21T01:13:36Z</dcterms:modified>
</cp:coreProperties>
</file>