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5" r:id="rId3"/>
    <p:sldId id="257" r:id="rId4"/>
    <p:sldId id="258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15" autoAdjust="0"/>
    <p:restoredTop sz="82746" autoAdjust="0"/>
  </p:normalViewPr>
  <p:slideViewPr>
    <p:cSldViewPr snapToGrid="0">
      <p:cViewPr>
        <p:scale>
          <a:sx n="50" d="100"/>
          <a:sy n="50" d="100"/>
        </p:scale>
        <p:origin x="166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83DDD-FD17-461F-BF04-A01E322D28E6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D31AC-2F2A-4F12-A426-0A328F613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88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Decision trees are also not sensitive to outliers since the splitting happens based on proportion of samples within the split ranges and not on absolute values.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D31AC-2F2A-4F12-A426-0A328F613A3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800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4C18B89-95CA-421E-BC83-07067ABC01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533B5C-B307-469C-A83A-78F7FD10415B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057184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8B89-95CA-421E-BC83-07067ABC01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3B5C-B307-469C-A83A-78F7FD10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7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8B89-95CA-421E-BC83-07067ABC01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3B5C-B307-469C-A83A-78F7FD10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690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8B89-95CA-421E-BC83-07067ABC01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3B5C-B307-469C-A83A-78F7FD10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688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C18B89-95CA-421E-BC83-07067ABC01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533B5C-B307-469C-A83A-78F7FD10415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206765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8B89-95CA-421E-BC83-07067ABC01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3B5C-B307-469C-A83A-78F7FD10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162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8B89-95CA-421E-BC83-07067ABC01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3B5C-B307-469C-A83A-78F7FD10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08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8B89-95CA-421E-BC83-07067ABC01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3B5C-B307-469C-A83A-78F7FD10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763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8B89-95CA-421E-BC83-07067ABC01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3B5C-B307-469C-A83A-78F7FD10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649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C18B89-95CA-421E-BC83-07067ABC01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533B5C-B307-469C-A83A-78F7FD10415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82199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C18B89-95CA-421E-BC83-07067ABC01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533B5C-B307-469C-A83A-78F7FD10415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32387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4C18B89-95CA-421E-BC83-07067ABC01EE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87533B5C-B307-469C-A83A-78F7FD10415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09432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F0F3B-6F72-4DBF-9D40-41CA7ED486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dirty="0"/>
              <a:t>Kaggle: PREDICTING HOUSE PRICES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BC1727-0FCA-44B7-AD44-65D3585F10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2671" y="4300835"/>
            <a:ext cx="6831673" cy="1086237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Anadil</a:t>
            </a:r>
            <a:r>
              <a:rPr lang="en-US" dirty="0"/>
              <a:t> Mohammad (23341)</a:t>
            </a:r>
          </a:p>
          <a:p>
            <a:r>
              <a:rPr lang="en-US" dirty="0"/>
              <a:t>Mine Tuna (15592)</a:t>
            </a:r>
          </a:p>
          <a:p>
            <a:r>
              <a:rPr lang="en-US" dirty="0" err="1"/>
              <a:t>Sümeyye</a:t>
            </a:r>
            <a:r>
              <a:rPr lang="en-US" dirty="0"/>
              <a:t> </a:t>
            </a:r>
            <a:r>
              <a:rPr lang="en-US" dirty="0" err="1"/>
              <a:t>Çangal</a:t>
            </a:r>
            <a:r>
              <a:rPr lang="en-US" dirty="0"/>
              <a:t> (24751)</a:t>
            </a:r>
          </a:p>
        </p:txBody>
      </p:sp>
    </p:spTree>
    <p:extLst>
      <p:ext uri="{BB962C8B-B14F-4D97-AF65-F5344CB8AC3E}">
        <p14:creationId xmlns:p14="http://schemas.microsoft.com/office/powerpoint/2010/main" val="3983857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>
            <a:extLst>
              <a:ext uri="{FF2B5EF4-FFF2-40B4-BE49-F238E27FC236}">
                <a16:creationId xmlns:a16="http://schemas.microsoft.com/office/drawing/2014/main" id="{3362DFFC-4DCC-48EE-B781-94D04B95F1E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Divider Bar">
            <a:extLst>
              <a:ext uri="{FF2B5EF4-FFF2-40B4-BE49-F238E27FC236}">
                <a16:creationId xmlns:a16="http://schemas.microsoft.com/office/drawing/2014/main" id="{18B8B265-E68C-4B64-9238-781F0102C57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2F9087-ED03-4BFD-8873-46FF19706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1" y="631373"/>
            <a:ext cx="4018839" cy="5582784"/>
          </a:xfrm>
        </p:spPr>
        <p:txBody>
          <a:bodyPr anchor="t">
            <a:normAutofit/>
          </a:bodyPr>
          <a:lstStyle/>
          <a:p>
            <a:pPr algn="r"/>
            <a:r>
              <a:rPr lang="en-US" sz="5400">
                <a:solidFill>
                  <a:schemeClr val="bg2"/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CBF79-00D8-4F8A-B08A-595F9885B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6720" y="631373"/>
            <a:ext cx="4892308" cy="5606141"/>
          </a:xfrm>
        </p:spPr>
        <p:txBody>
          <a:bodyPr anchor="ctr">
            <a:normAutofit/>
          </a:bodyPr>
          <a:lstStyle/>
          <a:p>
            <a:r>
              <a:rPr lang="en-US" sz="1800"/>
              <a:t>Introduction</a:t>
            </a:r>
          </a:p>
          <a:p>
            <a:r>
              <a:rPr lang="en-US" sz="1800"/>
              <a:t>Data Cleaning</a:t>
            </a:r>
          </a:p>
          <a:p>
            <a:r>
              <a:rPr lang="en-US" sz="1800"/>
              <a:t>Decision Tree (baseline model)</a:t>
            </a:r>
          </a:p>
          <a:p>
            <a:r>
              <a:rPr lang="en-US" sz="1800"/>
              <a:t>Bagging</a:t>
            </a:r>
          </a:p>
          <a:p>
            <a:r>
              <a:rPr lang="en-US" sz="1800"/>
              <a:t>Random Forest</a:t>
            </a:r>
          </a:p>
          <a:p>
            <a:r>
              <a:rPr lang="en-US" sz="1800"/>
              <a:t>Boosting</a:t>
            </a:r>
          </a:p>
          <a:p>
            <a:r>
              <a:rPr lang="en-US" sz="180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745206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A0199-5EDE-4BB7-9773-21BB716CC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B81E1-C6F0-4018-8A58-805CB243C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3581400"/>
          </a:xfrm>
        </p:spPr>
        <p:txBody>
          <a:bodyPr/>
          <a:lstStyle/>
          <a:p>
            <a:r>
              <a:rPr lang="en-US" dirty="0"/>
              <a:t>Goal: predict sale price of houses in Ames, Iowa. </a:t>
            </a:r>
          </a:p>
          <a:p>
            <a:r>
              <a:rPr lang="en-US" dirty="0"/>
              <a:t>The dataset has 79 predictor variables, 1 dependent variable </a:t>
            </a:r>
            <a:r>
              <a:rPr lang="en-US" dirty="0" err="1"/>
              <a:t>SalePrice</a:t>
            </a:r>
            <a:r>
              <a:rPr lang="en-US" dirty="0"/>
              <a:t>, and an ID variable. </a:t>
            </a:r>
          </a:p>
          <a:p>
            <a:r>
              <a:rPr lang="en-US" dirty="0"/>
              <a:t>The train and test data set each consist of 1460 rows and 81 columns. </a:t>
            </a:r>
          </a:p>
          <a:p>
            <a:r>
              <a:rPr lang="en-US" dirty="0"/>
              <a:t>Evaluation metric: </a:t>
            </a:r>
            <a:r>
              <a:rPr lang="en-US" b="1" dirty="0"/>
              <a:t>Root Mean Squared Error (RMSE) </a:t>
            </a:r>
            <a:r>
              <a:rPr lang="en-US" dirty="0"/>
              <a:t>between </a:t>
            </a:r>
            <a:r>
              <a:rPr lang="en-US" dirty="0" err="1"/>
              <a:t>logpredictedvalue</a:t>
            </a:r>
            <a:r>
              <a:rPr lang="en-US" dirty="0"/>
              <a:t> and </a:t>
            </a:r>
            <a:r>
              <a:rPr lang="en-US" dirty="0" err="1"/>
              <a:t>logactualvalue</a:t>
            </a:r>
            <a:r>
              <a:rPr lang="en-US" dirty="0"/>
              <a:t>. </a:t>
            </a:r>
          </a:p>
          <a:p>
            <a:r>
              <a:rPr lang="en-US" dirty="0"/>
              <a:t>Split train dataset further into 50% train and 50% test. </a:t>
            </a:r>
          </a:p>
        </p:txBody>
      </p:sp>
    </p:spTree>
    <p:extLst>
      <p:ext uri="{BB962C8B-B14F-4D97-AF65-F5344CB8AC3E}">
        <p14:creationId xmlns:p14="http://schemas.microsoft.com/office/powerpoint/2010/main" val="1352819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F6726-A58F-447F-9906-B60CE3566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120" y="565701"/>
            <a:ext cx="9601200" cy="1485900"/>
          </a:xfrm>
        </p:spPr>
        <p:txBody>
          <a:bodyPr/>
          <a:lstStyle/>
          <a:p>
            <a:r>
              <a:rPr lang="en-US" b="1" dirty="0"/>
              <a:t>Data Cleaning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96774C0-8744-4D5B-8825-F7BC922B0D82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/>
          <a:srcRect b="49854"/>
          <a:stretch/>
        </p:blipFill>
        <p:spPr>
          <a:xfrm>
            <a:off x="1219200" y="1693793"/>
            <a:ext cx="9228406" cy="245491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4FBC4A3-89D2-4439-B310-5EDF0B55CDB5}"/>
              </a:ext>
            </a:extLst>
          </p:cNvPr>
          <p:cNvSpPr txBox="1">
            <a:spLocks/>
          </p:cNvSpPr>
          <p:nvPr/>
        </p:nvSpPr>
        <p:spPr>
          <a:xfrm>
            <a:off x="1123120" y="4533850"/>
            <a:ext cx="10790583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dirty="0"/>
              <a:t>Converting NA to None for some categorical variables, e.g. NA in Alley meant “No Alley Access”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Converting NA to most occurring value for some categorical variables, e.g. </a:t>
            </a:r>
            <a:r>
              <a:rPr lang="en-US" dirty="0" err="1"/>
              <a:t>KitchenQual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Converting NA to average value for certain numeric variables, e.g. Garage Area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Converting NA to other values for other variables, e.g. NA in </a:t>
            </a:r>
            <a:r>
              <a:rPr lang="en-US" dirty="0" err="1"/>
              <a:t>GarageYrBuilt</a:t>
            </a:r>
            <a:r>
              <a:rPr lang="en-US" dirty="0"/>
              <a:t> = </a:t>
            </a:r>
            <a:r>
              <a:rPr lang="en-US" dirty="0" err="1"/>
              <a:t>YrHouseBuilt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061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AB8A5-645C-4BC4-ADEA-5C3CDF050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368925"/>
            <a:ext cx="9601200" cy="1485900"/>
          </a:xfrm>
        </p:spPr>
        <p:txBody>
          <a:bodyPr/>
          <a:lstStyle/>
          <a:p>
            <a:r>
              <a:rPr lang="en-US" dirty="0"/>
              <a:t>Regression Decision Tree (baseline)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AE634-4AE7-429E-A90E-E958CAF83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297056"/>
            <a:ext cx="9601200" cy="4263887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Advantages of decision trees: data preparation, missing values, scale differences, outlier insensitivity, feature selection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EB634A-6F30-4276-B096-FC73E3990005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295400" y="5808883"/>
            <a:ext cx="9601200" cy="88789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F292883-325B-4E10-A233-2933A9EA9A81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1295400" y="2311013"/>
            <a:ext cx="5731510" cy="324993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63222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2D4E5-4C59-4CD6-BD34-06BD3F4C5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-US" dirty="0"/>
              <a:t>Bagging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3488D-4FDB-4139-9CBA-12815BFC9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09530"/>
            <a:ext cx="9601200" cy="446267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Advantages: stable models, reduce variance of estimates, prevents overfitting</a:t>
            </a:r>
          </a:p>
          <a:p>
            <a:pPr algn="just"/>
            <a:r>
              <a:rPr lang="en-US" dirty="0"/>
              <a:t>Important variables: </a:t>
            </a:r>
            <a:r>
              <a:rPr lang="en-US" dirty="0" err="1"/>
              <a:t>MSSubClass</a:t>
            </a:r>
            <a:r>
              <a:rPr lang="en-US" dirty="0"/>
              <a:t> and </a:t>
            </a:r>
            <a:r>
              <a:rPr lang="en-US" dirty="0" err="1"/>
              <a:t>MSZoning</a:t>
            </a:r>
            <a:r>
              <a:rPr lang="en-US" dirty="0"/>
              <a:t> 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D4D29F-4C52-491C-93B1-F1536C22A09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371600" y="5338464"/>
            <a:ext cx="8077200" cy="111948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A0B40CB-DD11-4D39-B7B8-BDD2D41D07A9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371600" y="2808860"/>
            <a:ext cx="8077200" cy="224914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35314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99EDB-C7C9-4184-B137-E3E9F8760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669579"/>
            <a:ext cx="9601200" cy="1485900"/>
          </a:xfrm>
        </p:spPr>
        <p:txBody>
          <a:bodyPr/>
          <a:lstStyle/>
          <a:p>
            <a:r>
              <a:rPr lang="en-US" dirty="0"/>
              <a:t>Random Forest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1188F-DAE5-45BD-B15B-BEA31F276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640096"/>
            <a:ext cx="9601200" cy="4351129"/>
          </a:xfrm>
        </p:spPr>
        <p:txBody>
          <a:bodyPr/>
          <a:lstStyle/>
          <a:p>
            <a:pPr algn="just"/>
            <a:r>
              <a:rPr lang="en-US" dirty="0"/>
              <a:t>Advantages: data preparation, missing values, feature selection, decrease the overfitting risk</a:t>
            </a:r>
          </a:p>
          <a:p>
            <a:pPr algn="just"/>
            <a:r>
              <a:rPr lang="en-US" dirty="0"/>
              <a:t>Important variables: </a:t>
            </a:r>
            <a:r>
              <a:rPr lang="en-US" dirty="0" err="1"/>
              <a:t>MSSubClass</a:t>
            </a:r>
            <a:r>
              <a:rPr lang="en-US" dirty="0"/>
              <a:t> and </a:t>
            </a:r>
            <a:r>
              <a:rPr lang="en-US" dirty="0" err="1"/>
              <a:t>MSZoning</a:t>
            </a:r>
            <a:endParaRPr lang="tr-TR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BCB5D4-126A-494F-87D4-DC8554C80E3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371599" y="5366440"/>
            <a:ext cx="8375375" cy="124957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736B467-36FA-40CD-8F2D-3F9BCD0BDD04}"/>
              </a:ext>
            </a:extLst>
          </p:cNvPr>
          <p:cNvPicPr/>
          <p:nvPr/>
        </p:nvPicPr>
        <p:blipFill rotWithShape="1">
          <a:blip r:embed="rId3"/>
          <a:srcRect t="49144"/>
          <a:stretch/>
        </p:blipFill>
        <p:spPr>
          <a:xfrm>
            <a:off x="1371599" y="3110810"/>
            <a:ext cx="8375375" cy="207079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057853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684A9-2C90-4BE2-8921-3C00CD0F4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43929-EA17-469F-A797-1A8006D38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36400"/>
            <a:ext cx="9601200" cy="3945835"/>
          </a:xfrm>
        </p:spPr>
        <p:txBody>
          <a:bodyPr/>
          <a:lstStyle/>
          <a:p>
            <a:pPr algn="just"/>
            <a:r>
              <a:rPr lang="en-US" dirty="0"/>
              <a:t>Advantages: stable models, reduce variance of estimates.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25E93A-B938-4646-B893-41C1ED478F2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371600" y="5582235"/>
            <a:ext cx="8176591" cy="111649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AF58044-5BAF-4609-89B1-1C7692BFF7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2174527"/>
            <a:ext cx="7808126" cy="304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022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6D9FE-15CB-41EB-B457-C0235F802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0" y="611825"/>
            <a:ext cx="9601200" cy="1485900"/>
          </a:xfrm>
        </p:spPr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5C645-5257-438A-8B7D-5D6302635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716725"/>
            <a:ext cx="9601200" cy="1324128"/>
          </a:xfrm>
        </p:spPr>
        <p:txBody>
          <a:bodyPr/>
          <a:lstStyle/>
          <a:p>
            <a:r>
              <a:rPr lang="en-US" dirty="0"/>
              <a:t>This score also landed us in the top 1105</a:t>
            </a:r>
            <a:r>
              <a:rPr lang="en-US" baseline="30000" dirty="0"/>
              <a:t>th</a:t>
            </a:r>
            <a:r>
              <a:rPr lang="en-US" dirty="0"/>
              <a:t> position out of a total 2923 teams. Hence, we performed better than 62% of the teams.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A6929B-47B3-4363-A301-93682B5479B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333500" y="5124450"/>
            <a:ext cx="8134350" cy="12959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26D0013-ACED-4739-AED7-17C863D706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3499" y="2762250"/>
            <a:ext cx="8811111" cy="2133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55873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126</TotalTime>
  <Words>318</Words>
  <Application>Microsoft Office PowerPoint</Application>
  <PresentationFormat>Widescreen</PresentationFormat>
  <Paragraphs>42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Franklin Gothic Book</vt:lpstr>
      <vt:lpstr>Crop</vt:lpstr>
      <vt:lpstr>Kaggle: PREDICTING HOUSE PRICES</vt:lpstr>
      <vt:lpstr>Agenda</vt:lpstr>
      <vt:lpstr>Introduction</vt:lpstr>
      <vt:lpstr>Data Cleaning</vt:lpstr>
      <vt:lpstr>Regression Decision Tree (baseline)</vt:lpstr>
      <vt:lpstr>Bagging</vt:lpstr>
      <vt:lpstr>Random Forest</vt:lpstr>
      <vt:lpstr>Boosting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sümeyye çangal</dc:creator>
  <cp:lastModifiedBy>suuser</cp:lastModifiedBy>
  <cp:revision>15</cp:revision>
  <dcterms:created xsi:type="dcterms:W3CDTF">2017-12-20T16:57:12Z</dcterms:created>
  <dcterms:modified xsi:type="dcterms:W3CDTF">2017-12-20T20:30:49Z</dcterms:modified>
</cp:coreProperties>
</file>