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71CCD0-645F-4C5D-8D2B-4CA94A3A9BCC}" type="doc">
      <dgm:prSet loTypeId="urn:microsoft.com/office/officeart/2005/8/layout/vProcess5" loCatId="process" qsTypeId="urn:microsoft.com/office/officeart/2005/8/quickstyle/simple2" qsCatId="simple" csTypeId="urn:microsoft.com/office/officeart/2005/8/colors/accent3_3" csCatId="accent3"/>
      <dgm:spPr/>
      <dgm:t>
        <a:bodyPr/>
        <a:lstStyle/>
        <a:p>
          <a:endParaRPr lang="en-US"/>
        </a:p>
      </dgm:t>
    </dgm:pt>
    <dgm:pt modelId="{C2DDBE25-ADEF-40EC-943C-A8E3224DB6EF}">
      <dgm:prSet/>
      <dgm:spPr/>
      <dgm:t>
        <a:bodyPr/>
        <a:lstStyle/>
        <a:p>
          <a:r>
            <a:rPr lang="en-US"/>
            <a:t>Given: A number of tweets written about banks in Turkish</a:t>
          </a:r>
        </a:p>
      </dgm:t>
    </dgm:pt>
    <dgm:pt modelId="{AE6A9ADA-71E4-4F13-9351-2BBF2A1EC36C}" type="parTrans" cxnId="{4DAA54D5-D4E5-4533-99EC-6D1966B6D840}">
      <dgm:prSet/>
      <dgm:spPr/>
      <dgm:t>
        <a:bodyPr/>
        <a:lstStyle/>
        <a:p>
          <a:endParaRPr lang="en-US"/>
        </a:p>
      </dgm:t>
    </dgm:pt>
    <dgm:pt modelId="{F20F6670-8CDA-4D10-91F6-CA39500474C2}" type="sibTrans" cxnId="{4DAA54D5-D4E5-4533-99EC-6D1966B6D840}">
      <dgm:prSet/>
      <dgm:spPr/>
      <dgm:t>
        <a:bodyPr/>
        <a:lstStyle/>
        <a:p>
          <a:endParaRPr lang="en-US"/>
        </a:p>
      </dgm:t>
    </dgm:pt>
    <dgm:pt modelId="{BEDC2C23-8512-4079-922E-BCF6ACB78196}">
      <dgm:prSet/>
      <dgm:spPr/>
      <dgm:t>
        <a:bodyPr/>
        <a:lstStyle/>
        <a:p>
          <a:r>
            <a:rPr lang="en-US"/>
            <a:t>Goal: Classify how bad or good a review is.</a:t>
          </a:r>
        </a:p>
      </dgm:t>
    </dgm:pt>
    <dgm:pt modelId="{E6BEB1E1-473A-40AF-8A47-A807ED4F42C2}" type="parTrans" cxnId="{E1FBD553-4977-4068-9BD9-B31E6FB31404}">
      <dgm:prSet/>
      <dgm:spPr/>
      <dgm:t>
        <a:bodyPr/>
        <a:lstStyle/>
        <a:p>
          <a:endParaRPr lang="en-US"/>
        </a:p>
      </dgm:t>
    </dgm:pt>
    <dgm:pt modelId="{8D0CA400-5B23-40F6-9D2C-29D54858C49A}" type="sibTrans" cxnId="{E1FBD553-4977-4068-9BD9-B31E6FB31404}">
      <dgm:prSet/>
      <dgm:spPr/>
      <dgm:t>
        <a:bodyPr/>
        <a:lstStyle/>
        <a:p>
          <a:endParaRPr lang="en-US"/>
        </a:p>
      </dgm:t>
    </dgm:pt>
    <dgm:pt modelId="{B85E6112-3FDE-40CF-8A86-1805CE6F000E}">
      <dgm:prSet/>
      <dgm:spPr/>
      <dgm:t>
        <a:bodyPr/>
        <a:lstStyle/>
        <a:p>
          <a:r>
            <a:rPr lang="en-US"/>
            <a:t>Features: Initially 21 Features are given.</a:t>
          </a:r>
        </a:p>
      </dgm:t>
    </dgm:pt>
    <dgm:pt modelId="{27E2A00F-5687-4D12-A5D9-1B2A5AEB676E}" type="parTrans" cxnId="{C47A0FAA-5320-4590-83F3-3BE1D798090D}">
      <dgm:prSet/>
      <dgm:spPr/>
      <dgm:t>
        <a:bodyPr/>
        <a:lstStyle/>
        <a:p>
          <a:endParaRPr lang="en-US"/>
        </a:p>
      </dgm:t>
    </dgm:pt>
    <dgm:pt modelId="{6BE5FD2C-6CB8-4059-B72B-7D73F8B42F2A}" type="sibTrans" cxnId="{C47A0FAA-5320-4590-83F3-3BE1D798090D}">
      <dgm:prSet/>
      <dgm:spPr/>
      <dgm:t>
        <a:bodyPr/>
        <a:lstStyle/>
        <a:p>
          <a:endParaRPr lang="en-US"/>
        </a:p>
      </dgm:t>
    </dgm:pt>
    <dgm:pt modelId="{51161376-97F0-4246-BC74-AA2ADAAADA40}">
      <dgm:prSet/>
      <dgm:spPr/>
      <dgm:t>
        <a:bodyPr/>
        <a:lstStyle/>
        <a:p>
          <a:r>
            <a:rPr lang="en-US"/>
            <a:t>Score Scale: Continuous, [-1(Very Bad), +1(Very Good)]</a:t>
          </a:r>
        </a:p>
      </dgm:t>
    </dgm:pt>
    <dgm:pt modelId="{84043FC1-3360-444F-AF4A-6391033085D7}" type="parTrans" cxnId="{F6705E8C-0DAF-47DF-821A-3B5CC16B21EF}">
      <dgm:prSet/>
      <dgm:spPr/>
      <dgm:t>
        <a:bodyPr/>
        <a:lstStyle/>
        <a:p>
          <a:endParaRPr lang="en-US"/>
        </a:p>
      </dgm:t>
    </dgm:pt>
    <dgm:pt modelId="{BCE5514A-F312-4759-AC4C-FBBE70F05D31}" type="sibTrans" cxnId="{F6705E8C-0DAF-47DF-821A-3B5CC16B21EF}">
      <dgm:prSet/>
      <dgm:spPr/>
      <dgm:t>
        <a:bodyPr/>
        <a:lstStyle/>
        <a:p>
          <a:endParaRPr lang="en-US"/>
        </a:p>
      </dgm:t>
    </dgm:pt>
    <dgm:pt modelId="{CF7BBC97-30E0-4C7A-A780-B2F3C827854D}">
      <dgm:prSet/>
      <dgm:spPr/>
      <dgm:t>
        <a:bodyPr/>
        <a:lstStyle/>
        <a:p>
          <a:r>
            <a:rPr lang="en-US"/>
            <a:t>So: A REGRESSION problem.</a:t>
          </a:r>
        </a:p>
      </dgm:t>
    </dgm:pt>
    <dgm:pt modelId="{20A91525-D1DA-4BCE-9E13-79F09CB3F413}" type="parTrans" cxnId="{81B94347-AA8C-4DC6-9A5F-ABC518176D88}">
      <dgm:prSet/>
      <dgm:spPr/>
      <dgm:t>
        <a:bodyPr/>
        <a:lstStyle/>
        <a:p>
          <a:endParaRPr lang="en-US"/>
        </a:p>
      </dgm:t>
    </dgm:pt>
    <dgm:pt modelId="{46D04143-4131-4139-A350-4BAEEFBAFC23}" type="sibTrans" cxnId="{81B94347-AA8C-4DC6-9A5F-ABC518176D88}">
      <dgm:prSet/>
      <dgm:spPr/>
      <dgm:t>
        <a:bodyPr/>
        <a:lstStyle/>
        <a:p>
          <a:endParaRPr lang="en-US"/>
        </a:p>
      </dgm:t>
    </dgm:pt>
    <dgm:pt modelId="{75AE284A-421A-4171-A1CD-4F2D181287EF}" type="pres">
      <dgm:prSet presAssocID="{9B71CCD0-645F-4C5D-8D2B-4CA94A3A9BCC}" presName="outerComposite" presStyleCnt="0">
        <dgm:presLayoutVars>
          <dgm:chMax val="5"/>
          <dgm:dir/>
          <dgm:resizeHandles val="exact"/>
        </dgm:presLayoutVars>
      </dgm:prSet>
      <dgm:spPr/>
    </dgm:pt>
    <dgm:pt modelId="{7A89CE68-E251-401B-A889-6DF464676A76}" type="pres">
      <dgm:prSet presAssocID="{9B71CCD0-645F-4C5D-8D2B-4CA94A3A9BCC}" presName="dummyMaxCanvas" presStyleCnt="0">
        <dgm:presLayoutVars/>
      </dgm:prSet>
      <dgm:spPr/>
    </dgm:pt>
    <dgm:pt modelId="{B2944814-8DFB-4125-ACAF-596F426203BD}" type="pres">
      <dgm:prSet presAssocID="{9B71CCD0-645F-4C5D-8D2B-4CA94A3A9BCC}" presName="TwoNodes_1" presStyleLbl="node1" presStyleIdx="0" presStyleCnt="2">
        <dgm:presLayoutVars>
          <dgm:bulletEnabled val="1"/>
        </dgm:presLayoutVars>
      </dgm:prSet>
      <dgm:spPr/>
    </dgm:pt>
    <dgm:pt modelId="{100FB6BE-972D-4F98-BAE2-15B21E1EEECC}" type="pres">
      <dgm:prSet presAssocID="{9B71CCD0-645F-4C5D-8D2B-4CA94A3A9BCC}" presName="TwoNodes_2" presStyleLbl="node1" presStyleIdx="1" presStyleCnt="2">
        <dgm:presLayoutVars>
          <dgm:bulletEnabled val="1"/>
        </dgm:presLayoutVars>
      </dgm:prSet>
      <dgm:spPr/>
    </dgm:pt>
    <dgm:pt modelId="{8FF7BBF5-03B4-4904-BFF3-87FA0B248C3E}" type="pres">
      <dgm:prSet presAssocID="{9B71CCD0-645F-4C5D-8D2B-4CA94A3A9BCC}" presName="TwoConn_1-2" presStyleLbl="fgAccFollowNode1" presStyleIdx="0" presStyleCnt="1">
        <dgm:presLayoutVars>
          <dgm:bulletEnabled val="1"/>
        </dgm:presLayoutVars>
      </dgm:prSet>
      <dgm:spPr/>
    </dgm:pt>
    <dgm:pt modelId="{32F55ABD-92AF-452F-BAB5-024AAD23CF89}" type="pres">
      <dgm:prSet presAssocID="{9B71CCD0-645F-4C5D-8D2B-4CA94A3A9BCC}" presName="TwoNodes_1_text" presStyleLbl="node1" presStyleIdx="1" presStyleCnt="2">
        <dgm:presLayoutVars>
          <dgm:bulletEnabled val="1"/>
        </dgm:presLayoutVars>
      </dgm:prSet>
      <dgm:spPr/>
    </dgm:pt>
    <dgm:pt modelId="{0C14AF83-A887-4EF7-A416-A8A336869821}" type="pres">
      <dgm:prSet presAssocID="{9B71CCD0-645F-4C5D-8D2B-4CA94A3A9BCC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E4DAFF2C-7081-4C59-AAD4-E95FD2157724}" type="presOf" srcId="{51161376-97F0-4246-BC74-AA2ADAAADA40}" destId="{0C14AF83-A887-4EF7-A416-A8A336869821}" srcOrd="1" destOrd="2" presId="urn:microsoft.com/office/officeart/2005/8/layout/vProcess5"/>
    <dgm:cxn modelId="{4C80CF40-CBE3-4B41-BA6A-4D0E7E6ED84D}" type="presOf" srcId="{C2DDBE25-ADEF-40EC-943C-A8E3224DB6EF}" destId="{B2944814-8DFB-4125-ACAF-596F426203BD}" srcOrd="0" destOrd="0" presId="urn:microsoft.com/office/officeart/2005/8/layout/vProcess5"/>
    <dgm:cxn modelId="{81B94347-AA8C-4DC6-9A5F-ABC518176D88}" srcId="{51161376-97F0-4246-BC74-AA2ADAAADA40}" destId="{CF7BBC97-30E0-4C7A-A780-B2F3C827854D}" srcOrd="0" destOrd="0" parTransId="{20A91525-D1DA-4BCE-9E13-79F09CB3F413}" sibTransId="{46D04143-4131-4139-A350-4BAEEFBAFC23}"/>
    <dgm:cxn modelId="{15861F69-7ED7-4634-864A-931780679794}" type="presOf" srcId="{B85E6112-3FDE-40CF-8A86-1805CE6F000E}" destId="{100FB6BE-972D-4F98-BAE2-15B21E1EEECC}" srcOrd="0" destOrd="1" presId="urn:microsoft.com/office/officeart/2005/8/layout/vProcess5"/>
    <dgm:cxn modelId="{6F46376E-1D06-40CA-93D6-00D8BBAA9C44}" type="presOf" srcId="{F20F6670-8CDA-4D10-91F6-CA39500474C2}" destId="{8FF7BBF5-03B4-4904-BFF3-87FA0B248C3E}" srcOrd="0" destOrd="0" presId="urn:microsoft.com/office/officeart/2005/8/layout/vProcess5"/>
    <dgm:cxn modelId="{D7E19A52-8A0D-4D62-BD3A-65CBE42DD7D6}" type="presOf" srcId="{9B71CCD0-645F-4C5D-8D2B-4CA94A3A9BCC}" destId="{75AE284A-421A-4171-A1CD-4F2D181287EF}" srcOrd="0" destOrd="0" presId="urn:microsoft.com/office/officeart/2005/8/layout/vProcess5"/>
    <dgm:cxn modelId="{E1FBD553-4977-4068-9BD9-B31E6FB31404}" srcId="{9B71CCD0-645F-4C5D-8D2B-4CA94A3A9BCC}" destId="{BEDC2C23-8512-4079-922E-BCF6ACB78196}" srcOrd="1" destOrd="0" parTransId="{E6BEB1E1-473A-40AF-8A47-A807ED4F42C2}" sibTransId="{8D0CA400-5B23-40F6-9D2C-29D54858C49A}"/>
    <dgm:cxn modelId="{80EB1A7E-EB8A-4F3C-A3DB-2F81DFD2BA41}" type="presOf" srcId="{BEDC2C23-8512-4079-922E-BCF6ACB78196}" destId="{100FB6BE-972D-4F98-BAE2-15B21E1EEECC}" srcOrd="0" destOrd="0" presId="urn:microsoft.com/office/officeart/2005/8/layout/vProcess5"/>
    <dgm:cxn modelId="{F6705E8C-0DAF-47DF-821A-3B5CC16B21EF}" srcId="{BEDC2C23-8512-4079-922E-BCF6ACB78196}" destId="{51161376-97F0-4246-BC74-AA2ADAAADA40}" srcOrd="1" destOrd="0" parTransId="{84043FC1-3360-444F-AF4A-6391033085D7}" sibTransId="{BCE5514A-F312-4759-AC4C-FBBE70F05D31}"/>
    <dgm:cxn modelId="{C47A0FAA-5320-4590-83F3-3BE1D798090D}" srcId="{BEDC2C23-8512-4079-922E-BCF6ACB78196}" destId="{B85E6112-3FDE-40CF-8A86-1805CE6F000E}" srcOrd="0" destOrd="0" parTransId="{27E2A00F-5687-4D12-A5D9-1B2A5AEB676E}" sibTransId="{6BE5FD2C-6CB8-4059-B72B-7D73F8B42F2A}"/>
    <dgm:cxn modelId="{533091AD-B1BB-41F3-A8B6-2D29475C9104}" type="presOf" srcId="{CF7BBC97-30E0-4C7A-A780-B2F3C827854D}" destId="{0C14AF83-A887-4EF7-A416-A8A336869821}" srcOrd="1" destOrd="3" presId="urn:microsoft.com/office/officeart/2005/8/layout/vProcess5"/>
    <dgm:cxn modelId="{A9E10EB5-6EA8-4CFA-AB74-036880F3073A}" type="presOf" srcId="{C2DDBE25-ADEF-40EC-943C-A8E3224DB6EF}" destId="{32F55ABD-92AF-452F-BAB5-024AAD23CF89}" srcOrd="1" destOrd="0" presId="urn:microsoft.com/office/officeart/2005/8/layout/vProcess5"/>
    <dgm:cxn modelId="{278C23BD-7FF2-4740-9D2C-646A608487F9}" type="presOf" srcId="{51161376-97F0-4246-BC74-AA2ADAAADA40}" destId="{100FB6BE-972D-4F98-BAE2-15B21E1EEECC}" srcOrd="0" destOrd="2" presId="urn:microsoft.com/office/officeart/2005/8/layout/vProcess5"/>
    <dgm:cxn modelId="{ACE7EBC3-A3A7-4304-B7BC-C8C379C6C4D3}" type="presOf" srcId="{BEDC2C23-8512-4079-922E-BCF6ACB78196}" destId="{0C14AF83-A887-4EF7-A416-A8A336869821}" srcOrd="1" destOrd="0" presId="urn:microsoft.com/office/officeart/2005/8/layout/vProcess5"/>
    <dgm:cxn modelId="{4DAA54D5-D4E5-4533-99EC-6D1966B6D840}" srcId="{9B71CCD0-645F-4C5D-8D2B-4CA94A3A9BCC}" destId="{C2DDBE25-ADEF-40EC-943C-A8E3224DB6EF}" srcOrd="0" destOrd="0" parTransId="{AE6A9ADA-71E4-4F13-9351-2BBF2A1EC36C}" sibTransId="{F20F6670-8CDA-4D10-91F6-CA39500474C2}"/>
    <dgm:cxn modelId="{18A7D5D5-07B5-4EEB-88E4-761E2BC69607}" type="presOf" srcId="{B85E6112-3FDE-40CF-8A86-1805CE6F000E}" destId="{0C14AF83-A887-4EF7-A416-A8A336869821}" srcOrd="1" destOrd="1" presId="urn:microsoft.com/office/officeart/2005/8/layout/vProcess5"/>
    <dgm:cxn modelId="{D1B976DB-539D-4097-A533-261A12761CA7}" type="presOf" srcId="{CF7BBC97-30E0-4C7A-A780-B2F3C827854D}" destId="{100FB6BE-972D-4F98-BAE2-15B21E1EEECC}" srcOrd="0" destOrd="3" presId="urn:microsoft.com/office/officeart/2005/8/layout/vProcess5"/>
    <dgm:cxn modelId="{E77FF97D-00D9-4670-8875-3F3CD3CED6B4}" type="presParOf" srcId="{75AE284A-421A-4171-A1CD-4F2D181287EF}" destId="{7A89CE68-E251-401B-A889-6DF464676A76}" srcOrd="0" destOrd="0" presId="urn:microsoft.com/office/officeart/2005/8/layout/vProcess5"/>
    <dgm:cxn modelId="{CCFC2EA3-AAAE-46A9-93DB-E30594AE5B76}" type="presParOf" srcId="{75AE284A-421A-4171-A1CD-4F2D181287EF}" destId="{B2944814-8DFB-4125-ACAF-596F426203BD}" srcOrd="1" destOrd="0" presId="urn:microsoft.com/office/officeart/2005/8/layout/vProcess5"/>
    <dgm:cxn modelId="{9A09C8B4-EDD9-45FE-9B18-7D0DB4B741CA}" type="presParOf" srcId="{75AE284A-421A-4171-A1CD-4F2D181287EF}" destId="{100FB6BE-972D-4F98-BAE2-15B21E1EEECC}" srcOrd="2" destOrd="0" presId="urn:microsoft.com/office/officeart/2005/8/layout/vProcess5"/>
    <dgm:cxn modelId="{FEE24C01-C493-4682-B1F6-DDBED6FF2896}" type="presParOf" srcId="{75AE284A-421A-4171-A1CD-4F2D181287EF}" destId="{8FF7BBF5-03B4-4904-BFF3-87FA0B248C3E}" srcOrd="3" destOrd="0" presId="urn:microsoft.com/office/officeart/2005/8/layout/vProcess5"/>
    <dgm:cxn modelId="{D0014196-43F6-43F9-8777-A2A42710A12F}" type="presParOf" srcId="{75AE284A-421A-4171-A1CD-4F2D181287EF}" destId="{32F55ABD-92AF-452F-BAB5-024AAD23CF89}" srcOrd="4" destOrd="0" presId="urn:microsoft.com/office/officeart/2005/8/layout/vProcess5"/>
    <dgm:cxn modelId="{D9EFE5E5-60B9-410B-997F-68C93C6190ED}" type="presParOf" srcId="{75AE284A-421A-4171-A1CD-4F2D181287EF}" destId="{0C14AF83-A887-4EF7-A416-A8A336869821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B01D8A-48F9-4D0A-9FAE-4E44D3381546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lang="en-US"/>
        </a:p>
      </dgm:t>
    </dgm:pt>
    <dgm:pt modelId="{A88806BD-0842-41B4-BF12-1735E93C9550}">
      <dgm:prSet/>
      <dgm:spPr/>
      <dgm:t>
        <a:bodyPr/>
        <a:lstStyle/>
        <a:p>
          <a:r>
            <a:rPr lang="en-US"/>
            <a:t>Training Set: 757 tweets are given with their labels.</a:t>
          </a:r>
        </a:p>
      </dgm:t>
    </dgm:pt>
    <dgm:pt modelId="{2E0E92B1-B23C-4668-ADAB-D8553E146C2C}" type="parTrans" cxnId="{A2E3D9E5-4A88-4AE7-BA72-E91EB536B6A3}">
      <dgm:prSet/>
      <dgm:spPr/>
      <dgm:t>
        <a:bodyPr/>
        <a:lstStyle/>
        <a:p>
          <a:endParaRPr lang="en-US"/>
        </a:p>
      </dgm:t>
    </dgm:pt>
    <dgm:pt modelId="{98FD87D7-272C-4749-AAC2-50CC56E4C2C9}" type="sibTrans" cxnId="{A2E3D9E5-4A88-4AE7-BA72-E91EB536B6A3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CF1DFC27-D15B-466B-B600-A11AF34ADDF5}">
      <dgm:prSet/>
      <dgm:spPr/>
      <dgm:t>
        <a:bodyPr/>
        <a:lstStyle/>
        <a:p>
          <a:r>
            <a:rPr lang="en-US"/>
            <a:t>Test Set: 200 tweets are going to be tested.</a:t>
          </a:r>
        </a:p>
      </dgm:t>
    </dgm:pt>
    <dgm:pt modelId="{122954C2-7DBB-4BC1-B5E2-17B586D73D0D}" type="parTrans" cxnId="{028C591C-EC71-4141-A890-35D2F570D82B}">
      <dgm:prSet/>
      <dgm:spPr/>
      <dgm:t>
        <a:bodyPr/>
        <a:lstStyle/>
        <a:p>
          <a:endParaRPr lang="en-US"/>
        </a:p>
      </dgm:t>
    </dgm:pt>
    <dgm:pt modelId="{8839B13B-E4D0-4FCC-9E85-282479977EB9}" type="sibTrans" cxnId="{028C591C-EC71-4141-A890-35D2F570D82B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B1A88371-ECBB-483F-AA55-94312F4DF72D}">
      <dgm:prSet/>
      <dgm:spPr/>
      <dgm:t>
        <a:bodyPr/>
        <a:lstStyle/>
        <a:p>
          <a:r>
            <a:rPr lang="en-US"/>
            <a:t>Before starting our analysis we wanted to examine the 21  features given to us. We plotted how features are distributed over labels. </a:t>
          </a:r>
        </a:p>
      </dgm:t>
    </dgm:pt>
    <dgm:pt modelId="{1E6AB186-309A-4124-A413-12EA0604BB00}" type="parTrans" cxnId="{70628E1F-0BEF-446E-A68E-9FD5C8E2B703}">
      <dgm:prSet/>
      <dgm:spPr/>
      <dgm:t>
        <a:bodyPr/>
        <a:lstStyle/>
        <a:p>
          <a:endParaRPr lang="en-US"/>
        </a:p>
      </dgm:t>
    </dgm:pt>
    <dgm:pt modelId="{3B768099-00E0-4EE0-B575-6E1C922E9A9C}" type="sibTrans" cxnId="{70628E1F-0BEF-446E-A68E-9FD5C8E2B703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597E949F-3616-4A97-8CBA-376DE76F209E}" type="pres">
      <dgm:prSet presAssocID="{C4B01D8A-48F9-4D0A-9FAE-4E44D3381546}" presName="Name0" presStyleCnt="0">
        <dgm:presLayoutVars>
          <dgm:animLvl val="lvl"/>
          <dgm:resizeHandles val="exact"/>
        </dgm:presLayoutVars>
      </dgm:prSet>
      <dgm:spPr/>
    </dgm:pt>
    <dgm:pt modelId="{82F7C642-9E46-43B3-BE7C-888DECB1EA72}" type="pres">
      <dgm:prSet presAssocID="{A88806BD-0842-41B4-BF12-1735E93C9550}" presName="compositeNode" presStyleCnt="0">
        <dgm:presLayoutVars>
          <dgm:bulletEnabled val="1"/>
        </dgm:presLayoutVars>
      </dgm:prSet>
      <dgm:spPr/>
    </dgm:pt>
    <dgm:pt modelId="{759B3690-9AFA-46D4-98C8-F70CF95B14A6}" type="pres">
      <dgm:prSet presAssocID="{A88806BD-0842-41B4-BF12-1735E93C9550}" presName="bgRect" presStyleLbl="alignNode1" presStyleIdx="0" presStyleCnt="3"/>
      <dgm:spPr/>
    </dgm:pt>
    <dgm:pt modelId="{B35672A1-D2C4-429B-ACBA-D6714EEC260A}" type="pres">
      <dgm:prSet presAssocID="{98FD87D7-272C-4749-AAC2-50CC56E4C2C9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55BE6081-876F-4704-A2A4-39747A68655C}" type="pres">
      <dgm:prSet presAssocID="{A88806BD-0842-41B4-BF12-1735E93C9550}" presName="nodeRect" presStyleLbl="alignNode1" presStyleIdx="0" presStyleCnt="3">
        <dgm:presLayoutVars>
          <dgm:bulletEnabled val="1"/>
        </dgm:presLayoutVars>
      </dgm:prSet>
      <dgm:spPr/>
    </dgm:pt>
    <dgm:pt modelId="{2B909ED5-D7C6-4F83-8056-01A528D270B9}" type="pres">
      <dgm:prSet presAssocID="{98FD87D7-272C-4749-AAC2-50CC56E4C2C9}" presName="sibTrans" presStyleCnt="0"/>
      <dgm:spPr/>
    </dgm:pt>
    <dgm:pt modelId="{E0F48879-4E52-41E8-A416-04EAE2AA3778}" type="pres">
      <dgm:prSet presAssocID="{CF1DFC27-D15B-466B-B600-A11AF34ADDF5}" presName="compositeNode" presStyleCnt="0">
        <dgm:presLayoutVars>
          <dgm:bulletEnabled val="1"/>
        </dgm:presLayoutVars>
      </dgm:prSet>
      <dgm:spPr/>
    </dgm:pt>
    <dgm:pt modelId="{F83BF820-27BF-4CFB-8030-6135B96D798A}" type="pres">
      <dgm:prSet presAssocID="{CF1DFC27-D15B-466B-B600-A11AF34ADDF5}" presName="bgRect" presStyleLbl="alignNode1" presStyleIdx="1" presStyleCnt="3"/>
      <dgm:spPr/>
    </dgm:pt>
    <dgm:pt modelId="{1D6223DE-3277-4782-93FF-B24D91D81E07}" type="pres">
      <dgm:prSet presAssocID="{8839B13B-E4D0-4FCC-9E85-282479977EB9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19E48F25-E706-431F-B7FC-2DE56B4DBDE8}" type="pres">
      <dgm:prSet presAssocID="{CF1DFC27-D15B-466B-B600-A11AF34ADDF5}" presName="nodeRect" presStyleLbl="alignNode1" presStyleIdx="1" presStyleCnt="3">
        <dgm:presLayoutVars>
          <dgm:bulletEnabled val="1"/>
        </dgm:presLayoutVars>
      </dgm:prSet>
      <dgm:spPr/>
    </dgm:pt>
    <dgm:pt modelId="{8CEA4928-15C1-4977-A562-A3FA111BDAFF}" type="pres">
      <dgm:prSet presAssocID="{8839B13B-E4D0-4FCC-9E85-282479977EB9}" presName="sibTrans" presStyleCnt="0"/>
      <dgm:spPr/>
    </dgm:pt>
    <dgm:pt modelId="{FC3A9608-90D1-41A3-9E1D-F99B948D23D9}" type="pres">
      <dgm:prSet presAssocID="{B1A88371-ECBB-483F-AA55-94312F4DF72D}" presName="compositeNode" presStyleCnt="0">
        <dgm:presLayoutVars>
          <dgm:bulletEnabled val="1"/>
        </dgm:presLayoutVars>
      </dgm:prSet>
      <dgm:spPr/>
    </dgm:pt>
    <dgm:pt modelId="{BC5C5F35-14AB-48E7-8537-4466EC98A5EA}" type="pres">
      <dgm:prSet presAssocID="{B1A88371-ECBB-483F-AA55-94312F4DF72D}" presName="bgRect" presStyleLbl="alignNode1" presStyleIdx="2" presStyleCnt="3"/>
      <dgm:spPr/>
    </dgm:pt>
    <dgm:pt modelId="{2FD8C387-3860-401F-BD43-5AE4C5D4FD7A}" type="pres">
      <dgm:prSet presAssocID="{3B768099-00E0-4EE0-B575-6E1C922E9A9C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924B27BC-51E0-46BE-AF43-13532057F642}" type="pres">
      <dgm:prSet presAssocID="{B1A88371-ECBB-483F-AA55-94312F4DF72D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6E1F9705-7CB1-4264-98DD-F6F9430E2181}" type="presOf" srcId="{98FD87D7-272C-4749-AAC2-50CC56E4C2C9}" destId="{B35672A1-D2C4-429B-ACBA-D6714EEC260A}" srcOrd="0" destOrd="0" presId="urn:microsoft.com/office/officeart/2016/7/layout/LinearBlockProcessNumbered"/>
    <dgm:cxn modelId="{028C591C-EC71-4141-A890-35D2F570D82B}" srcId="{C4B01D8A-48F9-4D0A-9FAE-4E44D3381546}" destId="{CF1DFC27-D15B-466B-B600-A11AF34ADDF5}" srcOrd="1" destOrd="0" parTransId="{122954C2-7DBB-4BC1-B5E2-17B586D73D0D}" sibTransId="{8839B13B-E4D0-4FCC-9E85-282479977EB9}"/>
    <dgm:cxn modelId="{70628E1F-0BEF-446E-A68E-9FD5C8E2B703}" srcId="{C4B01D8A-48F9-4D0A-9FAE-4E44D3381546}" destId="{B1A88371-ECBB-483F-AA55-94312F4DF72D}" srcOrd="2" destOrd="0" parTransId="{1E6AB186-309A-4124-A413-12EA0604BB00}" sibTransId="{3B768099-00E0-4EE0-B575-6E1C922E9A9C}"/>
    <dgm:cxn modelId="{1BE9942F-033B-45AD-ABAE-31E7F7AAAA93}" type="presOf" srcId="{A88806BD-0842-41B4-BF12-1735E93C9550}" destId="{759B3690-9AFA-46D4-98C8-F70CF95B14A6}" srcOrd="0" destOrd="0" presId="urn:microsoft.com/office/officeart/2016/7/layout/LinearBlockProcessNumbered"/>
    <dgm:cxn modelId="{42113741-9C70-4128-9B65-857991A4CDE6}" type="presOf" srcId="{3B768099-00E0-4EE0-B575-6E1C922E9A9C}" destId="{2FD8C387-3860-401F-BD43-5AE4C5D4FD7A}" srcOrd="0" destOrd="0" presId="urn:microsoft.com/office/officeart/2016/7/layout/LinearBlockProcessNumbered"/>
    <dgm:cxn modelId="{5CB9128A-54EB-4029-8555-D8927B4B3E0B}" type="presOf" srcId="{CF1DFC27-D15B-466B-B600-A11AF34ADDF5}" destId="{19E48F25-E706-431F-B7FC-2DE56B4DBDE8}" srcOrd="1" destOrd="0" presId="urn:microsoft.com/office/officeart/2016/7/layout/LinearBlockProcessNumbered"/>
    <dgm:cxn modelId="{C14D5BBB-2A13-4827-A373-EAD82C25939F}" type="presOf" srcId="{A88806BD-0842-41B4-BF12-1735E93C9550}" destId="{55BE6081-876F-4704-A2A4-39747A68655C}" srcOrd="1" destOrd="0" presId="urn:microsoft.com/office/officeart/2016/7/layout/LinearBlockProcessNumbered"/>
    <dgm:cxn modelId="{1E8A39C2-24A3-4066-8739-935B269FF08A}" type="presOf" srcId="{CF1DFC27-D15B-466B-B600-A11AF34ADDF5}" destId="{F83BF820-27BF-4CFB-8030-6135B96D798A}" srcOrd="0" destOrd="0" presId="urn:microsoft.com/office/officeart/2016/7/layout/LinearBlockProcessNumbered"/>
    <dgm:cxn modelId="{50DFC9CE-03C5-42C2-B755-226975859140}" type="presOf" srcId="{8839B13B-E4D0-4FCC-9E85-282479977EB9}" destId="{1D6223DE-3277-4782-93FF-B24D91D81E07}" srcOrd="0" destOrd="0" presId="urn:microsoft.com/office/officeart/2016/7/layout/LinearBlockProcessNumbered"/>
    <dgm:cxn modelId="{6AA265DB-5D87-4B7E-AD2B-27B4E5A5CA65}" type="presOf" srcId="{B1A88371-ECBB-483F-AA55-94312F4DF72D}" destId="{BC5C5F35-14AB-48E7-8537-4466EC98A5EA}" srcOrd="0" destOrd="0" presId="urn:microsoft.com/office/officeart/2016/7/layout/LinearBlockProcessNumbered"/>
    <dgm:cxn modelId="{8063E3DC-0E3C-45A6-B140-9815169B935C}" type="presOf" srcId="{C4B01D8A-48F9-4D0A-9FAE-4E44D3381546}" destId="{597E949F-3616-4A97-8CBA-376DE76F209E}" srcOrd="0" destOrd="0" presId="urn:microsoft.com/office/officeart/2016/7/layout/LinearBlockProcessNumbered"/>
    <dgm:cxn modelId="{A2E3D9E5-4A88-4AE7-BA72-E91EB536B6A3}" srcId="{C4B01D8A-48F9-4D0A-9FAE-4E44D3381546}" destId="{A88806BD-0842-41B4-BF12-1735E93C9550}" srcOrd="0" destOrd="0" parTransId="{2E0E92B1-B23C-4668-ADAB-D8553E146C2C}" sibTransId="{98FD87D7-272C-4749-AAC2-50CC56E4C2C9}"/>
    <dgm:cxn modelId="{63E6DBEE-2034-4237-8A7E-A0EF9DFAB114}" type="presOf" srcId="{B1A88371-ECBB-483F-AA55-94312F4DF72D}" destId="{924B27BC-51E0-46BE-AF43-13532057F642}" srcOrd="1" destOrd="0" presId="urn:microsoft.com/office/officeart/2016/7/layout/LinearBlockProcessNumbered"/>
    <dgm:cxn modelId="{3C2D7BE3-AF76-43CF-86BB-986DEF660F90}" type="presParOf" srcId="{597E949F-3616-4A97-8CBA-376DE76F209E}" destId="{82F7C642-9E46-43B3-BE7C-888DECB1EA72}" srcOrd="0" destOrd="0" presId="urn:microsoft.com/office/officeart/2016/7/layout/LinearBlockProcessNumbered"/>
    <dgm:cxn modelId="{A18872C7-83B1-43ED-8AAF-1A1D494B177D}" type="presParOf" srcId="{82F7C642-9E46-43B3-BE7C-888DECB1EA72}" destId="{759B3690-9AFA-46D4-98C8-F70CF95B14A6}" srcOrd="0" destOrd="0" presId="urn:microsoft.com/office/officeart/2016/7/layout/LinearBlockProcessNumbered"/>
    <dgm:cxn modelId="{4A4C58D5-C111-4312-B051-AEFB9F06FDEC}" type="presParOf" srcId="{82F7C642-9E46-43B3-BE7C-888DECB1EA72}" destId="{B35672A1-D2C4-429B-ACBA-D6714EEC260A}" srcOrd="1" destOrd="0" presId="urn:microsoft.com/office/officeart/2016/7/layout/LinearBlockProcessNumbered"/>
    <dgm:cxn modelId="{DEC70B2B-D81D-43D0-9237-1641E6390E47}" type="presParOf" srcId="{82F7C642-9E46-43B3-BE7C-888DECB1EA72}" destId="{55BE6081-876F-4704-A2A4-39747A68655C}" srcOrd="2" destOrd="0" presId="urn:microsoft.com/office/officeart/2016/7/layout/LinearBlockProcessNumbered"/>
    <dgm:cxn modelId="{95B5C03C-3A30-4A5C-BF3E-F77D0287BDDC}" type="presParOf" srcId="{597E949F-3616-4A97-8CBA-376DE76F209E}" destId="{2B909ED5-D7C6-4F83-8056-01A528D270B9}" srcOrd="1" destOrd="0" presId="urn:microsoft.com/office/officeart/2016/7/layout/LinearBlockProcessNumbered"/>
    <dgm:cxn modelId="{3A1EC7F5-9FA9-4F27-8417-47A5E544D45C}" type="presParOf" srcId="{597E949F-3616-4A97-8CBA-376DE76F209E}" destId="{E0F48879-4E52-41E8-A416-04EAE2AA3778}" srcOrd="2" destOrd="0" presId="urn:microsoft.com/office/officeart/2016/7/layout/LinearBlockProcessNumbered"/>
    <dgm:cxn modelId="{D0CAC929-1016-4489-AFDC-0FF650D9C119}" type="presParOf" srcId="{E0F48879-4E52-41E8-A416-04EAE2AA3778}" destId="{F83BF820-27BF-4CFB-8030-6135B96D798A}" srcOrd="0" destOrd="0" presId="urn:microsoft.com/office/officeart/2016/7/layout/LinearBlockProcessNumbered"/>
    <dgm:cxn modelId="{6CBF9B81-0A6F-4D2A-BF5A-A1CFEDF73C4B}" type="presParOf" srcId="{E0F48879-4E52-41E8-A416-04EAE2AA3778}" destId="{1D6223DE-3277-4782-93FF-B24D91D81E07}" srcOrd="1" destOrd="0" presId="urn:microsoft.com/office/officeart/2016/7/layout/LinearBlockProcessNumbered"/>
    <dgm:cxn modelId="{D1717124-A660-44A5-A1A3-63D8A634D502}" type="presParOf" srcId="{E0F48879-4E52-41E8-A416-04EAE2AA3778}" destId="{19E48F25-E706-431F-B7FC-2DE56B4DBDE8}" srcOrd="2" destOrd="0" presId="urn:microsoft.com/office/officeart/2016/7/layout/LinearBlockProcessNumbered"/>
    <dgm:cxn modelId="{A1EBC85F-AF0B-4781-9DE7-00F052329581}" type="presParOf" srcId="{597E949F-3616-4A97-8CBA-376DE76F209E}" destId="{8CEA4928-15C1-4977-A562-A3FA111BDAFF}" srcOrd="3" destOrd="0" presId="urn:microsoft.com/office/officeart/2016/7/layout/LinearBlockProcessNumbered"/>
    <dgm:cxn modelId="{0F0EF096-202A-451B-B2EC-2789510775F0}" type="presParOf" srcId="{597E949F-3616-4A97-8CBA-376DE76F209E}" destId="{FC3A9608-90D1-41A3-9E1D-F99B948D23D9}" srcOrd="4" destOrd="0" presId="urn:microsoft.com/office/officeart/2016/7/layout/LinearBlockProcessNumbered"/>
    <dgm:cxn modelId="{152E8120-2110-4F88-9750-A5534BA95694}" type="presParOf" srcId="{FC3A9608-90D1-41A3-9E1D-F99B948D23D9}" destId="{BC5C5F35-14AB-48E7-8537-4466EC98A5EA}" srcOrd="0" destOrd="0" presId="urn:microsoft.com/office/officeart/2016/7/layout/LinearBlockProcessNumbered"/>
    <dgm:cxn modelId="{F82D146B-F11F-4171-941E-999C26D04887}" type="presParOf" srcId="{FC3A9608-90D1-41A3-9E1D-F99B948D23D9}" destId="{2FD8C387-3860-401F-BD43-5AE4C5D4FD7A}" srcOrd="1" destOrd="0" presId="urn:microsoft.com/office/officeart/2016/7/layout/LinearBlockProcessNumbered"/>
    <dgm:cxn modelId="{264BDA26-3132-4AF8-B7FE-3A5DA6633FE7}" type="presParOf" srcId="{FC3A9608-90D1-41A3-9E1D-F99B948D23D9}" destId="{924B27BC-51E0-46BE-AF43-13532057F642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944814-8DFB-4125-ACAF-596F426203BD}">
      <dsp:nvSpPr>
        <dsp:cNvPr id="0" name=""/>
        <dsp:cNvSpPr/>
      </dsp:nvSpPr>
      <dsp:spPr>
        <a:xfrm>
          <a:off x="0" y="0"/>
          <a:ext cx="8938260" cy="1869519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Given: A number of tweets written about banks in Turkish</a:t>
          </a:r>
        </a:p>
      </dsp:txBody>
      <dsp:txXfrm>
        <a:off x="54756" y="54756"/>
        <a:ext cx="7005966" cy="1760007"/>
      </dsp:txXfrm>
    </dsp:sp>
    <dsp:sp modelId="{100FB6BE-972D-4F98-BAE2-15B21E1EEECC}">
      <dsp:nvSpPr>
        <dsp:cNvPr id="0" name=""/>
        <dsp:cNvSpPr/>
      </dsp:nvSpPr>
      <dsp:spPr>
        <a:xfrm>
          <a:off x="1577339" y="2284968"/>
          <a:ext cx="8938260" cy="1869519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Goal: Classify how bad or good a review is.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Features: Initially 21 Features are given.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Score Scale: Continuous, [-1(Very Bad), +1(Very Good)]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So: A REGRESSION problem.</a:t>
          </a:r>
        </a:p>
      </dsp:txBody>
      <dsp:txXfrm>
        <a:off x="1632095" y="2339724"/>
        <a:ext cx="6036220" cy="1760007"/>
      </dsp:txXfrm>
    </dsp:sp>
    <dsp:sp modelId="{8FF7BBF5-03B4-4904-BFF3-87FA0B248C3E}">
      <dsp:nvSpPr>
        <dsp:cNvPr id="0" name=""/>
        <dsp:cNvSpPr/>
      </dsp:nvSpPr>
      <dsp:spPr>
        <a:xfrm>
          <a:off x="7723072" y="1469650"/>
          <a:ext cx="1215187" cy="121518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996489" y="1469650"/>
        <a:ext cx="668353" cy="9144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9B3690-9AFA-46D4-98C8-F70CF95B14A6}">
      <dsp:nvSpPr>
        <dsp:cNvPr id="0" name=""/>
        <dsp:cNvSpPr/>
      </dsp:nvSpPr>
      <dsp:spPr>
        <a:xfrm>
          <a:off x="821" y="80923"/>
          <a:ext cx="3327201" cy="399264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Training Set: 757 tweets are given with their labels.</a:t>
          </a:r>
        </a:p>
      </dsp:txBody>
      <dsp:txXfrm>
        <a:off x="821" y="1677979"/>
        <a:ext cx="3327201" cy="2395585"/>
      </dsp:txXfrm>
    </dsp:sp>
    <dsp:sp modelId="{B35672A1-D2C4-429B-ACBA-D6714EEC260A}">
      <dsp:nvSpPr>
        <dsp:cNvPr id="0" name=""/>
        <dsp:cNvSpPr/>
      </dsp:nvSpPr>
      <dsp:spPr>
        <a:xfrm>
          <a:off x="821" y="80923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80923"/>
        <a:ext cx="3327201" cy="1597056"/>
      </dsp:txXfrm>
    </dsp:sp>
    <dsp:sp modelId="{F83BF820-27BF-4CFB-8030-6135B96D798A}">
      <dsp:nvSpPr>
        <dsp:cNvPr id="0" name=""/>
        <dsp:cNvSpPr/>
      </dsp:nvSpPr>
      <dsp:spPr>
        <a:xfrm>
          <a:off x="3594199" y="80923"/>
          <a:ext cx="3327201" cy="3992641"/>
        </a:xfrm>
        <a:prstGeom prst="rect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12700" cap="flat" cmpd="sng" algn="ctr">
          <a:solidFill>
            <a:schemeClr val="accent1">
              <a:shade val="80000"/>
              <a:hueOff val="174641"/>
              <a:satOff val="-3128"/>
              <a:lumOff val="132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Test Set: 200 tweets are going to be tested.</a:t>
          </a:r>
        </a:p>
      </dsp:txBody>
      <dsp:txXfrm>
        <a:off x="3594199" y="1677979"/>
        <a:ext cx="3327201" cy="2395585"/>
      </dsp:txXfrm>
    </dsp:sp>
    <dsp:sp modelId="{1D6223DE-3277-4782-93FF-B24D91D81E07}">
      <dsp:nvSpPr>
        <dsp:cNvPr id="0" name=""/>
        <dsp:cNvSpPr/>
      </dsp:nvSpPr>
      <dsp:spPr>
        <a:xfrm>
          <a:off x="3594199" y="80923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80923"/>
        <a:ext cx="3327201" cy="1597056"/>
      </dsp:txXfrm>
    </dsp:sp>
    <dsp:sp modelId="{BC5C5F35-14AB-48E7-8537-4466EC98A5EA}">
      <dsp:nvSpPr>
        <dsp:cNvPr id="0" name=""/>
        <dsp:cNvSpPr/>
      </dsp:nvSpPr>
      <dsp:spPr>
        <a:xfrm>
          <a:off x="7187576" y="80923"/>
          <a:ext cx="3327201" cy="3992641"/>
        </a:xfrm>
        <a:prstGeom prst="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accent1">
              <a:shade val="80000"/>
              <a:hueOff val="349283"/>
              <a:satOff val="-6256"/>
              <a:lumOff val="265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Before starting our analysis we wanted to examine the 21  features given to us. We plotted how features are distributed over labels. </a:t>
          </a:r>
        </a:p>
      </dsp:txBody>
      <dsp:txXfrm>
        <a:off x="7187576" y="1677979"/>
        <a:ext cx="3327201" cy="2395585"/>
      </dsp:txXfrm>
    </dsp:sp>
    <dsp:sp modelId="{2FD8C387-3860-401F-BD43-5AE4C5D4FD7A}">
      <dsp:nvSpPr>
        <dsp:cNvPr id="0" name=""/>
        <dsp:cNvSpPr/>
      </dsp:nvSpPr>
      <dsp:spPr>
        <a:xfrm>
          <a:off x="7187576" y="80923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80923"/>
        <a:ext cx="3327201" cy="1597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1ABBDC-372A-4CFD-A530-112ABA326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B0E2B0A-CF65-454A-85A2-99ECDF175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D4C1A0-63B8-4D2A-BDFF-293709A37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F28A91-546A-4189-A92F-9167AEB29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59EF379-469E-4E18-BC6C-1A8D8BC95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70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DFBB84F-73DA-447C-878B-0272EB666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116FA19-CFA1-48C0-837A-D8CD876142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9E9AE1-FF06-4B3F-B7B0-66A55A3DB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5688D5D-49BD-4389-B72B-9AD014401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036292-2F61-4ABD-91F6-F2709F390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438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EA5E4B3-19AB-4DCB-B91C-71624C6AEF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C9B207D-CBF1-4D97-BEA9-9998072DFC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1C68E13-5824-4462-9F11-0B82ADB07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2F03C18-DD2F-4500-ABB6-A0017654D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81E700-6951-4192-9FED-D99443682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7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4B6AB5-AE29-467F-8278-FBFD2CC62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A7EEFC-4283-4BD1-AFA5-3F8419933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B62FFA-D1BC-423E-A4A8-911014AD3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780B5A2-0545-4080-928A-351BBD08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5D2F70-CE9B-4BC9-9425-5BE96112C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49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A5B9E5-13F9-4507-8D88-3AD56B717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1361C31-EC30-416A-8DF5-D8A32880F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613F5C-0152-49EE-B383-BD70A0C34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48A3B8B-79B0-45C6-B13C-FE39FA2C0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C368E94-5369-4612-97A8-9C6B3F96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022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78B69C-EF43-482E-A6F3-FB022096B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90FC85-65A6-4AE2-8BA3-941064922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53D3B66-4D32-4F50-86B9-A70E950A7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5EE276C-E382-41E8-8FBE-AB8EBA243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7730DDA-0766-4023-8A8E-AA41C5904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C1EF37B-C74E-4DEE-8F4D-EA36C1477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77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FC77464-13D5-4E25-8BE2-B71FD8905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063B7DF-FAED-452F-9ACC-4DFECF7C2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D2E7148-CC88-4AB3-97F4-D94C02FFC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18B095F-B558-4444-9B94-DCFA43178A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8AE13C9-D5E3-4283-80F1-FBA3798D3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1EBB835-EA1F-4D07-BCAF-0D48D6403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B00D4E3-7F52-486F-8A77-557E2CBF0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E6C03C2-DD26-4837-91CE-858F151F7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951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3A3125D-C9C3-4424-B73F-7165DA74B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122207F-12B3-4EB5-AC02-3F1B460AF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0A27979-7D6E-4B5C-BEB1-BD14255CC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1B820F2-A348-4B0D-B20A-A04410E2C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036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CC122AA-E326-49D4-A9DB-4D904ECAB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4AC0A9E-3DD4-4F9F-B4C5-70EEF4C70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EDE4B90-D59B-4B65-A024-61A01C88F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838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63B9359-14ED-4E18-AB85-64B95259A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FFE599-5C70-481E-ACE0-C9E9CDA95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6C91BEF-C4E1-432A-A388-CDC279FED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5DC4C0-78BB-42D2-A94A-5C69AE7A8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6241D60-C71F-469C-B041-0CC57612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1FE1C76-0A33-4763-99D1-0B4C0C3DD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651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776F77E-7700-41B2-808D-50960D217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5F980FE-18AD-4158-98CB-B6ACE6F21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BD45055-56B6-42BB-BBE2-D35C60447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9438D44-979C-4948-8D26-417F007E6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DAC4F35-B295-4489-84CD-EE3759A0A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A619E-08F4-445B-ADCE-CB8BB05A0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969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2E6BFFD-34CA-418F-9F0D-54EC77BD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F865DA5-8B14-40B4-BF9F-C80511999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BA83DE-19C2-4A2D-AC82-C7EB41BC9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51A49-CC6B-4C26-BA74-1FE817383618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DD628B1-A628-47F7-90F3-A1BB8FA9B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38115A-B76F-44B0-ADE6-FD8C2E1E8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8136E-A97F-4483-9D39-62D80AE7D3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955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28">
            <a:extLst>
              <a:ext uri="{FF2B5EF4-FFF2-40B4-BE49-F238E27FC236}">
                <a16:creationId xmlns:a16="http://schemas.microsoft.com/office/drawing/2014/main" id="{ACBE1851-2230-47A9-B000-CE9046EA61B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253F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3B93832-6514-44F4-849B-5EE2C8A2337D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1" descr="http://www.sabanciuniv.edu/sites/default/files/logo.jpg">
            <a:extLst>
              <a:ext uri="{FF2B5EF4-FFF2-40B4-BE49-F238E27FC236}">
                <a16:creationId xmlns:a16="http://schemas.microsoft.com/office/drawing/2014/main" id="{5969537C-EFC1-4CED-94BA-396730289E1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96000" y="2269350"/>
            <a:ext cx="5459470" cy="2320275"/>
          </a:xfrm>
          <a:prstGeom prst="rect">
            <a:avLst/>
          </a:prstGeom>
          <a:noFill/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453CF3AA-B692-4967-A970-BE41BE4CF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en-US" sz="4200" b="1">
                <a:solidFill>
                  <a:srgbClr val="FFFFFF"/>
                </a:solidFill>
              </a:rPr>
              <a:t>CS412 – Machine Learning</a:t>
            </a:r>
            <a:br>
              <a:rPr lang="tr-TR" sz="4200">
                <a:solidFill>
                  <a:srgbClr val="FFFFFF"/>
                </a:solidFill>
              </a:rPr>
            </a:br>
            <a:r>
              <a:rPr lang="en-US" sz="4200" b="1">
                <a:solidFill>
                  <a:srgbClr val="FFFFFF"/>
                </a:solidFill>
              </a:rPr>
              <a:t>Sentiment Analysis - Turkish Tweets</a:t>
            </a:r>
            <a:endParaRPr lang="tr-TR" sz="4200">
              <a:solidFill>
                <a:srgbClr val="FFFFFF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2F3B20C-A89F-40B0-9142-410008FA1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en-US" sz="1800" b="1">
                <a:solidFill>
                  <a:srgbClr val="FFFFFF"/>
                </a:solidFill>
              </a:rPr>
              <a:t>17610 - Berke Dilekoğlu</a:t>
            </a:r>
            <a:endParaRPr lang="tr-TR" sz="1800">
              <a:solidFill>
                <a:srgbClr val="FFFFFF"/>
              </a:solidFill>
            </a:endParaRPr>
          </a:p>
          <a:p>
            <a:pPr algn="r"/>
            <a:r>
              <a:rPr lang="en-US" sz="1800" b="1">
                <a:solidFill>
                  <a:srgbClr val="FFFFFF"/>
                </a:solidFill>
              </a:rPr>
              <a:t>17912 - Burak Aksoy</a:t>
            </a:r>
            <a:endParaRPr lang="tr-TR" sz="1800">
              <a:solidFill>
                <a:srgbClr val="FFFFFF"/>
              </a:solidFill>
            </a:endParaRPr>
          </a:p>
          <a:p>
            <a:pPr algn="r"/>
            <a:r>
              <a:rPr lang="en-US" sz="1800" b="1">
                <a:solidFill>
                  <a:srgbClr val="FFFFFF"/>
                </a:solidFill>
              </a:rPr>
              <a:t>19080 - Berkan Teber</a:t>
            </a:r>
            <a:endParaRPr lang="tr-TR" sz="1800">
              <a:solidFill>
                <a:srgbClr val="FFFFFF"/>
              </a:solidFill>
            </a:endParaRPr>
          </a:p>
          <a:p>
            <a:pPr algn="r"/>
            <a:r>
              <a:rPr lang="en-US" sz="1800" b="1">
                <a:solidFill>
                  <a:srgbClr val="FFFFFF"/>
                </a:solidFill>
              </a:rPr>
              <a:t>19459 - Arda Olmezsoy</a:t>
            </a:r>
            <a:endParaRPr lang="tr-TR" sz="1800">
              <a:solidFill>
                <a:srgbClr val="FFFFFF"/>
              </a:solidFill>
            </a:endParaRPr>
          </a:p>
          <a:p>
            <a:pPr algn="r"/>
            <a:endParaRPr 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670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B0DF90E-6BAD-4E82-8FDF-717C9A35737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13DCC859-0434-4BB8-B6C5-09C88AE698F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8E7ACFB-B791-4C23-8B17-013FEDC09A8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Unvan 1">
            <a:extLst>
              <a:ext uri="{FF2B5EF4-FFF2-40B4-BE49-F238E27FC236}">
                <a16:creationId xmlns:a16="http://schemas.microsoft.com/office/drawing/2014/main" id="{C4238D8B-10EA-4FD2-A921-C771886E5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en-US" dirty="0"/>
              <a:t>I. Introduction to Problem</a:t>
            </a:r>
            <a:endParaRPr lang="tr-TR" dirty="0"/>
          </a:p>
        </p:txBody>
      </p:sp>
      <p:graphicFrame>
        <p:nvGraphicFramePr>
          <p:cNvPr id="5" name="İçerik Yer Tutucus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785832"/>
              </p:ext>
            </p:extLst>
          </p:nvPr>
        </p:nvGraphicFramePr>
        <p:xfrm>
          <a:off x="838200" y="2022475"/>
          <a:ext cx="10515600" cy="415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96310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>
            <a:extLst>
              <a:ext uri="{FF2B5EF4-FFF2-40B4-BE49-F238E27FC236}">
                <a16:creationId xmlns:a16="http://schemas.microsoft.com/office/drawing/2014/main" id="{3B0DF90E-6BAD-4E82-8FDF-717C9A35737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13DCC859-0434-4BB8-B6C5-09C88AE698F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8E7ACFB-B791-4C23-8B17-013FEDC09A8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Unvan 1">
            <a:extLst>
              <a:ext uri="{FF2B5EF4-FFF2-40B4-BE49-F238E27FC236}">
                <a16:creationId xmlns:a16="http://schemas.microsoft.com/office/drawing/2014/main" id="{D160253E-F71A-4141-8C51-06C398A8E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en-US"/>
              <a:t>II. Initial Data Analysis</a:t>
            </a:r>
            <a:endParaRPr lang="tr-TR" dirty="0"/>
          </a:p>
        </p:txBody>
      </p:sp>
      <p:graphicFrame>
        <p:nvGraphicFramePr>
          <p:cNvPr id="5" name="İçerik Yer Tutucus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90858"/>
              </p:ext>
            </p:extLst>
          </p:nvPr>
        </p:nvGraphicFramePr>
        <p:xfrm>
          <a:off x="838200" y="2022475"/>
          <a:ext cx="10515600" cy="415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45972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BAAB52F-AB05-4D87-BC41-D944D0BFF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986403" cy="1325563"/>
          </a:xfrm>
        </p:spPr>
        <p:txBody>
          <a:bodyPr/>
          <a:lstStyle/>
          <a:p>
            <a:pPr algn="ctr"/>
            <a:r>
              <a:rPr lang="en-US" dirty="0"/>
              <a:t>Example of a Good Feature </a:t>
            </a:r>
            <a:endParaRPr lang="tr-TR" dirty="0"/>
          </a:p>
        </p:txBody>
      </p: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99246368-727C-4CB9-B3CD-8DC05BFB0A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56913"/>
            <a:ext cx="4986338" cy="3888762"/>
          </a:xfrm>
        </p:spPr>
      </p:pic>
      <p:sp>
        <p:nvSpPr>
          <p:cNvPr id="4" name="Unvan 1">
            <a:extLst>
              <a:ext uri="{FF2B5EF4-FFF2-40B4-BE49-F238E27FC236}">
                <a16:creationId xmlns:a16="http://schemas.microsoft.com/office/drawing/2014/main" id="{A2D97E88-29D6-48AD-9FF5-D058F450928B}"/>
              </a:ext>
            </a:extLst>
          </p:cNvPr>
          <p:cNvSpPr txBox="1">
            <a:spLocks/>
          </p:cNvSpPr>
          <p:nvPr/>
        </p:nvSpPr>
        <p:spPr>
          <a:xfrm>
            <a:off x="6498329" y="429625"/>
            <a:ext cx="498640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Example of a Bad Feature</a:t>
            </a:r>
            <a:endParaRPr lang="tr-TR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D807F380-DB38-431E-9C96-A0B71D2742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329" y="2056913"/>
            <a:ext cx="5065436" cy="3888762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81EA4742-D3CE-4F21-8B02-71915571EE2B}"/>
              </a:ext>
            </a:extLst>
          </p:cNvPr>
          <p:cNvSpPr txBox="1"/>
          <p:nvPr/>
        </p:nvSpPr>
        <p:spPr>
          <a:xfrm>
            <a:off x="6701425" y="6174767"/>
            <a:ext cx="4521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realized that Features 6,8,12,15,16,17,18 and 19 are similarly bad.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125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D78874-14B8-4738-8F30-B4998AB27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III. Additional Features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7DD054-8AC1-4F58-84C4-D0A354D61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most of the features are not very informative, we decided to create our own features such as;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tr-TR" dirty="0"/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C3E51D94-CE1A-4D8A-9527-C38A6A460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609287"/>
              </p:ext>
            </p:extLst>
          </p:nvPr>
        </p:nvGraphicFramePr>
        <p:xfrm>
          <a:off x="158750" y="2766766"/>
          <a:ext cx="5937250" cy="27259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8625">
                  <a:extLst>
                    <a:ext uri="{9D8B030D-6E8A-4147-A177-3AD203B41FA5}">
                      <a16:colId xmlns:a16="http://schemas.microsoft.com/office/drawing/2014/main" val="4166538240"/>
                    </a:ext>
                  </a:extLst>
                </a:gridCol>
                <a:gridCol w="2968625">
                  <a:extLst>
                    <a:ext uri="{9D8B030D-6E8A-4147-A177-3AD203B41FA5}">
                      <a16:colId xmlns:a16="http://schemas.microsoft.com/office/drawing/2014/main" val="23053598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Feature Name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Explanation</a:t>
                      </a:r>
                      <a:endParaRPr lang="tr-T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20637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F22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Whether tweet has :) or not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1132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F23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Whether tweet has :)) or not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9863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F24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Whether tweet has :))) or not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9648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F25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Whether tweet has :D or not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756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F26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Whether tweet has :( or not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6487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F27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Whether tweet has :(( or not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9712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F28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Whether tweet has :(((or not</a:t>
                      </a:r>
                      <a:endParaRPr lang="tr-T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8095080"/>
                  </a:ext>
                </a:extLst>
              </a:tr>
            </a:tbl>
          </a:graphicData>
        </a:graphic>
      </p:graphicFrame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8AB9C883-0AA4-4435-9B55-2EDD1378E9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916012"/>
              </p:ext>
            </p:extLst>
          </p:nvPr>
        </p:nvGraphicFramePr>
        <p:xfrm>
          <a:off x="6254750" y="2937136"/>
          <a:ext cx="5937250" cy="23851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8625">
                  <a:extLst>
                    <a:ext uri="{9D8B030D-6E8A-4147-A177-3AD203B41FA5}">
                      <a16:colId xmlns:a16="http://schemas.microsoft.com/office/drawing/2014/main" val="419704149"/>
                    </a:ext>
                  </a:extLst>
                </a:gridCol>
                <a:gridCol w="2968625">
                  <a:extLst>
                    <a:ext uri="{9D8B030D-6E8A-4147-A177-3AD203B41FA5}">
                      <a16:colId xmlns:a16="http://schemas.microsoft.com/office/drawing/2014/main" val="722858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Feature Name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Explanation</a:t>
                      </a:r>
                      <a:endParaRPr lang="tr-T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64737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F29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Whether tweet has ! or not</a:t>
                      </a:r>
                      <a:endParaRPr lang="tr-T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02841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F30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Whether tweet has ? or not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21453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F31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Whether tweet has capital words or not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4172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F32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Whether tweet has repeated letters/not</a:t>
                      </a:r>
                      <a:endParaRPr lang="tr-T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4930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F33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Position of the @ in the tweet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4091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F34</a:t>
                      </a:r>
                      <a:endParaRPr lang="tr-T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Common words score of the tweet</a:t>
                      </a:r>
                      <a:endParaRPr lang="tr-T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7377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9755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414D341-D82E-4B9D-9424-BBD6CEC8B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IV. Building Models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4FE55B-E8D2-43B0-A99C-0681D4626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we tried the training set without additional features on different Training Models such as Linear Regression, Decision Trees, Ensemble Methods, and SVMs.</a:t>
            </a:r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FED48549-9FDE-42B8-B84C-ED1454E1DB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889469"/>
              </p:ext>
            </p:extLst>
          </p:nvPr>
        </p:nvGraphicFramePr>
        <p:xfrm>
          <a:off x="1144066" y="3179587"/>
          <a:ext cx="6922674" cy="2645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1337">
                  <a:extLst>
                    <a:ext uri="{9D8B030D-6E8A-4147-A177-3AD203B41FA5}">
                      <a16:colId xmlns:a16="http://schemas.microsoft.com/office/drawing/2014/main" val="1784881646"/>
                    </a:ext>
                  </a:extLst>
                </a:gridCol>
                <a:gridCol w="3461337">
                  <a:extLst>
                    <a:ext uri="{9D8B030D-6E8A-4147-A177-3AD203B41FA5}">
                      <a16:colId xmlns:a16="http://schemas.microsoft.com/office/drawing/2014/main" val="1142305232"/>
                    </a:ext>
                  </a:extLst>
                </a:gridCol>
              </a:tblGrid>
              <a:tr h="44083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Model Name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RMSE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1401747"/>
                  </a:ext>
                </a:extLst>
              </a:tr>
              <a:tr h="44083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Ensemble – Boosted Trees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0.39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0939365"/>
                  </a:ext>
                </a:extLst>
              </a:tr>
              <a:tr h="44083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Ensemble – Bagged Trees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0.39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1120861"/>
                  </a:ext>
                </a:extLst>
              </a:tr>
              <a:tr h="44083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Tree – Simple Tree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0.41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5122279"/>
                  </a:ext>
                </a:extLst>
              </a:tr>
              <a:tr h="44083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Tree – Medium Tree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0.43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6104874"/>
                  </a:ext>
                </a:extLst>
              </a:tr>
              <a:tr h="44083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SVN – Median Gaussian SVM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0.44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7775150"/>
                  </a:ext>
                </a:extLst>
              </a:tr>
            </a:tbl>
          </a:graphicData>
        </a:graphic>
      </p:graphicFrame>
      <p:sp>
        <p:nvSpPr>
          <p:cNvPr id="8" name="Metin kutusu 7">
            <a:extLst>
              <a:ext uri="{FF2B5EF4-FFF2-40B4-BE49-F238E27FC236}">
                <a16:creationId xmlns:a16="http://schemas.microsoft.com/office/drawing/2014/main" id="{62C6D09F-09AC-4C9E-A69B-9EC57DE61D5C}"/>
              </a:ext>
            </a:extLst>
          </p:cNvPr>
          <p:cNvSpPr txBox="1"/>
          <p:nvPr/>
        </p:nvSpPr>
        <p:spPr>
          <a:xfrm>
            <a:off x="8906014" y="3855764"/>
            <a:ext cx="24477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Trees performed better!</a:t>
            </a:r>
          </a:p>
          <a:p>
            <a:r>
              <a:rPr lang="en-US" dirty="0"/>
              <a:t>-Why? Because…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7589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D49BAE-EDA8-4A90-8CE6-524D9F58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Removed features numbered 6,7,8,12,15,16,17,18 and 19 </a:t>
            </a:r>
            <a:endParaRPr lang="tr-TR" sz="3200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0CC4356-D406-4DFF-9BA6-D736DE2D7F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55084"/>
              </p:ext>
            </p:extLst>
          </p:nvPr>
        </p:nvGraphicFramePr>
        <p:xfrm>
          <a:off x="3127374" y="1388364"/>
          <a:ext cx="6116834" cy="2040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8417">
                  <a:extLst>
                    <a:ext uri="{9D8B030D-6E8A-4147-A177-3AD203B41FA5}">
                      <a16:colId xmlns:a16="http://schemas.microsoft.com/office/drawing/2014/main" val="2966597165"/>
                    </a:ext>
                  </a:extLst>
                </a:gridCol>
                <a:gridCol w="3058417">
                  <a:extLst>
                    <a:ext uri="{9D8B030D-6E8A-4147-A177-3AD203B41FA5}">
                      <a16:colId xmlns:a16="http://schemas.microsoft.com/office/drawing/2014/main" val="1366891733"/>
                    </a:ext>
                  </a:extLst>
                </a:gridCol>
              </a:tblGrid>
              <a:tr h="34010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Model Name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RMSE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12294"/>
                  </a:ext>
                </a:extLst>
              </a:tr>
              <a:tr h="34010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Ensemble – Boosted Trees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0.39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5511631"/>
                  </a:ext>
                </a:extLst>
              </a:tr>
              <a:tr h="34010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Ensemble – Bagged Trees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3193350"/>
                  </a:ext>
                </a:extLst>
              </a:tr>
              <a:tr h="34010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Tree – Simple Tree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0.41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580459"/>
                  </a:ext>
                </a:extLst>
              </a:tr>
              <a:tr h="34010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Tree – Medium Tree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0.43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2667426"/>
                  </a:ext>
                </a:extLst>
              </a:tr>
              <a:tr h="34010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SVN – Medium Gaussian SVM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0.43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9580311"/>
                  </a:ext>
                </a:extLst>
              </a:tr>
            </a:tbl>
          </a:graphicData>
        </a:graphic>
      </p:graphicFrame>
      <p:sp>
        <p:nvSpPr>
          <p:cNvPr id="5" name="Metin kutusu 4">
            <a:extLst>
              <a:ext uri="{FF2B5EF4-FFF2-40B4-BE49-F238E27FC236}">
                <a16:creationId xmlns:a16="http://schemas.microsoft.com/office/drawing/2014/main" id="{5602FBB4-38C8-4275-982F-7FED6868CB9B}"/>
              </a:ext>
            </a:extLst>
          </p:cNvPr>
          <p:cNvSpPr txBox="1"/>
          <p:nvPr/>
        </p:nvSpPr>
        <p:spPr>
          <a:xfrm>
            <a:off x="838200" y="3582162"/>
            <a:ext cx="5000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With additional features 22 to 34</a:t>
            </a:r>
            <a:endParaRPr lang="tr-TR" sz="2800" dirty="0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62B8711A-459D-43E0-A953-1553A797A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235262"/>
              </p:ext>
            </p:extLst>
          </p:nvPr>
        </p:nvGraphicFramePr>
        <p:xfrm>
          <a:off x="3127374" y="4105382"/>
          <a:ext cx="6116834" cy="20811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8417">
                  <a:extLst>
                    <a:ext uri="{9D8B030D-6E8A-4147-A177-3AD203B41FA5}">
                      <a16:colId xmlns:a16="http://schemas.microsoft.com/office/drawing/2014/main" val="564927214"/>
                    </a:ext>
                  </a:extLst>
                </a:gridCol>
                <a:gridCol w="3058417">
                  <a:extLst>
                    <a:ext uri="{9D8B030D-6E8A-4147-A177-3AD203B41FA5}">
                      <a16:colId xmlns:a16="http://schemas.microsoft.com/office/drawing/2014/main" val="1005356587"/>
                    </a:ext>
                  </a:extLst>
                </a:gridCol>
              </a:tblGrid>
              <a:tr h="34686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Model Name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RMSE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8625831"/>
                  </a:ext>
                </a:extLst>
              </a:tr>
              <a:tr h="34686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Ensemble – Boosted Trees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0.37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5141437"/>
                  </a:ext>
                </a:extLst>
              </a:tr>
              <a:tr h="34686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Ensemble – Bagged Trees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0.37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2789145"/>
                  </a:ext>
                </a:extLst>
              </a:tr>
              <a:tr h="34686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Tree – Simple Tree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0280088"/>
                  </a:ext>
                </a:extLst>
              </a:tr>
              <a:tr h="34686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Tree – Medium Tree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5989542"/>
                  </a:ext>
                </a:extLst>
              </a:tr>
              <a:tr h="34686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SVN – Medium Gaussian SVM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0.41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0904084"/>
                  </a:ext>
                </a:extLst>
              </a:tr>
            </a:tbl>
          </a:graphicData>
        </a:graphic>
      </p:graphicFrame>
      <p:sp>
        <p:nvSpPr>
          <p:cNvPr id="7" name="Metin kutusu 6">
            <a:extLst>
              <a:ext uri="{FF2B5EF4-FFF2-40B4-BE49-F238E27FC236}">
                <a16:creationId xmlns:a16="http://schemas.microsoft.com/office/drawing/2014/main" id="{BC2013C7-F961-46E6-87F5-6AF0FC11D1D8}"/>
              </a:ext>
            </a:extLst>
          </p:cNvPr>
          <p:cNvSpPr txBox="1"/>
          <p:nvPr/>
        </p:nvSpPr>
        <p:spPr>
          <a:xfrm>
            <a:off x="9519816" y="4717004"/>
            <a:ext cx="24092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Finally, with meaningful additional features better results  achieved!!</a:t>
            </a:r>
            <a:endParaRPr lang="tr-TR" dirty="0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6F1B4178-D653-4A75-B0FD-80BD5983654B}"/>
              </a:ext>
            </a:extLst>
          </p:cNvPr>
          <p:cNvSpPr txBox="1"/>
          <p:nvPr/>
        </p:nvSpPr>
        <p:spPr>
          <a:xfrm>
            <a:off x="9519816" y="1808517"/>
            <a:ext cx="23340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seems like there is no significant improvement. However other models performed better. Because… </a:t>
            </a:r>
            <a:endParaRPr lang="tr-TR" dirty="0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91123D56-9DA5-4021-9B8F-273655BF0A89}"/>
              </a:ext>
            </a:extLst>
          </p:cNvPr>
          <p:cNvSpPr txBox="1"/>
          <p:nvPr/>
        </p:nvSpPr>
        <p:spPr>
          <a:xfrm>
            <a:off x="9519816" y="3643717"/>
            <a:ext cx="2189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 High order models and Overfitting…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9776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metin, gök içeren bir resim&#10;&#10;Çok yüksek güvenilirlikle oluşturulmuş açıklama">
            <a:extLst>
              <a:ext uri="{FF2B5EF4-FFF2-40B4-BE49-F238E27FC236}">
                <a16:creationId xmlns:a16="http://schemas.microsoft.com/office/drawing/2014/main" id="{CA45635F-8399-4E2A-A96C-78A85A5173D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208" y="1820333"/>
            <a:ext cx="4226367" cy="4036181"/>
          </a:xfrm>
          <a:prstGeom prst="rect">
            <a:avLst/>
          </a:prstGeom>
          <a:noFill/>
        </p:spPr>
      </p:pic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0"/>
            <a:ext cx="7539895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7092985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Unvan 1">
            <a:extLst>
              <a:ext uri="{FF2B5EF4-FFF2-40B4-BE49-F238E27FC236}">
                <a16:creationId xmlns:a16="http://schemas.microsoft.com/office/drawing/2014/main" id="{D002F710-D065-43BD-BD3D-2270CB919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5529943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V. Conclusion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E7C033EE-13CC-4C0F-970C-B4561B85066B}"/>
              </a:ext>
            </a:extLst>
          </p:cNvPr>
          <p:cNvSpPr txBox="1"/>
          <p:nvPr/>
        </p:nvSpPr>
        <p:spPr>
          <a:xfrm>
            <a:off x="838199" y="1825625"/>
            <a:ext cx="4128169" cy="339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</a:rPr>
              <a:t>At the very end, we ended up with 5% better accuracy in our best model after removing some of the features and adding our own features.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>
              <a:solidFill>
                <a:schemeClr val="bg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</a:rPr>
              <a:t>Also, our correctly guessing rate has increased 81% to 85%. </a:t>
            </a:r>
          </a:p>
        </p:txBody>
      </p:sp>
    </p:spTree>
    <p:extLst>
      <p:ext uri="{BB962C8B-B14F-4D97-AF65-F5344CB8AC3E}">
        <p14:creationId xmlns:p14="http://schemas.microsoft.com/office/powerpoint/2010/main" val="838362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498</Words>
  <Application>Microsoft Office PowerPoint</Application>
  <PresentationFormat>Geniş ekran</PresentationFormat>
  <Paragraphs>103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Teması</vt:lpstr>
      <vt:lpstr>CS412 – Machine Learning Sentiment Analysis - Turkish Tweets</vt:lpstr>
      <vt:lpstr>I. Introduction to Problem</vt:lpstr>
      <vt:lpstr>II. Initial Data Analysis</vt:lpstr>
      <vt:lpstr>Example of a Good Feature </vt:lpstr>
      <vt:lpstr>III. Additional Features</vt:lpstr>
      <vt:lpstr>IV. Building Models</vt:lpstr>
      <vt:lpstr>Removed features numbered 6,7,8,12,15,16,17,18 and 19 </vt:lpstr>
      <vt:lpstr>V. 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Cs412 İYİ YAPMANIN CEZASI</dc:title>
  <dc:creator>Burak Aksoy</dc:creator>
  <cp:lastModifiedBy>Burak Aksoy</cp:lastModifiedBy>
  <cp:revision>6</cp:revision>
  <dcterms:created xsi:type="dcterms:W3CDTF">2017-12-21T08:41:56Z</dcterms:created>
  <dcterms:modified xsi:type="dcterms:W3CDTF">2017-12-21T09:44:04Z</dcterms:modified>
</cp:coreProperties>
</file>