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715"/>
  </p:normalViewPr>
  <p:slideViewPr>
    <p:cSldViewPr snapToGrid="0" snapToObjects="1">
      <p:cViewPr>
        <p:scale>
          <a:sx n="115" d="100"/>
          <a:sy n="115" d="100"/>
        </p:scale>
        <p:origin x="472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12/20/17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12/20/17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12/20/17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12/20/17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12/20/17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12/20/17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12/20/17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12/20/17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12/20/17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12/20/17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12/20/17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12/20/17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15254" y="232283"/>
            <a:ext cx="8637073" cy="254143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TURKISH Sentıment Analysıs on twıtter data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5255" y="3531204"/>
            <a:ext cx="8637072" cy="1671417"/>
          </a:xfrm>
        </p:spPr>
        <p:txBody>
          <a:bodyPr>
            <a:normAutofit/>
          </a:bodyPr>
          <a:lstStyle/>
          <a:p>
            <a:r>
              <a:rPr lang="en-US" dirty="0" smtClean="0"/>
              <a:t>Mehmet </a:t>
            </a:r>
            <a:r>
              <a:rPr lang="en-US" dirty="0" err="1" smtClean="0"/>
              <a:t>cem</a:t>
            </a:r>
            <a:r>
              <a:rPr lang="en-US" dirty="0" smtClean="0"/>
              <a:t> </a:t>
            </a:r>
            <a:r>
              <a:rPr lang="en-US" dirty="0" err="1" smtClean="0"/>
              <a:t>aytekin</a:t>
            </a:r>
            <a:r>
              <a:rPr lang="en-US" dirty="0" smtClean="0"/>
              <a:t> 17899</a:t>
            </a:r>
          </a:p>
          <a:p>
            <a:r>
              <a:rPr lang="en-US" dirty="0" err="1" smtClean="0"/>
              <a:t>Betül</a:t>
            </a:r>
            <a:r>
              <a:rPr lang="en-US" dirty="0" smtClean="0"/>
              <a:t> </a:t>
            </a:r>
            <a:r>
              <a:rPr lang="en-US" dirty="0" err="1" smtClean="0"/>
              <a:t>günay</a:t>
            </a:r>
            <a:r>
              <a:rPr lang="en-US" dirty="0" smtClean="0"/>
              <a:t> 17000</a:t>
            </a:r>
          </a:p>
          <a:p>
            <a:r>
              <a:rPr lang="en-US" dirty="0" err="1" smtClean="0"/>
              <a:t>Deniz</a:t>
            </a:r>
            <a:r>
              <a:rPr lang="en-US" dirty="0" smtClean="0"/>
              <a:t> </a:t>
            </a:r>
            <a:r>
              <a:rPr lang="en-US" dirty="0" err="1" smtClean="0"/>
              <a:t>naz</a:t>
            </a:r>
            <a:r>
              <a:rPr lang="en-US" dirty="0" smtClean="0"/>
              <a:t> </a:t>
            </a:r>
            <a:r>
              <a:rPr lang="en-US" dirty="0" err="1" smtClean="0"/>
              <a:t>bayram</a:t>
            </a:r>
            <a:r>
              <a:rPr lang="en-US" dirty="0" smtClean="0"/>
              <a:t> 16623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7649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wHICH</a:t>
            </a:r>
            <a:r>
              <a:rPr lang="en-US" dirty="0" smtClean="0"/>
              <a:t> tweets are mısclassıfıed 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063" y="1855136"/>
            <a:ext cx="9587908" cy="4196873"/>
          </a:xfrm>
        </p:spPr>
      </p:pic>
    </p:spTree>
    <p:extLst>
      <p:ext uri="{BB962C8B-B14F-4D97-AF65-F5344CB8AC3E}">
        <p14:creationId xmlns:p14="http://schemas.microsoft.com/office/powerpoint/2010/main" val="307587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CLASSIFIER TRAINED WITH THE GIVEN TRAINING DATA AND SAW THE GIVEN TEST DATA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318" y="2319162"/>
            <a:ext cx="8518624" cy="881237"/>
          </a:xfrm>
        </p:spPr>
      </p:pic>
    </p:spTree>
    <p:extLst>
      <p:ext uri="{BB962C8B-B14F-4D97-AF65-F5344CB8AC3E}">
        <p14:creationId xmlns:p14="http://schemas.microsoft.com/office/powerpoint/2010/main" val="32713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Why ıs ıt the case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Given training data consisted of 459 negative and and 298 positive tweets. So the classifier only trained with 757 tweets.</a:t>
            </a:r>
          </a:p>
          <a:p>
            <a:r>
              <a:rPr lang="en-US" dirty="0" smtClean="0"/>
              <a:t>However in the training set we constructed, it had trained with 2404 tweets.</a:t>
            </a:r>
          </a:p>
          <a:p>
            <a:r>
              <a:rPr lang="en-US" dirty="0" smtClean="0"/>
              <a:t>More training data more accuracy.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938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SOME CODE SNIPPETS FROM OUR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Note that we have only used Python and its NLTK library in the project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0684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CODE SNIPPETS FROM OUR </a:t>
            </a:r>
            <a:r>
              <a:rPr lang="en-US" dirty="0" smtClean="0"/>
              <a:t>PROJECT(1)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67243"/>
            <a:ext cx="10883590" cy="4599020"/>
          </a:xfrm>
        </p:spPr>
      </p:pic>
    </p:spTree>
    <p:extLst>
      <p:ext uri="{BB962C8B-B14F-4D97-AF65-F5344CB8AC3E}">
        <p14:creationId xmlns:p14="http://schemas.microsoft.com/office/powerpoint/2010/main" val="1778179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CODE SNIPPETS FROM OUR </a:t>
            </a:r>
            <a:r>
              <a:rPr lang="en-US" dirty="0" smtClean="0"/>
              <a:t>PROJECT(2)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579" y="1910020"/>
            <a:ext cx="9510070" cy="4079859"/>
          </a:xfrm>
        </p:spPr>
      </p:pic>
    </p:spTree>
    <p:extLst>
      <p:ext uri="{BB962C8B-B14F-4D97-AF65-F5344CB8AC3E}">
        <p14:creationId xmlns:p14="http://schemas.microsoft.com/office/powerpoint/2010/main" val="75476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CODE SNIPPETS FROM OUR </a:t>
            </a:r>
            <a:r>
              <a:rPr lang="en-US" dirty="0" smtClean="0"/>
              <a:t>PROJECT(3)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27" y="1717288"/>
            <a:ext cx="10671717" cy="4387415"/>
          </a:xfrm>
        </p:spPr>
      </p:pic>
    </p:spTree>
    <p:extLst>
      <p:ext uri="{BB962C8B-B14F-4D97-AF65-F5344CB8AC3E}">
        <p14:creationId xmlns:p14="http://schemas.microsoft.com/office/powerpoint/2010/main" val="843963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THANKS FOR LISTENING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5623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tr-TR" dirty="0" smtClean="0"/>
              <a:t> </a:t>
            </a:r>
            <a:r>
              <a:rPr lang="tr-TR" dirty="0" err="1" smtClean="0"/>
              <a:t>Gatherıng</a:t>
            </a:r>
            <a:r>
              <a:rPr lang="tr-TR" dirty="0" smtClean="0"/>
              <a:t> </a:t>
            </a:r>
            <a:r>
              <a:rPr lang="tr-TR" dirty="0" err="1" smtClean="0"/>
              <a:t>large</a:t>
            </a:r>
            <a:r>
              <a:rPr lang="tr-TR" dirty="0" smtClean="0"/>
              <a:t> </a:t>
            </a:r>
            <a:r>
              <a:rPr lang="tr-TR" dirty="0" err="1" smtClean="0"/>
              <a:t>amount</a:t>
            </a:r>
            <a:r>
              <a:rPr lang="tr-TR" dirty="0" smtClean="0"/>
              <a:t> of Data</a:t>
            </a:r>
            <a:r>
              <a:rPr lang="tr-TR" dirty="0"/>
              <a:t>:</a:t>
            </a:r>
            <a:r>
              <a:rPr lang="en-GB" dirty="0"/>
              <a:t/>
            </a:r>
            <a:br>
              <a:rPr lang="en-GB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made modifications on an existing project to automatize the tweet collecting process.</a:t>
            </a:r>
          </a:p>
          <a:p>
            <a:r>
              <a:rPr lang="en-US" dirty="0" smtClean="0"/>
              <a:t>We gathered 1717 negative sentimental data and 687 positive sentimental data at the end.</a:t>
            </a:r>
          </a:p>
          <a:p>
            <a:r>
              <a:rPr lang="en-US" dirty="0" smtClean="0"/>
              <a:t>Total of 2404 training tweets.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8446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 Labeling large amount of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First we labelled them manually and then we automatized the process as follows :</a:t>
            </a:r>
          </a:p>
          <a:p>
            <a:r>
              <a:rPr lang="tr-TR" dirty="0" err="1"/>
              <a:t>F</a:t>
            </a:r>
            <a:r>
              <a:rPr lang="tr-TR" dirty="0" err="1" smtClean="0"/>
              <a:t>or</a:t>
            </a:r>
            <a:r>
              <a:rPr lang="tr-TR" dirty="0" smtClean="0"/>
              <a:t> </a:t>
            </a:r>
            <a:r>
              <a:rPr lang="tr-TR" dirty="0" err="1"/>
              <a:t>each</a:t>
            </a:r>
            <a:r>
              <a:rPr lang="tr-TR" dirty="0"/>
              <a:t> </a:t>
            </a:r>
            <a:r>
              <a:rPr lang="tr-TR" dirty="0" err="1"/>
              <a:t>tweet</a:t>
            </a:r>
            <a:r>
              <a:rPr lang="tr-TR" dirty="0"/>
              <a:t> </a:t>
            </a:r>
            <a:r>
              <a:rPr lang="tr-TR" dirty="0" err="1"/>
              <a:t>we</a:t>
            </a:r>
            <a:r>
              <a:rPr lang="tr-TR" dirty="0"/>
              <a:t> </a:t>
            </a:r>
            <a:r>
              <a:rPr lang="tr-TR" dirty="0" err="1"/>
              <a:t>calculated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probability</a:t>
            </a:r>
            <a:r>
              <a:rPr lang="tr-TR" dirty="0"/>
              <a:t> of it </a:t>
            </a:r>
            <a:r>
              <a:rPr lang="tr-TR" dirty="0" err="1"/>
              <a:t>being</a:t>
            </a:r>
            <a:r>
              <a:rPr lang="tr-TR" dirty="0"/>
              <a:t> </a:t>
            </a:r>
            <a:r>
              <a:rPr lang="tr-TR" dirty="0" err="1" smtClean="0"/>
              <a:t>positive</a:t>
            </a:r>
            <a:r>
              <a:rPr lang="tr-TR" dirty="0" smtClean="0"/>
              <a:t> </a:t>
            </a:r>
            <a:r>
              <a:rPr lang="tr-TR" dirty="0" err="1" smtClean="0"/>
              <a:t>or</a:t>
            </a:r>
            <a:r>
              <a:rPr lang="tr-TR" dirty="0" smtClean="0"/>
              <a:t> </a:t>
            </a:r>
            <a:r>
              <a:rPr lang="tr-TR" dirty="0" err="1" smtClean="0"/>
              <a:t>negative</a:t>
            </a:r>
            <a:r>
              <a:rPr lang="tr-TR" dirty="0" smtClean="0"/>
              <a:t> </a:t>
            </a:r>
            <a:r>
              <a:rPr lang="tr-TR" dirty="0" err="1"/>
              <a:t>based</a:t>
            </a:r>
            <a:r>
              <a:rPr lang="tr-TR" dirty="0"/>
              <a:t> on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previous</a:t>
            </a:r>
            <a:r>
              <a:rPr lang="tr-TR" dirty="0"/>
              <a:t> </a:t>
            </a:r>
            <a:r>
              <a:rPr lang="tr-TR" dirty="0" err="1" smtClean="0"/>
              <a:t>manually</a:t>
            </a:r>
            <a:r>
              <a:rPr lang="tr-TR" dirty="0" smtClean="0"/>
              <a:t> </a:t>
            </a:r>
            <a:r>
              <a:rPr lang="tr-TR" dirty="0" err="1" smtClean="0"/>
              <a:t>labelled</a:t>
            </a:r>
            <a:r>
              <a:rPr lang="tr-TR" dirty="0" smtClean="0"/>
              <a:t> </a:t>
            </a:r>
            <a:r>
              <a:rPr lang="tr-TR" dirty="0"/>
              <a:t>data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if</a:t>
            </a:r>
            <a:r>
              <a:rPr lang="tr-TR" dirty="0"/>
              <a:t> </a:t>
            </a:r>
            <a:r>
              <a:rPr lang="tr-TR" dirty="0" err="1"/>
              <a:t>this</a:t>
            </a:r>
            <a:r>
              <a:rPr lang="tr-TR" dirty="0"/>
              <a:t> </a:t>
            </a:r>
            <a:r>
              <a:rPr lang="tr-TR" dirty="0" err="1"/>
              <a:t>probability</a:t>
            </a:r>
            <a:r>
              <a:rPr lang="tr-TR" dirty="0"/>
              <a:t> is </a:t>
            </a:r>
            <a:r>
              <a:rPr lang="tr-TR" dirty="0" err="1"/>
              <a:t>higher</a:t>
            </a:r>
            <a:r>
              <a:rPr lang="tr-TR" dirty="0"/>
              <a:t> </a:t>
            </a:r>
            <a:r>
              <a:rPr lang="tr-TR" dirty="0" err="1"/>
              <a:t>than</a:t>
            </a:r>
            <a:r>
              <a:rPr lang="tr-TR" dirty="0"/>
              <a:t> a </a:t>
            </a:r>
            <a:r>
              <a:rPr lang="tr-TR" dirty="0" err="1"/>
              <a:t>certain</a:t>
            </a:r>
            <a:r>
              <a:rPr lang="tr-TR" dirty="0"/>
              <a:t> </a:t>
            </a:r>
            <a:r>
              <a:rPr lang="tr-TR" dirty="0" err="1"/>
              <a:t>threshold</a:t>
            </a:r>
            <a:r>
              <a:rPr lang="tr-TR" dirty="0"/>
              <a:t>, </a:t>
            </a:r>
            <a:r>
              <a:rPr lang="tr-TR" dirty="0" err="1"/>
              <a:t>we</a:t>
            </a:r>
            <a:r>
              <a:rPr lang="tr-TR" dirty="0"/>
              <a:t> </a:t>
            </a:r>
            <a:r>
              <a:rPr lang="tr-TR" dirty="0" err="1"/>
              <a:t>made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program </a:t>
            </a:r>
            <a:r>
              <a:rPr lang="tr-TR" dirty="0" err="1"/>
              <a:t>label</a:t>
            </a:r>
            <a:r>
              <a:rPr lang="tr-TR" dirty="0"/>
              <a:t> </a:t>
            </a:r>
            <a:r>
              <a:rPr lang="tr-TR" dirty="0" err="1"/>
              <a:t>the</a:t>
            </a:r>
            <a:r>
              <a:rPr lang="tr-TR" dirty="0"/>
              <a:t> data as </a:t>
            </a:r>
            <a:r>
              <a:rPr lang="tr-TR" dirty="0" err="1"/>
              <a:t>positive</a:t>
            </a:r>
            <a:r>
              <a:rPr lang="tr-TR" dirty="0"/>
              <a:t> </a:t>
            </a:r>
            <a:r>
              <a:rPr lang="tr-TR" dirty="0" err="1"/>
              <a:t>or</a:t>
            </a:r>
            <a:r>
              <a:rPr lang="tr-TR" dirty="0"/>
              <a:t> </a:t>
            </a:r>
            <a:r>
              <a:rPr lang="tr-TR" dirty="0" err="1"/>
              <a:t>negative</a:t>
            </a:r>
            <a:r>
              <a:rPr lang="tr-TR" dirty="0"/>
              <a:t> </a:t>
            </a:r>
            <a:r>
              <a:rPr lang="tr-TR" dirty="0" err="1"/>
              <a:t>automatically</a:t>
            </a:r>
            <a:r>
              <a:rPr lang="tr-TR" dirty="0"/>
              <a:t>. </a:t>
            </a:r>
            <a:endParaRPr lang="tr-TR" dirty="0" smtClean="0"/>
          </a:p>
          <a:p>
            <a:r>
              <a:rPr lang="tr-TR" dirty="0" err="1" smtClean="0"/>
              <a:t>This</a:t>
            </a:r>
            <a:r>
              <a:rPr lang="tr-TR" dirty="0" smtClean="0"/>
              <a:t> </a:t>
            </a:r>
            <a:r>
              <a:rPr lang="tr-TR" dirty="0" err="1" smtClean="0"/>
              <a:t>approach</a:t>
            </a:r>
            <a:r>
              <a:rPr lang="tr-TR" dirty="0" smtClean="0"/>
              <a:t> can be an </a:t>
            </a:r>
            <a:r>
              <a:rPr lang="tr-TR" dirty="0" err="1" smtClean="0"/>
              <a:t>example</a:t>
            </a:r>
            <a:r>
              <a:rPr lang="tr-TR" dirty="0" smtClean="0"/>
              <a:t> of semi-</a:t>
            </a:r>
            <a:r>
              <a:rPr lang="tr-TR" dirty="0" err="1" smtClean="0"/>
              <a:t>supervised</a:t>
            </a:r>
            <a:r>
              <a:rPr lang="tr-TR" dirty="0" smtClean="0"/>
              <a:t> </a:t>
            </a:r>
            <a:r>
              <a:rPr lang="tr-TR" dirty="0" err="1" smtClean="0"/>
              <a:t>learning</a:t>
            </a:r>
            <a:r>
              <a:rPr lang="tr-TR" dirty="0" smtClean="0"/>
              <a:t> </a:t>
            </a:r>
            <a:r>
              <a:rPr lang="tr-TR" dirty="0" err="1" smtClean="0"/>
              <a:t>technique</a:t>
            </a:r>
            <a:r>
              <a:rPr lang="tr-TR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360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Traınıng the classıfıer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Bag of Words approach.</a:t>
            </a:r>
          </a:p>
          <a:p>
            <a:r>
              <a:rPr lang="en-US" dirty="0" smtClean="0"/>
              <a:t>Constructing Vocabulary :</a:t>
            </a:r>
          </a:p>
          <a:p>
            <a:r>
              <a:rPr lang="nl-NL" dirty="0"/>
              <a:t>most common 2200 </a:t>
            </a:r>
            <a:r>
              <a:rPr lang="nl-NL" dirty="0" err="1"/>
              <a:t>words</a:t>
            </a:r>
            <a:r>
              <a:rPr lang="nl-NL" dirty="0"/>
              <a:t> :  [('</a:t>
            </a:r>
            <a:r>
              <a:rPr lang="nl-NL" dirty="0" err="1"/>
              <a:t>icin</a:t>
            </a:r>
            <a:r>
              <a:rPr lang="nl-NL" dirty="0"/>
              <a:t>', 349), ('</a:t>
            </a:r>
            <a:r>
              <a:rPr lang="nl-NL" dirty="0" err="1"/>
              <a:t>tesekkurler</a:t>
            </a:r>
            <a:r>
              <a:rPr lang="nl-NL" dirty="0"/>
              <a:t>', 276), ('</a:t>
            </a:r>
            <a:r>
              <a:rPr lang="nl-NL" dirty="0" err="1"/>
              <a:t>cok</a:t>
            </a:r>
            <a:r>
              <a:rPr lang="nl-NL" dirty="0"/>
              <a:t>', 241), ('</a:t>
            </a:r>
            <a:r>
              <a:rPr lang="nl-NL" dirty="0" err="1"/>
              <a:t>kredi</a:t>
            </a:r>
            <a:r>
              <a:rPr lang="nl-NL" dirty="0"/>
              <a:t>', 200), ('</a:t>
            </a:r>
            <a:r>
              <a:rPr lang="nl-NL" dirty="0" err="1"/>
              <a:t>musteri</a:t>
            </a:r>
            <a:r>
              <a:rPr lang="nl-NL" dirty="0"/>
              <a:t>', 199</a:t>
            </a:r>
            <a:r>
              <a:rPr lang="nl-NL" dirty="0" smtClean="0"/>
              <a:t>) </a:t>
            </a:r>
            <a:r>
              <a:rPr lang="mr-IN" dirty="0"/>
              <a:t>'</a:t>
            </a:r>
            <a:r>
              <a:rPr lang="mr-IN" dirty="0" err="1"/>
              <a:t>destek</a:t>
            </a:r>
            <a:r>
              <a:rPr lang="mr-IN" dirty="0"/>
              <a:t>', 174), ('</a:t>
            </a:r>
            <a:r>
              <a:rPr lang="mr-IN" dirty="0" err="1"/>
              <a:t>yok</a:t>
            </a:r>
            <a:r>
              <a:rPr lang="mr-IN" dirty="0"/>
              <a:t>', 172), ('</a:t>
            </a:r>
            <a:r>
              <a:rPr lang="mr-IN" dirty="0" err="1"/>
              <a:t>kart</a:t>
            </a:r>
            <a:r>
              <a:rPr lang="mr-IN" dirty="0"/>
              <a:t>', 167), ('</a:t>
            </a:r>
            <a:r>
              <a:rPr lang="mr-IN" dirty="0" err="1"/>
              <a:t>banka</a:t>
            </a:r>
            <a:r>
              <a:rPr lang="mr-IN" dirty="0"/>
              <a:t>', 151</a:t>
            </a:r>
            <a:r>
              <a:rPr lang="mr-IN" dirty="0" smtClean="0"/>
              <a:t>),</a:t>
            </a:r>
            <a:r>
              <a:rPr lang="nl-NL" dirty="0"/>
              <a:t> ('</a:t>
            </a:r>
            <a:r>
              <a:rPr lang="nl-NL" dirty="0" err="1"/>
              <a:t>neden</a:t>
            </a:r>
            <a:r>
              <a:rPr lang="nl-NL" dirty="0"/>
              <a:t>', 110), ('</a:t>
            </a:r>
            <a:r>
              <a:rPr lang="nl-NL" dirty="0" err="1"/>
              <a:t>iyi</a:t>
            </a:r>
            <a:r>
              <a:rPr lang="nl-NL" dirty="0"/>
              <a:t>', 102), ('</a:t>
            </a:r>
            <a:r>
              <a:rPr lang="nl-NL" dirty="0" err="1"/>
              <a:t>daha</a:t>
            </a:r>
            <a:r>
              <a:rPr lang="nl-NL" dirty="0"/>
              <a:t>', 97), ('</a:t>
            </a:r>
            <a:r>
              <a:rPr lang="nl-NL" dirty="0" err="1"/>
              <a:t>bana</a:t>
            </a:r>
            <a:r>
              <a:rPr lang="nl-NL" dirty="0"/>
              <a:t>', 97</a:t>
            </a:r>
            <a:r>
              <a:rPr lang="nl-NL" dirty="0" smtClean="0"/>
              <a:t>),</a:t>
            </a:r>
            <a:r>
              <a:rPr lang="mr-IN" dirty="0" smtClean="0"/>
              <a:t>…</a:t>
            </a:r>
            <a:r>
              <a:rPr lang="tr-TR" dirty="0" smtClean="0"/>
              <a:t> </a:t>
            </a:r>
          </a:p>
          <a:p>
            <a:r>
              <a:rPr lang="tr-TR" dirty="0" err="1" smtClean="0"/>
              <a:t>Naive</a:t>
            </a:r>
            <a:r>
              <a:rPr lang="tr-TR" dirty="0" smtClean="0"/>
              <a:t> </a:t>
            </a:r>
            <a:r>
              <a:rPr lang="tr-TR" dirty="0" err="1" smtClean="0"/>
              <a:t>Bayes</a:t>
            </a:r>
            <a:r>
              <a:rPr lang="tr-TR" dirty="0" smtClean="0"/>
              <a:t> </a:t>
            </a:r>
            <a:r>
              <a:rPr lang="tr-TR" dirty="0" err="1" smtClean="0"/>
              <a:t>Classifier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</a:t>
            </a:r>
            <a:r>
              <a:rPr lang="tr-TR" dirty="0" err="1" smtClean="0"/>
              <a:t>train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data </a:t>
            </a:r>
            <a:r>
              <a:rPr lang="tr-TR" dirty="0" err="1" smtClean="0"/>
              <a:t>with</a:t>
            </a:r>
            <a:r>
              <a:rPr lang="tr-TR" dirty="0" smtClean="0"/>
              <a:t> </a:t>
            </a:r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corresponding</a:t>
            </a:r>
            <a:r>
              <a:rPr lang="tr-TR" dirty="0" smtClean="0"/>
              <a:t> </a:t>
            </a:r>
            <a:r>
              <a:rPr lang="tr-TR" dirty="0" err="1" smtClean="0"/>
              <a:t>featuresets</a:t>
            </a:r>
            <a:r>
              <a:rPr lang="tr-TR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424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Constructıng Feature set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Each word in the vocabulary is a feature.</a:t>
            </a:r>
          </a:p>
          <a:p>
            <a:r>
              <a:rPr lang="en-US" dirty="0" smtClean="0"/>
              <a:t>Total number of features: 2200.</a:t>
            </a:r>
          </a:p>
          <a:p>
            <a:r>
              <a:rPr lang="en-US" dirty="0" smtClean="0"/>
              <a:t>Each feature is </a:t>
            </a:r>
            <a:r>
              <a:rPr lang="en-US" dirty="0" err="1" smtClean="0"/>
              <a:t>boolean</a:t>
            </a:r>
            <a:r>
              <a:rPr lang="en-US" dirty="0" smtClean="0"/>
              <a:t>, meaning if that word from the vocabulary occurs corresponding feature is set True else set False.</a:t>
            </a:r>
          </a:p>
          <a:p>
            <a:r>
              <a:rPr lang="en-US" dirty="0" smtClean="0"/>
              <a:t>For each tweet we look at 2200 features (words).</a:t>
            </a:r>
          </a:p>
        </p:txBody>
      </p:sp>
    </p:spTree>
    <p:extLst>
      <p:ext uri="{BB962C8B-B14F-4D97-AF65-F5344CB8AC3E}">
        <p14:creationId xmlns:p14="http://schemas.microsoft.com/office/powerpoint/2010/main" val="1985737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mOST</a:t>
            </a:r>
            <a:r>
              <a:rPr lang="en-US" dirty="0" smtClean="0"/>
              <a:t> INFORMATIVE FEATURES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8420" y="1948713"/>
            <a:ext cx="7156490" cy="3564184"/>
          </a:xfrm>
        </p:spPr>
      </p:pic>
    </p:spTree>
    <p:extLst>
      <p:ext uri="{BB962C8B-B14F-4D97-AF65-F5344CB8AC3E}">
        <p14:creationId xmlns:p14="http://schemas.microsoft.com/office/powerpoint/2010/main" val="1002706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classıfıcatıon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In order to, consider this project as classification problem, we converted the regression      values of tweets to labels which are positive and </a:t>
            </a:r>
            <a:r>
              <a:rPr lang="en-GB" dirty="0" smtClean="0"/>
              <a:t>negative</a:t>
            </a:r>
          </a:p>
          <a:p>
            <a:r>
              <a:rPr lang="en-GB" dirty="0"/>
              <a:t>. Tweets with regression values greater than or equal to 0 are labelled as positive and others labelled as negative. We applied the same procedure to the both given training and test data.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582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Classıfıcatıon results screenshots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70" y="1853754"/>
            <a:ext cx="9815564" cy="4254815"/>
          </a:xfrm>
        </p:spPr>
      </p:pic>
    </p:spTree>
    <p:extLst>
      <p:ext uri="{BB962C8B-B14F-4D97-AF65-F5344CB8AC3E}">
        <p14:creationId xmlns:p14="http://schemas.microsoft.com/office/powerpoint/2010/main" val="305868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Accuracy when classıfıer traıned by our data and saw the gıven data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9860" y="2516956"/>
            <a:ext cx="6535031" cy="959317"/>
          </a:xfrm>
        </p:spPr>
      </p:pic>
    </p:spTree>
    <p:extLst>
      <p:ext uri="{BB962C8B-B14F-4D97-AF65-F5344CB8AC3E}">
        <p14:creationId xmlns:p14="http://schemas.microsoft.com/office/powerpoint/2010/main" val="1773873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101</TotalTime>
  <Words>470</Words>
  <Application>Microsoft Macintosh PowerPoint</Application>
  <PresentationFormat>Widescreen</PresentationFormat>
  <Paragraphs>42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Gill Sans MT</vt:lpstr>
      <vt:lpstr>Mangal</vt:lpstr>
      <vt:lpstr>Arial</vt:lpstr>
      <vt:lpstr>Gallery</vt:lpstr>
      <vt:lpstr>TURKISH Sentıment Analysıs on twıtter data</vt:lpstr>
      <vt:lpstr> Gatherıng large amount of Data: </vt:lpstr>
      <vt:lpstr> Labeling large amount of data</vt:lpstr>
      <vt:lpstr>Traınıng the classıfıer</vt:lpstr>
      <vt:lpstr>Constructıng Feature set</vt:lpstr>
      <vt:lpstr>mOST INFORMATIVE FEATURES</vt:lpstr>
      <vt:lpstr>classıfıcatıon</vt:lpstr>
      <vt:lpstr>Classıfıcatıon results screenshots</vt:lpstr>
      <vt:lpstr>Accuracy when classıfıer traıned by our data and saw the gıven data</vt:lpstr>
      <vt:lpstr>wHICH tweets are mısclassıfıed ?</vt:lpstr>
      <vt:lpstr>WHEN CLASSIFIER TRAINED WITH THE GIVEN TRAINING DATA AND SAW THE GIVEN TEST DATA</vt:lpstr>
      <vt:lpstr>Why ıs ıt the case ?</vt:lpstr>
      <vt:lpstr>SOME CODE SNIPPETS FROM OUR PROJECT</vt:lpstr>
      <vt:lpstr>SOME CODE SNIPPETS FROM OUR PROJECT(1)</vt:lpstr>
      <vt:lpstr>SOME CODE SNIPPETS FROM OUR PROJECT(2)</vt:lpstr>
      <vt:lpstr>SOME CODE SNIPPETS FROM OUR PROJECT(3)</vt:lpstr>
      <vt:lpstr>THANKS FOR LISTENING</vt:lpstr>
    </vt:vector>
  </TitlesOfParts>
  <Company/>
  <LinksUpToDate>false</LinksUpToDate>
  <SharedDoc>false</SharedDoc>
  <HyperlinksChanged>false</HyperlinksChanged>
  <AppVersion>15.0040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TURKISH Sentıment Analysıs on twıtter data</dc:title>
  <dc:creator>Mehmet Aytekin</dc:creator>
  <cp:lastModifiedBy>Mehmet Aytekin</cp:lastModifiedBy>
  <cp:revision>11</cp:revision>
  <dcterms:created xsi:type="dcterms:W3CDTF">2017-12-20T18:47:40Z</dcterms:created>
  <dcterms:modified xsi:type="dcterms:W3CDTF">2017-12-20T20:29:11Z</dcterms:modified>
</cp:coreProperties>
</file>