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66"/>
  </p:notesMasterIdLst>
  <p:handoutMasterIdLst>
    <p:handoutMasterId r:id="rId67"/>
  </p:handoutMasterIdLst>
  <p:sldIdLst>
    <p:sldId id="612" r:id="rId2"/>
    <p:sldId id="613" r:id="rId3"/>
    <p:sldId id="665" r:id="rId4"/>
    <p:sldId id="712" r:id="rId5"/>
    <p:sldId id="666" r:id="rId6"/>
    <p:sldId id="655" r:id="rId7"/>
    <p:sldId id="659" r:id="rId8"/>
    <p:sldId id="667" r:id="rId9"/>
    <p:sldId id="661" r:id="rId10"/>
    <p:sldId id="658" r:id="rId11"/>
    <p:sldId id="618" r:id="rId12"/>
    <p:sldId id="714" r:id="rId13"/>
    <p:sldId id="715" r:id="rId14"/>
    <p:sldId id="716" r:id="rId15"/>
    <p:sldId id="662" r:id="rId16"/>
    <p:sldId id="614" r:id="rId17"/>
    <p:sldId id="620" r:id="rId18"/>
    <p:sldId id="679" r:id="rId19"/>
    <p:sldId id="725" r:id="rId20"/>
    <p:sldId id="718" r:id="rId21"/>
    <p:sldId id="681" r:id="rId22"/>
    <p:sldId id="690" r:id="rId23"/>
    <p:sldId id="691" r:id="rId24"/>
    <p:sldId id="694" r:id="rId25"/>
    <p:sldId id="682" r:id="rId26"/>
    <p:sldId id="683" r:id="rId27"/>
    <p:sldId id="684" r:id="rId28"/>
    <p:sldId id="685" r:id="rId29"/>
    <p:sldId id="686" r:id="rId30"/>
    <p:sldId id="687" r:id="rId31"/>
    <p:sldId id="719" r:id="rId32"/>
    <p:sldId id="688" r:id="rId33"/>
    <p:sldId id="689" r:id="rId34"/>
    <p:sldId id="624" r:id="rId35"/>
    <p:sldId id="625" r:id="rId36"/>
    <p:sldId id="663" r:id="rId37"/>
    <p:sldId id="664" r:id="rId38"/>
    <p:sldId id="717" r:id="rId39"/>
    <p:sldId id="693" r:id="rId40"/>
    <p:sldId id="619" r:id="rId41"/>
    <p:sldId id="615" r:id="rId42"/>
    <p:sldId id="616" r:id="rId43"/>
    <p:sldId id="617" r:id="rId44"/>
    <p:sldId id="697" r:id="rId45"/>
    <p:sldId id="695" r:id="rId46"/>
    <p:sldId id="720" r:id="rId47"/>
    <p:sldId id="721" r:id="rId48"/>
    <p:sldId id="723" r:id="rId49"/>
    <p:sldId id="724" r:id="rId50"/>
    <p:sldId id="631" r:id="rId51"/>
    <p:sldId id="698" r:id="rId52"/>
    <p:sldId id="699" r:id="rId53"/>
    <p:sldId id="700" r:id="rId54"/>
    <p:sldId id="702" r:id="rId55"/>
    <p:sldId id="701" r:id="rId56"/>
    <p:sldId id="703" r:id="rId57"/>
    <p:sldId id="709" r:id="rId58"/>
    <p:sldId id="710" r:id="rId59"/>
    <p:sldId id="704" r:id="rId60"/>
    <p:sldId id="705" r:id="rId61"/>
    <p:sldId id="706" r:id="rId62"/>
    <p:sldId id="707" r:id="rId63"/>
    <p:sldId id="726" r:id="rId64"/>
    <p:sldId id="708" r:id="rId65"/>
  </p:sldIdLst>
  <p:sldSz cx="9144000" cy="6858000" type="screen4x3"/>
  <p:notesSz cx="7315200" cy="96012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E7FF"/>
    <a:srgbClr val="E9E5FF"/>
    <a:srgbClr val="660066"/>
    <a:srgbClr val="E6E2FE"/>
    <a:srgbClr val="FAFAFA"/>
    <a:srgbClr val="A50021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1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fld id="{5BCDD930-DD27-4CBA-8BC7-C6DE3AB3089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672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561" y="4561576"/>
            <a:ext cx="5362081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fld id="{9858B904-ECB7-4053-BFFF-E87E9298517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945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CAA64BC-BA75-499C-839E-298F61728BC7}" type="slidenum">
              <a:rPr lang="en-AU"/>
              <a:pPr/>
              <a:t>1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9EA41-617D-4AB0-A2B2-95B8B8D5D8BE}" type="slidenum">
              <a:rPr lang="en-AU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8596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3A02E298-5659-4F4C-8FBA-8FC01323BD91}" type="slidenum">
              <a:rPr lang="en-AU" sz="1300">
                <a:latin typeface="Times New Roman" pitchFamily="18" charset="0"/>
              </a:rPr>
              <a:pPr algn="r" defTabSz="954088"/>
              <a:t>13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0644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C5CF7FEC-7CCC-4A1B-ACA5-9AB46B996C0E}" type="slidenum">
              <a:rPr lang="en-AU" sz="1300">
                <a:latin typeface="Times New Roman" pitchFamily="18" charset="0"/>
              </a:rPr>
              <a:pPr algn="r" defTabSz="954088"/>
              <a:t>14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312B67C-E73C-41CC-B771-DD2AF18E7DC6}" type="slidenum">
              <a:rPr lang="en-AU"/>
              <a:pPr/>
              <a:t>16</a:t>
            </a:fld>
            <a:endParaRPr lang="en-A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69425-CB63-4B35-B702-F9337E04DAF6}" type="slidenum">
              <a:rPr lang="en-AU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5DA3ED98-3B8A-427F-9043-8E6D5DBDB201}" type="slidenum">
              <a:rPr lang="en-AU" sz="1300">
                <a:latin typeface="Times New Roman" pitchFamily="18" charset="0"/>
              </a:rPr>
              <a:pPr algn="r" defTabSz="954088"/>
              <a:t>18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B904-ECB7-4053-BFFF-E87E9298517E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C43D7FC-6794-4508-96A1-066B290AB6D7}" type="slidenum">
              <a:rPr lang="en-AU"/>
              <a:pPr/>
              <a:t>2</a:t>
            </a:fld>
            <a:endParaRPr lang="en-A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4740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D3F2EB52-1D31-4121-B664-E8E9828F4B39}" type="slidenum">
              <a:rPr lang="en-AU" sz="1300">
                <a:latin typeface="Times New Roman" pitchFamily="18" charset="0"/>
              </a:rPr>
              <a:pPr algn="r" defTabSz="954088"/>
              <a:t>20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6916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82BD0D24-950E-4AA1-A2CF-47B0A1313A5A}" type="slidenum">
              <a:rPr lang="en-AU" sz="1300">
                <a:latin typeface="Times New Roman" pitchFamily="18" charset="0"/>
              </a:rPr>
              <a:pPr algn="r" defTabSz="954088"/>
              <a:t>21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5348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1DF458DB-BF31-4975-9F16-B0FF39BE4241}" type="slidenum">
              <a:rPr lang="en-AU" sz="1300">
                <a:latin typeface="Times New Roman" pitchFamily="18" charset="0"/>
              </a:rPr>
              <a:pPr algn="r" defTabSz="954088"/>
              <a:t>22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7396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144992F2-8270-4D62-99D7-DD3365F6EBF4}" type="slidenum">
              <a:rPr lang="en-AU" sz="1300">
                <a:latin typeface="Times New Roman" pitchFamily="18" charset="0"/>
              </a:rPr>
              <a:pPr algn="r" defTabSz="954088"/>
              <a:t>23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3540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401D1A75-CC4D-4C68-AAF9-F5C2814BE976}" type="slidenum">
              <a:rPr lang="en-AU" sz="1300">
                <a:latin typeface="Times New Roman" pitchFamily="18" charset="0"/>
              </a:rPr>
              <a:pPr algn="r" defTabSz="954088"/>
              <a:t>24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F0328E95-D59A-4675-BD93-B97AC908F5E2}" type="slidenum">
              <a:rPr lang="en-AU" sz="1300">
                <a:latin typeface="Times New Roman" pitchFamily="18" charset="0"/>
              </a:rPr>
              <a:pPr algn="r" defTabSz="954088"/>
              <a:t>25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012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0CD0585D-F90A-4F56-91CE-AD313CF5E8DB}" type="slidenum">
              <a:rPr lang="en-AU" sz="1300">
                <a:latin typeface="Times New Roman" pitchFamily="18" charset="0"/>
              </a:rPr>
              <a:pPr algn="r" defTabSz="954088"/>
              <a:t>26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060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9A1EE0AF-F7B1-404E-AF06-E3715737A764}" type="slidenum">
              <a:rPr lang="en-AU" sz="1300">
                <a:latin typeface="Times New Roman" pitchFamily="18" charset="0"/>
              </a:rPr>
              <a:pPr algn="r" defTabSz="954088"/>
              <a:t>27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108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93808601-F530-4882-84C6-8C4E8776B1B7}" type="slidenum">
              <a:rPr lang="en-AU" sz="1300">
                <a:latin typeface="Times New Roman" pitchFamily="18" charset="0"/>
              </a:rPr>
              <a:pPr algn="r" defTabSz="954088"/>
              <a:t>28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156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2271F315-5331-43E0-BDAB-858C4D2640E8}" type="slidenum">
              <a:rPr lang="en-AU" sz="1300">
                <a:latin typeface="Times New Roman" pitchFamily="18" charset="0"/>
              </a:rPr>
              <a:pPr algn="r" defTabSz="954088"/>
              <a:t>29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2100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60A97C3B-292A-4030-9653-BC8D376C46F4}" type="slidenum">
              <a:rPr lang="en-AU" sz="1300">
                <a:latin typeface="Times New Roman" pitchFamily="18" charset="0"/>
              </a:rPr>
              <a:pPr algn="r" defTabSz="954088"/>
              <a:t>3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9204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F3415FA4-3BDF-4911-83DE-C28E5F7B6F75}" type="slidenum">
              <a:rPr lang="en-AU" sz="1300">
                <a:latin typeface="Times New Roman" pitchFamily="18" charset="0"/>
              </a:rPr>
              <a:pPr algn="r" defTabSz="954088"/>
              <a:t>30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6788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217827AB-969A-46B5-BDB4-7EC2CE5A69B5}" type="slidenum">
              <a:rPr lang="en-AU" sz="1300">
                <a:latin typeface="Times New Roman" pitchFamily="18" charset="0"/>
              </a:rPr>
              <a:pPr algn="r" defTabSz="954088"/>
              <a:t>31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1252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0AB25A2F-E474-4839-BA52-B3090482C680}" type="slidenum">
              <a:rPr lang="en-AU" sz="1300">
                <a:latin typeface="Times New Roman" pitchFamily="18" charset="0"/>
              </a:rPr>
              <a:pPr algn="r" defTabSz="954088"/>
              <a:t>32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3300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B8E0AFC2-1816-49A5-89F1-D0CB0C6EB6DE}" type="slidenum">
              <a:rPr lang="en-AU" sz="1300">
                <a:latin typeface="Times New Roman" pitchFamily="18" charset="0"/>
              </a:rPr>
              <a:pPr algn="r" defTabSz="954088"/>
              <a:t>33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C336-3B83-4DE0-BD84-563ED7B38EB5}" type="slidenum">
              <a:rPr lang="en-AU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55C17-1265-4583-9CF4-4B4D7DC44C81}" type="slidenum">
              <a:rPr lang="en-AU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2692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6B724207-D6E5-42A7-9323-79CCE60C20C0}" type="slidenum">
              <a:rPr lang="en-AU" sz="1300">
                <a:latin typeface="Times New Roman" pitchFamily="18" charset="0"/>
              </a:rPr>
              <a:pPr algn="r" defTabSz="954088"/>
              <a:t>38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1492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F60C92F7-37DE-4BE6-BD23-A284AAAEB420}" type="slidenum">
              <a:rPr lang="en-AU" sz="1300">
                <a:latin typeface="Times New Roman" pitchFamily="18" charset="0"/>
              </a:rPr>
              <a:pPr algn="r" defTabSz="954088"/>
              <a:t>39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9E1DE7CC-5AB3-4173-84E1-933552E9AC3A}" type="slidenum">
              <a:rPr lang="en-AU" sz="1300">
                <a:latin typeface="Times New Roman" pitchFamily="18" charset="0"/>
              </a:rPr>
              <a:pPr algn="r" defTabSz="954088"/>
              <a:t>4</a:t>
            </a:fld>
            <a:endParaRPr lang="en-AU" sz="1300">
              <a:latin typeface="Times New Roman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DFC20F-95EA-4FE7-93F0-8011AE87E811}" type="slidenum">
              <a:rPr lang="en-AU"/>
              <a:pPr/>
              <a:t>40</a:t>
            </a:fld>
            <a:endParaRPr lang="en-A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3A2B0-7524-43C3-A415-0869F25613AD}" type="slidenum">
              <a:rPr lang="en-AU"/>
              <a:pPr/>
              <a:t>41</a:t>
            </a:fld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E880-8032-4CA9-B149-321CD1A08D3A}" type="slidenum">
              <a:rPr lang="en-AU"/>
              <a:pPr/>
              <a:t>42</a:t>
            </a:fld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AC7C8-A42A-475B-82BE-964633C2D32D}" type="slidenum">
              <a:rPr lang="en-AU"/>
              <a:pPr/>
              <a:t>43</a:t>
            </a:fld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7636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470AEDA5-D2A2-4083-8E0F-31A3662D57FC}" type="slidenum">
              <a:rPr lang="en-AU" sz="1300">
                <a:latin typeface="Times New Roman" pitchFamily="18" charset="0"/>
              </a:rPr>
              <a:pPr algn="r" defTabSz="954088"/>
              <a:t>45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A54CC526-ECEC-405C-BA31-6CF8DF9E6432}" type="slidenum">
              <a:rPr lang="en-AU" sz="1300">
                <a:latin typeface="Times New Roman" pitchFamily="18" charset="0"/>
              </a:rPr>
              <a:pPr algn="r" defTabSz="954088"/>
              <a:t>46</a:t>
            </a:fld>
            <a:endParaRPr lang="en-AU" sz="1300">
              <a:latin typeface="Times New Roman" pitchFamily="18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4980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AC430B57-2920-44A5-8568-BB2DA05CFEC7}" type="slidenum">
              <a:rPr lang="en-AU" sz="1300">
                <a:latin typeface="Times New Roman" pitchFamily="18" charset="0"/>
              </a:rPr>
              <a:pPr algn="r" defTabSz="954088"/>
              <a:t>48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7028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79F58883-833D-4A00-9050-49A42C1C2C42}" type="slidenum">
              <a:rPr lang="en-AU" sz="1300">
                <a:latin typeface="Times New Roman" pitchFamily="18" charset="0"/>
              </a:rPr>
              <a:pPr algn="r" defTabSz="954088"/>
              <a:t>49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23365966-F730-4B3D-B723-1691F7EEA93C}" type="slidenum">
              <a:rPr lang="en-AU" sz="1300">
                <a:latin typeface="Times New Roman" pitchFamily="18" charset="0"/>
              </a:rPr>
              <a:pPr algn="r" defTabSz="954088"/>
              <a:t>5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EFC14-661B-44F5-811B-4B4DD3830125}" type="slidenum">
              <a:rPr lang="en-AU"/>
              <a:pPr/>
              <a:t>50</a:t>
            </a:fld>
            <a:endParaRPr lang="en-A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172C26E8-5839-45F9-B3D4-B924140DA882}" type="slidenum">
              <a:rPr lang="en-AU" sz="1300">
                <a:latin typeface="Times New Roman" pitchFamily="18" charset="0"/>
              </a:rPr>
              <a:pPr algn="r" defTabSz="954088"/>
              <a:t>59</a:t>
            </a:fld>
            <a:endParaRPr lang="en-AU" sz="1300">
              <a:latin typeface="Times New Roman" pitchFamily="18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B904-ECB7-4053-BFFF-E87E9298517E}" type="slidenum">
              <a:rPr lang="en-AU" smtClean="0"/>
              <a:pPr/>
              <a:t>63</a:t>
            </a:fld>
            <a:endParaRPr lang="en-A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5" tIns="47723" rIns="95445" bIns="47723" anchor="b"/>
          <a:lstStyle/>
          <a:p>
            <a:pPr algn="r" defTabSz="954088"/>
            <a:fld id="{7888C624-DEF3-4586-B576-4B2218C21F08}" type="slidenum">
              <a:rPr lang="en-AU" sz="1300">
                <a:latin typeface="Times New Roman" pitchFamily="18" charset="0"/>
              </a:rPr>
              <a:pPr algn="r" defTabSz="954088"/>
              <a:t>8</a:t>
            </a:fld>
            <a:endParaRPr lang="en-A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8437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37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C4B9-0410-4088-9A42-6B3CF3ADA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F4C3C-8BD0-45A3-8DC7-5DB5F330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5012-F3C9-49FE-AB66-C7C1FB392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B57B7-C0CF-4CC1-8B7F-F9D1F80F9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ADEB-2664-414B-BFC7-A8FC3E355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A9D5-AB3D-4506-996D-887E915CF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8CF6-5DF7-43F5-A7A3-77B5F3CAF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2453-6CCD-403F-BDE0-E440BE6E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8C0F7-9481-4D09-A49C-73DD8814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4928-6A38-450E-AA57-2E8B2FADE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C3991-2DD3-454C-BB57-AE581667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27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27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27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F221ED1-7BAE-40CF-B8FE-53F68EF67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A5002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A5002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A5002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A5002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A5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A5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A5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ighted_average" TargetMode="External"/><Relationship Id="rId4" Type="http://schemas.openxmlformats.org/officeDocument/2006/relationships/hyperlink" Target="http://en.wikipedia.org/wiki/Smooth_function" TargetMode="External"/><Relationship Id="rId5" Type="http://schemas.openxmlformats.org/officeDocument/2006/relationships/hyperlink" Target="http://en.wikipedia.org/wiki/Differentiation_(mathematics)" TargetMode="External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89EE59-578B-4B53-B323-05F70782B79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Linear Regression</a:t>
            </a:r>
            <a:endParaRPr lang="en-US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Finding </a:t>
            </a:r>
            <a:r>
              <a:rPr lang="tr-TR" smtClean="0">
                <a:latin typeface="Symbol" pitchFamily="18" charset="2"/>
              </a:rPr>
              <a:t>q </a:t>
            </a:r>
            <a:r>
              <a:rPr lang="tr-TR" smtClean="0"/>
              <a:t>that minimizes J(</a:t>
            </a:r>
            <a:r>
              <a:rPr lang="tr-TR" smtClean="0">
                <a:latin typeface="Symbol" pitchFamily="18" charset="2"/>
              </a:rPr>
              <a:t>q</a:t>
            </a:r>
            <a:r>
              <a:rPr lang="tr-TR" smtClean="0"/>
              <a:t>)</a:t>
            </a:r>
            <a:endParaRPr 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Closed form solution: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>
              <a:buFont typeface="Wingdings" pitchFamily="2" charset="2"/>
              <a:buNone/>
            </a:pPr>
            <a:endParaRPr lang="tr-TR" sz="800" smtClean="0"/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	where X is the row vector of data points.:</a:t>
            </a:r>
          </a:p>
          <a:p>
            <a:pPr eaLnBrk="1" hangingPunct="1">
              <a:buFont typeface="Wingdings" pitchFamily="2" charset="2"/>
              <a:buNone/>
            </a:pPr>
            <a:endParaRPr lang="tr-TR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/>
          <a:srcRect l="45486" t="58960" r="37018" b="33841"/>
          <a:stretch>
            <a:fillRect/>
          </a:stretch>
        </p:blipFill>
        <p:spPr bwMode="auto">
          <a:xfrm>
            <a:off x="2700338" y="1700213"/>
            <a:ext cx="37433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362950" cy="5005387"/>
          </a:xfrm>
        </p:spPr>
        <p:txBody>
          <a:bodyPr/>
          <a:lstStyle/>
          <a:p>
            <a:pPr eaLnBrk="1" hangingPunct="1"/>
            <a:r>
              <a:rPr lang="tr-TR" dirty="0" smtClean="0"/>
              <a:t>If we assume</a:t>
            </a:r>
          </a:p>
          <a:p>
            <a:pPr eaLnBrk="1" hangingPunct="1"/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 with </a:t>
            </a:r>
            <a:r>
              <a:rPr lang="tr-TR" dirty="0" smtClean="0">
                <a:latin typeface="Symbol" pitchFamily="18" charset="2"/>
              </a:rPr>
              <a:t>e</a:t>
            </a:r>
            <a:r>
              <a:rPr lang="tr-TR" baseline="30000" dirty="0" smtClean="0"/>
              <a:t>(i)</a:t>
            </a:r>
            <a:r>
              <a:rPr lang="tr-TR" dirty="0" smtClean="0"/>
              <a:t> being iid and normally distributed around zero.</a:t>
            </a:r>
          </a:p>
          <a:p>
            <a:pPr eaLnBrk="1" hangingPunct="1">
              <a:buFont typeface="Wingdings" pitchFamily="2" charset="2"/>
              <a:buNone/>
            </a:pPr>
            <a:endParaRPr lang="tr-TR" sz="800" dirty="0" smtClean="0"/>
          </a:p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we can see that</a:t>
            </a:r>
            <a:r>
              <a:rPr lang="tr-TR" dirty="0" smtClean="0">
                <a:solidFill>
                  <a:srgbClr val="0000FF"/>
                </a:solidFill>
              </a:rPr>
              <a:t> the </a:t>
            </a:r>
            <a:r>
              <a:rPr lang="en-US" dirty="0" smtClean="0">
                <a:solidFill>
                  <a:srgbClr val="0000FF"/>
                </a:solidFill>
              </a:rPr>
              <a:t>least-squares regression corresponds to finding the maximum likelihood estimate of θ</a:t>
            </a:r>
            <a:r>
              <a:rPr lang="tr-TR" dirty="0" smtClean="0">
                <a:solidFill>
                  <a:srgbClr val="0000FF"/>
                </a:solidFill>
              </a:rPr>
              <a:t>:</a:t>
            </a:r>
            <a:r>
              <a:rPr lang="en-US" dirty="0" smtClean="0"/>
              <a:t> </a:t>
            </a:r>
            <a:endParaRPr lang="tr-TR" dirty="0" smtClean="0"/>
          </a:p>
          <a:p>
            <a:pPr eaLnBrk="1" hangingPunct="1"/>
            <a:endParaRPr lang="tr-TR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6EE44E-D645-4500-B35B-9A4001BE1C23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3059113" y="1125538"/>
            <a:ext cx="3230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white">
          <a:xfrm>
            <a:off x="2484438" y="3429000"/>
            <a:ext cx="6115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Underfitting</a:t>
            </a:r>
            <a:r>
              <a:rPr lang="tr-TR" smtClean="0"/>
              <a:t>: What if a line isn’t a good fit?</a:t>
            </a:r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r>
              <a:rPr lang="tr-TR" smtClean="0"/>
              <a:t>We can add more features =&gt; </a:t>
            </a:r>
            <a:r>
              <a:rPr lang="tr-TR" smtClean="0">
                <a:solidFill>
                  <a:srgbClr val="0000FF"/>
                </a:solidFill>
              </a:rPr>
              <a:t>overfitting</a:t>
            </a:r>
          </a:p>
          <a:p>
            <a:pPr lvl="1">
              <a:buFont typeface="Wingdings" pitchFamily="2" charset="2"/>
              <a:buNone/>
            </a:pPr>
            <a:r>
              <a:rPr lang="tr-TR" smtClean="0">
                <a:solidFill>
                  <a:srgbClr val="0000FF"/>
                </a:solidFill>
                <a:sym typeface="Wingdings" pitchFamily="2" charset="2"/>
              </a:rPr>
              <a:t> Regularization</a:t>
            </a:r>
            <a:endParaRPr lang="tr-TR" smtClean="0">
              <a:solidFill>
                <a:srgbClr val="0000FF"/>
              </a:solidFill>
            </a:endParaRPr>
          </a:p>
          <a:p>
            <a:endParaRPr lang="en-US" smtClean="0"/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3"/>
          <a:srcRect l="27257" t="48906" r="29880" b="30954"/>
          <a:stretch>
            <a:fillRect/>
          </a:stretch>
        </p:blipFill>
        <p:spPr bwMode="auto">
          <a:xfrm>
            <a:off x="395288" y="1989138"/>
            <a:ext cx="82089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Regularized Linear Regression</a:t>
            </a:r>
            <a:endParaRPr lang="en-US" smtClean="0"/>
          </a:p>
        </p:txBody>
      </p:sp>
      <p:pic>
        <p:nvPicPr>
          <p:cNvPr id="237571" name="Snagit_PPT3827" descr="PPT3827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r="12927" b="71967"/>
          <a:stretch>
            <a:fillRect/>
          </a:stretch>
        </p:blipFill>
        <p:spPr>
          <a:xfrm>
            <a:off x="265113" y="1371600"/>
            <a:ext cx="8628062" cy="1406525"/>
          </a:xfrm>
        </p:spPr>
      </p:pic>
      <p:sp>
        <p:nvSpPr>
          <p:cNvPr id="23757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E83CEB5-68CA-452B-9AF4-A04FBB28567D}" type="slidenum">
              <a:rPr lang="en-US" sz="1000"/>
              <a:pPr algn="r" eaLnBrk="1" hangingPunct="1"/>
              <a:t>13</a:t>
            </a:fld>
            <a:endParaRPr lang="en-US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Regularized Linear Regression</a:t>
            </a:r>
            <a:endParaRPr lang="en-US" smtClean="0"/>
          </a:p>
        </p:txBody>
      </p:sp>
      <p:pic>
        <p:nvPicPr>
          <p:cNvPr id="239619" name="Snagit_PPT3827" descr="PPT3827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" y="1371600"/>
            <a:ext cx="8915400" cy="4513263"/>
          </a:xfrm>
        </p:spPr>
      </p:pic>
      <p:sp>
        <p:nvSpPr>
          <p:cNvPr id="239620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6E1817D-02FA-4D3A-9B55-290CF3A88D3C}" type="slidenum">
              <a:rPr lang="en-US" sz="1000"/>
              <a:pPr algn="r" eaLnBrk="1" hangingPunct="1"/>
              <a:t>14</a:t>
            </a:fld>
            <a:endParaRPr 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Skipped</a:t>
            </a:r>
            <a:endParaRPr 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Locally weighted linear regression</a:t>
            </a:r>
          </a:p>
          <a:p>
            <a:endParaRPr lang="tr-TR" smtClean="0"/>
          </a:p>
          <a:p>
            <a:r>
              <a:rPr lang="tr-TR" smtClean="0"/>
              <a:t>You can read more in:</a:t>
            </a:r>
          </a:p>
          <a:p>
            <a:pPr>
              <a:buFont typeface="Wingdings" pitchFamily="2" charset="2"/>
              <a:buNone/>
            </a:pPr>
            <a:r>
              <a:rPr lang="tr-TR" smtClean="0"/>
              <a:t>	 </a:t>
            </a:r>
            <a:r>
              <a:rPr lang="en-US" sz="2000" smtClean="0"/>
              <a:t>http://cs229.stanford.edu/notes/cs229-notes1.pdf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5D0B16-C4B8-4FA6-B5C1-90C329F9293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Logistic Regression</a:t>
            </a:r>
            <a:endParaRPr 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Logistic Regression - Motivation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Lets</a:t>
            </a:r>
            <a:r>
              <a:rPr lang="en-US" dirty="0" smtClean="0"/>
              <a:t> </a:t>
            </a:r>
            <a:r>
              <a:rPr lang="tr-TR" dirty="0" smtClean="0"/>
              <a:t>now </a:t>
            </a:r>
            <a:r>
              <a:rPr lang="en-US" dirty="0" smtClean="0"/>
              <a:t>focus on the </a:t>
            </a:r>
            <a:r>
              <a:rPr lang="en-US" dirty="0" smtClean="0">
                <a:solidFill>
                  <a:srgbClr val="0000FF"/>
                </a:solidFill>
              </a:rPr>
              <a:t>binary</a:t>
            </a:r>
            <a:r>
              <a:rPr lang="tr-TR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classification problem</a:t>
            </a:r>
            <a:r>
              <a:rPr lang="en-US" dirty="0" smtClean="0"/>
              <a:t> in which </a:t>
            </a:r>
            <a:endParaRPr lang="tr-TR" dirty="0" smtClean="0"/>
          </a:p>
          <a:p>
            <a:pPr lvl="1" eaLnBrk="1" hangingPunct="1"/>
            <a:r>
              <a:rPr lang="en-US" dirty="0" smtClean="0"/>
              <a:t>y can take on only two values, 0 and 1.</a:t>
            </a:r>
            <a:endParaRPr lang="tr-TR" dirty="0" smtClean="0"/>
          </a:p>
          <a:p>
            <a:pPr lvl="1" eaLnBrk="1" hangingPunct="1"/>
            <a:r>
              <a:rPr lang="tr-TR" dirty="0" smtClean="0"/>
              <a:t>x</a:t>
            </a:r>
            <a:r>
              <a:rPr lang="en-US" dirty="0" smtClean="0"/>
              <a:t> is a vector of real-valued features, &lt; </a:t>
            </a:r>
            <a:r>
              <a:rPr lang="tr-TR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… </a:t>
            </a:r>
            <a:r>
              <a:rPr lang="tr-TR" dirty="0" smtClean="0"/>
              <a:t>x</a:t>
            </a:r>
            <a:r>
              <a:rPr lang="en-US" baseline="-25000" dirty="0" smtClean="0"/>
              <a:t>n</a:t>
            </a:r>
            <a:r>
              <a:rPr lang="en-US" dirty="0" smtClean="0"/>
              <a:t> &gt;</a:t>
            </a:r>
            <a:endParaRPr lang="tr-TR" dirty="0" smtClean="0"/>
          </a:p>
          <a:p>
            <a:pPr lvl="1" eaLnBrk="1" hangingPunct="1"/>
            <a:endParaRPr lang="tr-TR" dirty="0" smtClean="0"/>
          </a:p>
          <a:p>
            <a:pPr eaLnBrk="1" hangingPunct="1"/>
            <a:r>
              <a:rPr lang="en-US" dirty="0" smtClean="0"/>
              <a:t>We could approach the classification problem ignoring the fact that y is</a:t>
            </a:r>
            <a:r>
              <a:rPr lang="tr-TR" dirty="0" smtClean="0"/>
              <a:t> </a:t>
            </a:r>
            <a:r>
              <a:rPr lang="en-US" dirty="0" smtClean="0"/>
              <a:t>discrete-valued, and use our old linear regression algorithm to try to predict</a:t>
            </a:r>
            <a:r>
              <a:rPr lang="tr-TR" dirty="0" smtClean="0"/>
              <a:t> </a:t>
            </a:r>
            <a:r>
              <a:rPr lang="en-US" dirty="0" smtClean="0"/>
              <a:t>y given x. </a:t>
            </a:r>
            <a:endParaRPr lang="tr-TR" dirty="0" smtClean="0"/>
          </a:p>
          <a:p>
            <a:pPr lvl="1" eaLnBrk="1" hangingPunct="1"/>
            <a:r>
              <a:rPr lang="en-US" dirty="0" smtClean="0"/>
              <a:t>However, it is easy to construct examples where this method</a:t>
            </a:r>
            <a:r>
              <a:rPr lang="tr-TR" dirty="0" smtClean="0"/>
              <a:t> </a:t>
            </a:r>
            <a:r>
              <a:rPr lang="en-US" dirty="0" smtClean="0"/>
              <a:t>performs very poorly. </a:t>
            </a:r>
            <a:endParaRPr lang="tr-TR" dirty="0" smtClean="0"/>
          </a:p>
          <a:p>
            <a:pPr lvl="1" eaLnBrk="1" hangingPunct="1"/>
            <a:r>
              <a:rPr lang="en-US" dirty="0" smtClean="0"/>
              <a:t>Intuitively, it also doesn’t make sense for h(x) to take</a:t>
            </a:r>
            <a:r>
              <a:rPr lang="tr-TR" dirty="0" smtClean="0"/>
              <a:t> </a:t>
            </a:r>
            <a:r>
              <a:rPr lang="en-US" dirty="0" smtClean="0"/>
              <a:t>values larger than 1 or smaller than 0 when we know that y ∈ {0, 1}.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69A91B-ED37-4171-9857-39391D53091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Logistic Function</a:t>
            </a:r>
            <a:endParaRPr lang="en-US" smtClean="0"/>
          </a:p>
        </p:txBody>
      </p:sp>
      <p:sp>
        <p:nvSpPr>
          <p:cNvPr id="16179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B47B0DE-2EA3-4217-A2EE-6F22992DF765}" type="slidenum">
              <a:rPr lang="en-US" sz="1000"/>
              <a:pPr algn="r" eaLnBrk="1" hangingPunct="1"/>
              <a:t>18</a:t>
            </a:fld>
            <a:endParaRPr lang="en-US" sz="1000"/>
          </a:p>
        </p:txBody>
      </p:sp>
      <p:pic>
        <p:nvPicPr>
          <p:cNvPr id="16179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white">
          <a:xfrm>
            <a:off x="323850" y="1270000"/>
            <a:ext cx="8512175" cy="3016250"/>
          </a:xfrm>
          <a:noFill/>
        </p:spPr>
      </p:pic>
      <p:pic>
        <p:nvPicPr>
          <p:cNvPr id="1617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white">
          <a:xfrm>
            <a:off x="2555875" y="3887788"/>
            <a:ext cx="3600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5066" descr="PPT506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4857" y="942516"/>
            <a:ext cx="7114286" cy="53714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B57B7-C0CF-4CC1-8B7F-F9D1F80F98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FFEFCD-6337-4CFD-8831-1214F8676AE9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Task: Learning a real valued function f: x-&gt;y where x=&lt;x</a:t>
            </a:r>
            <a:r>
              <a:rPr lang="tr-TR" baseline="-25000" dirty="0" smtClean="0"/>
              <a:t>1</a:t>
            </a:r>
            <a:r>
              <a:rPr lang="tr-TR" dirty="0" smtClean="0"/>
              <a:t>,…,x</a:t>
            </a:r>
            <a:r>
              <a:rPr lang="tr-TR" baseline="-25000" dirty="0" smtClean="0"/>
              <a:t>n</a:t>
            </a:r>
            <a:r>
              <a:rPr lang="tr-TR" dirty="0" smtClean="0"/>
              <a:t>&gt;  </a:t>
            </a:r>
            <a:r>
              <a:rPr lang="en-US" dirty="0" smtClean="0"/>
              <a:t>as a linear function of the input features</a:t>
            </a:r>
            <a:r>
              <a:rPr lang="tr-TR" dirty="0" smtClean="0"/>
              <a:t> x</a:t>
            </a:r>
            <a:r>
              <a:rPr lang="tr-TR" baseline="-25000" dirty="0" smtClean="0"/>
              <a:t>i</a:t>
            </a:r>
            <a:r>
              <a:rPr lang="tr-TR" dirty="0" smtClean="0"/>
              <a:t>:</a:t>
            </a:r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Using x</a:t>
            </a:r>
            <a:r>
              <a:rPr lang="tr-TR" baseline="-25000" dirty="0" smtClean="0"/>
              <a:t>0</a:t>
            </a:r>
            <a:r>
              <a:rPr lang="tr-TR" dirty="0" smtClean="0"/>
              <a:t>=1, we can write as:</a:t>
            </a:r>
          </a:p>
          <a:p>
            <a:pPr eaLnBrk="1" hangingPunct="1">
              <a:buFont typeface="Wingdings" pitchFamily="2" charset="2"/>
              <a:buNone/>
            </a:pPr>
            <a:endParaRPr lang="tr-TR" sz="2000" dirty="0" smtClean="0"/>
          </a:p>
          <a:p>
            <a:pPr eaLnBrk="1" hangingPunct="1">
              <a:buFont typeface="Wingdings" pitchFamily="2" charset="2"/>
              <a:buNone/>
            </a:pPr>
            <a:endParaRPr lang="tr-TR" sz="800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827088" y="2205038"/>
            <a:ext cx="33385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white">
          <a:xfrm>
            <a:off x="714348" y="5214950"/>
            <a:ext cx="29289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/>
          <a:srcRect l="40514" t="37393" r="33366" b="28101"/>
          <a:stretch>
            <a:fillRect/>
          </a:stretch>
        </p:blipFill>
        <p:spPr bwMode="auto">
          <a:xfrm>
            <a:off x="4500563" y="1919288"/>
            <a:ext cx="3744912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Derivative of the Logistic Function</a:t>
            </a:r>
            <a:endParaRPr lang="en-US" smtClean="0"/>
          </a:p>
        </p:txBody>
      </p:sp>
      <p:sp>
        <p:nvSpPr>
          <p:cNvPr id="24371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F320554-2165-42A1-A35C-D3789FD31C43}" type="slidenum">
              <a:rPr lang="en-US" sz="1000"/>
              <a:pPr algn="r" eaLnBrk="1" hangingPunct="1"/>
              <a:t>20</a:t>
            </a:fld>
            <a:endParaRPr lang="en-US" sz="1000"/>
          </a:p>
        </p:txBody>
      </p:sp>
      <p:pic>
        <p:nvPicPr>
          <p:cNvPr id="2437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642938" y="1357313"/>
            <a:ext cx="4956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58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Interpretation: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r-TR" sz="800" dirty="0" smtClean="0"/>
              <a:t>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tr-TR" baseline="-25000" dirty="0" smtClean="0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0000FF"/>
                </a:solidFill>
              </a:rPr>
              <a:t>(x)</a:t>
            </a:r>
            <a:r>
              <a:rPr lang="tr-TR" dirty="0" smtClean="0">
                <a:solidFill>
                  <a:srgbClr val="0000FF"/>
                </a:solidFill>
              </a:rPr>
              <a:t> : estimate of probability that y=1 for a given x</a:t>
            </a:r>
          </a:p>
          <a:p>
            <a:pPr lvl="1" eaLnBrk="1" hangingPunct="1">
              <a:buNone/>
            </a:pPr>
            <a:r>
              <a:rPr lang="en-US" dirty="0" smtClean="0"/>
              <a:t>h</a:t>
            </a:r>
            <a:r>
              <a:rPr lang="tr-TR" baseline="-25000" dirty="0" smtClean="0">
                <a:latin typeface="Symbol" pitchFamily="18" charset="2"/>
              </a:rPr>
              <a:t>q</a:t>
            </a:r>
            <a:r>
              <a:rPr lang="en-US" dirty="0" smtClean="0"/>
              <a:t>(x)</a:t>
            </a:r>
            <a:r>
              <a:rPr lang="tr-TR" dirty="0" smtClean="0"/>
              <a:t> = </a:t>
            </a:r>
            <a:r>
              <a:rPr lang="en-US" dirty="0" smtClean="0"/>
              <a:t>P(y = 1 | x; </a:t>
            </a:r>
            <a:r>
              <a:rPr lang="el-GR" dirty="0" smtClean="0"/>
              <a:t>θ)</a:t>
            </a:r>
            <a:r>
              <a:rPr lang="tr-TR" dirty="0" smtClean="0"/>
              <a:t>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r-TR" dirty="0" smtClean="0"/>
              <a:t>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r-TR" dirty="0" smtClean="0"/>
              <a:t>Thus: </a:t>
            </a:r>
          </a:p>
          <a:p>
            <a:pPr lvl="1" eaLnBrk="1" hangingPunct="1">
              <a:buNone/>
            </a:pPr>
            <a:r>
              <a:rPr lang="tr-TR" dirty="0" smtClean="0"/>
              <a:t>	</a:t>
            </a:r>
            <a:r>
              <a:rPr lang="en-US" dirty="0" smtClean="0"/>
              <a:t> P(y = 1 | x; </a:t>
            </a:r>
            <a:r>
              <a:rPr lang="el-GR" dirty="0" smtClean="0"/>
              <a:t>θ)</a:t>
            </a:r>
            <a:r>
              <a:rPr lang="tr-TR" dirty="0" smtClean="0"/>
              <a:t> = </a:t>
            </a:r>
            <a:r>
              <a:rPr lang="en-US" dirty="0" smtClean="0"/>
              <a:t>h</a:t>
            </a:r>
            <a:r>
              <a:rPr lang="tr-TR" baseline="-25000" dirty="0" smtClean="0">
                <a:latin typeface="Symbol" pitchFamily="18" charset="2"/>
              </a:rPr>
              <a:t>q</a:t>
            </a:r>
            <a:r>
              <a:rPr lang="en-US" dirty="0" smtClean="0"/>
              <a:t>(x)</a:t>
            </a:r>
            <a:r>
              <a:rPr lang="el-GR" dirty="0" smtClean="0"/>
              <a:t> </a:t>
            </a:r>
            <a:endParaRPr lang="tr-TR" dirty="0" smtClean="0"/>
          </a:p>
          <a:p>
            <a:pPr lvl="1" eaLnBrk="1" hangingPunct="1">
              <a:buNone/>
            </a:pPr>
            <a:r>
              <a:rPr lang="tr-TR" dirty="0" smtClean="0"/>
              <a:t>	 </a:t>
            </a:r>
            <a:r>
              <a:rPr lang="en-US" dirty="0" smtClean="0"/>
              <a:t>P(y = 0 | x; </a:t>
            </a:r>
            <a:r>
              <a:rPr lang="el-GR" dirty="0" smtClean="0"/>
              <a:t>θ) = 1 − </a:t>
            </a:r>
            <a:r>
              <a:rPr lang="en-US" dirty="0" smtClean="0"/>
              <a:t>h</a:t>
            </a:r>
            <a:r>
              <a:rPr lang="tr-TR" baseline="-25000" dirty="0" smtClean="0">
                <a:latin typeface="Symbol" pitchFamily="18" charset="2"/>
              </a:rPr>
              <a:t>q</a:t>
            </a:r>
            <a:r>
              <a:rPr lang="en-US" dirty="0" smtClean="0"/>
              <a:t>(x)</a:t>
            </a:r>
          </a:p>
          <a:p>
            <a:pPr eaLnBrk="1" hangingPunct="1"/>
            <a:endParaRPr lang="tr-TR" dirty="0" smtClean="0"/>
          </a:p>
          <a:p>
            <a:pPr lvl="1" eaLnBrk="1" hangingPunct="1"/>
            <a:r>
              <a:rPr lang="tr-TR" dirty="0" smtClean="0"/>
              <a:t>Which </a:t>
            </a:r>
            <a:r>
              <a:rPr lang="en-US" dirty="0" smtClean="0"/>
              <a:t>can be written more compactly as</a:t>
            </a:r>
            <a:r>
              <a:rPr lang="tr-TR" dirty="0" smtClean="0"/>
              <a:t>: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      P</a:t>
            </a:r>
            <a:r>
              <a:rPr lang="en-US" dirty="0" smtClean="0">
                <a:solidFill>
                  <a:schemeClr val="tx1"/>
                </a:solidFill>
              </a:rPr>
              <a:t>(y | x; </a:t>
            </a:r>
            <a:r>
              <a:rPr lang="el-GR" dirty="0" smtClean="0">
                <a:solidFill>
                  <a:schemeClr val="tx1"/>
                </a:solidFill>
              </a:rPr>
              <a:t>θ) = (</a:t>
            </a:r>
            <a:r>
              <a:rPr lang="en-US" dirty="0" smtClean="0">
                <a:solidFill>
                  <a:schemeClr val="tx1"/>
                </a:solidFill>
              </a:rPr>
              <a:t>h(x))</a:t>
            </a:r>
            <a:r>
              <a:rPr lang="en-US" baseline="30000" dirty="0" smtClean="0">
                <a:solidFill>
                  <a:schemeClr val="tx1"/>
                </a:solidFill>
              </a:rPr>
              <a:t>y </a:t>
            </a:r>
            <a:r>
              <a:rPr lang="en-US" dirty="0" smtClean="0">
                <a:solidFill>
                  <a:schemeClr val="tx1"/>
                </a:solidFill>
              </a:rPr>
              <a:t>(1 − h(x))</a:t>
            </a:r>
            <a:r>
              <a:rPr lang="en-US" baseline="30000" dirty="0" smtClean="0">
                <a:solidFill>
                  <a:schemeClr val="tx1"/>
                </a:solidFill>
              </a:rPr>
              <a:t>1−y</a:t>
            </a:r>
          </a:p>
        </p:txBody>
      </p:sp>
      <p:sp>
        <p:nvSpPr>
          <p:cNvPr id="16589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2CD62DA-9DF1-443D-8CA8-CD5E7483EAA3}" type="slidenum">
              <a:rPr lang="en-US" sz="1000"/>
              <a:pPr algn="r" eaLnBrk="1" hangingPunct="1"/>
              <a:t>21</a:t>
            </a:fld>
            <a:endParaRPr lang="en-US"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Logistic Regression</a:t>
            </a:r>
            <a:endParaRPr lang="en-US" smtClean="0"/>
          </a:p>
        </p:txBody>
      </p:sp>
      <p:pic>
        <p:nvPicPr>
          <p:cNvPr id="184323" name="Snagit_PPT3681" descr="PPT368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1438" y="1214438"/>
            <a:ext cx="9001125" cy="4827587"/>
          </a:xfrm>
        </p:spPr>
      </p:pic>
      <p:sp>
        <p:nvSpPr>
          <p:cNvPr id="18432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B1FF89B-90E3-4D00-913F-CA3FE2EC4937}" type="slidenum">
              <a:rPr lang="en-US" sz="1000"/>
              <a:pPr algn="r" eaLnBrk="1" hangingPunct="1"/>
              <a:t>22</a:t>
            </a:fld>
            <a:endParaRPr lang="en-US" sz="1000"/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637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2C5B96B-D34D-4B1C-A9CA-FB105466BBD8}" type="slidenum">
              <a:rPr lang="en-US" sz="1000"/>
              <a:pPr algn="r" eaLnBrk="1" hangingPunct="1"/>
              <a:t>23</a:t>
            </a:fld>
            <a:endParaRPr lang="en-US" sz="1000"/>
          </a:p>
        </p:txBody>
      </p:sp>
      <p:pic>
        <p:nvPicPr>
          <p:cNvPr id="186372" name="Snagit_PPT3699" descr="PPT3699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3" y="1281113"/>
            <a:ext cx="8486775" cy="4694237"/>
          </a:xfrm>
        </p:spPr>
      </p:pic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2515" name="Snagit_PPT369C" descr="PPT369C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9588" y="1428750"/>
            <a:ext cx="8124825" cy="4398963"/>
          </a:xfrm>
        </p:spPr>
      </p:pic>
      <p:sp>
        <p:nvSpPr>
          <p:cNvPr id="19251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3C49F1C-55B1-4F02-A270-B337427291BB}" type="slidenum">
              <a:rPr lang="en-US" sz="1000"/>
              <a:pPr algn="r" eaLnBrk="1" hangingPunct="1"/>
              <a:t>24</a:t>
            </a:fld>
            <a:endParaRPr lang="en-US"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Mean Squared Error – Not Convex</a:t>
            </a:r>
            <a:endParaRPr lang="en-US" smtClean="0"/>
          </a:p>
        </p:txBody>
      </p:sp>
      <p:pic>
        <p:nvPicPr>
          <p:cNvPr id="167939" name="Snagit_PPT36B3" descr="PPT36B3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462088"/>
            <a:ext cx="8991600" cy="4332287"/>
          </a:xfrm>
        </p:spPr>
      </p:pic>
      <p:sp>
        <p:nvSpPr>
          <p:cNvPr id="167940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77B84FB-A014-4CE9-8834-410F143F4920}" type="slidenum">
              <a:rPr lang="en-US" sz="1000"/>
              <a:pPr algn="r" eaLnBrk="1" hangingPunct="1"/>
              <a:t>25</a:t>
            </a:fld>
            <a:endParaRPr lang="en-US"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Alternative cost function?</a:t>
            </a:r>
            <a:endParaRPr lang="en-US" smtClean="0"/>
          </a:p>
        </p:txBody>
      </p:sp>
      <p:pic>
        <p:nvPicPr>
          <p:cNvPr id="169987" name="Snagit_PPT36C0" descr="PPT36C0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04813" y="1428750"/>
            <a:ext cx="8334375" cy="4398963"/>
          </a:xfrm>
        </p:spPr>
      </p:pic>
      <p:sp>
        <p:nvSpPr>
          <p:cNvPr id="16998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1AE7514-039F-4A74-928F-547D6A8FDE1B}" type="slidenum">
              <a:rPr lang="en-US" sz="1000"/>
              <a:pPr algn="r" eaLnBrk="1" hangingPunct="1"/>
              <a:t>26</a:t>
            </a:fld>
            <a:endParaRPr lang="en-US"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New cost function</a:t>
            </a:r>
            <a:endParaRPr lang="en-US" smtClean="0"/>
          </a:p>
        </p:txBody>
      </p:sp>
      <p:sp>
        <p:nvSpPr>
          <p:cNvPr id="1720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 smtClean="0"/>
              <a:t>Make the cost function steeper: </a:t>
            </a:r>
          </a:p>
          <a:p>
            <a:pPr lvl="1"/>
            <a:r>
              <a:rPr lang="tr-TR" smtClean="0"/>
              <a:t>Intuitively, saying that p(malignant|x)=0 and being wrong should be penalized severely! </a:t>
            </a:r>
            <a:endParaRPr lang="en-US" smtClean="0"/>
          </a:p>
        </p:txBody>
      </p:sp>
      <p:sp>
        <p:nvSpPr>
          <p:cNvPr id="17203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B0F5447-63C8-40C2-B3A4-21D7C4A86C82}" type="slidenum">
              <a:rPr lang="en-US" sz="1000"/>
              <a:pPr algn="r" eaLnBrk="1" hangingPunct="1"/>
              <a:t>27</a:t>
            </a:fld>
            <a:endParaRPr lang="en-US" sz="1000"/>
          </a:p>
        </p:txBody>
      </p:sp>
      <p:pic>
        <p:nvPicPr>
          <p:cNvPr id="172037" name="Snagit_PPT36CD" descr="PPT36C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643188"/>
            <a:ext cx="6629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New cost function</a:t>
            </a:r>
            <a:endParaRPr lang="en-US" smtClean="0"/>
          </a:p>
        </p:txBody>
      </p:sp>
      <p:sp>
        <p:nvSpPr>
          <p:cNvPr id="17408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0BB4426-7C7C-40FC-9300-ABB5C37111CF}" type="slidenum">
              <a:rPr lang="en-US" sz="1000"/>
              <a:pPr algn="r" eaLnBrk="1" hangingPunct="1"/>
              <a:t>28</a:t>
            </a:fld>
            <a:endParaRPr lang="en-US" sz="1000"/>
          </a:p>
        </p:txBody>
      </p:sp>
      <p:pic>
        <p:nvPicPr>
          <p:cNvPr id="174084" name="Snagit_PPT36D3" descr="PPT36D3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0525" y="1438275"/>
            <a:ext cx="8362950" cy="437991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New cost function</a:t>
            </a:r>
            <a:endParaRPr lang="en-US" smtClean="0"/>
          </a:p>
        </p:txBody>
      </p:sp>
      <p:pic>
        <p:nvPicPr>
          <p:cNvPr id="176131" name="Snagit_PPT36D6" descr="PPT36D6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57275" y="1662113"/>
            <a:ext cx="7029450" cy="3932237"/>
          </a:xfrm>
        </p:spPr>
      </p:pic>
      <p:sp>
        <p:nvSpPr>
          <p:cNvPr id="17613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7E77C9A-DE07-4CEA-B4F2-981160811BFE}" type="slidenum">
              <a:rPr lang="en-US" sz="1000"/>
              <a:pPr algn="r" eaLnBrk="1" hangingPunct="1"/>
              <a:t>29</a:t>
            </a:fld>
            <a:endParaRPr lang="en-US"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Linear Regression</a:t>
            </a:r>
            <a:endParaRPr lang="en-US" smtClean="0"/>
          </a:p>
        </p:txBody>
      </p:sp>
      <p:pic>
        <p:nvPicPr>
          <p:cNvPr id="131075" name="Snagit_PPT332E" descr="PPT332E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0525" y="2009775"/>
            <a:ext cx="8362950" cy="3236913"/>
          </a:xfrm>
        </p:spPr>
      </p:pic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55BD26B-D84A-43B6-BF38-1788344A3D28}" type="slidenum">
              <a:rPr lang="en-US" sz="1000"/>
              <a:pPr algn="r" eaLnBrk="1" hangingPunct="1"/>
              <a:t>3</a:t>
            </a:fld>
            <a:endParaRPr lang="en-US"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8179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C2BC694-2813-4C93-9408-3BBFDA0D4D20}" type="slidenum">
              <a:rPr lang="en-US" sz="1000"/>
              <a:pPr algn="r" eaLnBrk="1" hangingPunct="1"/>
              <a:t>30</a:t>
            </a:fld>
            <a:endParaRPr lang="en-US" sz="1000"/>
          </a:p>
        </p:txBody>
      </p:sp>
      <p:pic>
        <p:nvPicPr>
          <p:cNvPr id="178180" name="Snagit_PPT36E2" descr="PPT36E2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071563"/>
            <a:ext cx="7104063" cy="2209800"/>
          </a:xfrm>
        </p:spPr>
      </p:pic>
      <p:pic>
        <p:nvPicPr>
          <p:cNvPr id="178181" name="Snagit_PPT36E8" descr="PPT36E8.png"/>
          <p:cNvPicPr>
            <a:picLocks noChangeAspect="1"/>
          </p:cNvPicPr>
          <p:nvPr/>
        </p:nvPicPr>
        <p:blipFill>
          <a:blip r:embed="rId4"/>
          <a:srcRect b="25920"/>
          <a:stretch>
            <a:fillRect/>
          </a:stretch>
        </p:blipFill>
        <p:spPr bwMode="auto">
          <a:xfrm>
            <a:off x="642938" y="1857375"/>
            <a:ext cx="79613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6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BADA6CF-A3E2-42A6-A976-73398F9BADF6}" type="slidenum">
              <a:rPr lang="en-US" sz="1000"/>
              <a:pPr algn="r" eaLnBrk="1" hangingPunct="1"/>
              <a:t>31</a:t>
            </a:fld>
            <a:endParaRPr lang="en-US" sz="1000"/>
          </a:p>
        </p:txBody>
      </p:sp>
      <p:pic>
        <p:nvPicPr>
          <p:cNvPr id="245764" name="Snagit_PPT36E2" descr="PPT36E2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071563"/>
            <a:ext cx="7104063" cy="2209800"/>
          </a:xfrm>
        </p:spPr>
      </p:pic>
      <p:pic>
        <p:nvPicPr>
          <p:cNvPr id="245765" name="Snagit_PPT36E8" descr="PPT36E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857375"/>
            <a:ext cx="796131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6" name="Rectangle 6"/>
          <p:cNvSpPr>
            <a:spLocks noChangeArrowheads="1"/>
          </p:cNvSpPr>
          <p:nvPr/>
        </p:nvSpPr>
        <p:spPr bwMode="white">
          <a:xfrm>
            <a:off x="468313" y="4221163"/>
            <a:ext cx="8135937" cy="1008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0227" name="Snagit_PPT36F3" descr="PPT36F3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52388" y="1152525"/>
            <a:ext cx="9248776" cy="4951413"/>
          </a:xfrm>
        </p:spPr>
      </p:pic>
      <p:sp>
        <p:nvSpPr>
          <p:cNvPr id="18022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7242AFF-D1E0-4721-B020-17ABA0B9BB24}" type="slidenum">
              <a:rPr lang="en-US" sz="1000"/>
              <a:pPr algn="r" eaLnBrk="1" hangingPunct="1"/>
              <a:t>32</a:t>
            </a:fld>
            <a:endParaRPr lang="en-US" sz="1000"/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3000" smtClean="0"/>
              <a:t>Minimizing the New Cost function		</a:t>
            </a:r>
            <a:endParaRPr lang="en-US" sz="3000" smtClean="0"/>
          </a:p>
        </p:txBody>
      </p:sp>
      <p:pic>
        <p:nvPicPr>
          <p:cNvPr id="182275" name="Snagit_PPT370B" descr="PPT370B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47800"/>
            <a:ext cx="9144000" cy="4360863"/>
          </a:xfrm>
        </p:spPr>
      </p:pic>
      <p:sp>
        <p:nvSpPr>
          <p:cNvPr id="18227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6ACC285-4C5E-49DC-BC05-36A9E476C118}" type="slidenum">
              <a:rPr lang="en-US" sz="1000"/>
              <a:pPr algn="r" eaLnBrk="1" hangingPunct="1"/>
              <a:t>33</a:t>
            </a:fld>
            <a:endParaRPr lang="en-US" sz="1000"/>
          </a:p>
        </p:txBody>
      </p:sp>
      <p:sp>
        <p:nvSpPr>
          <p:cNvPr id="182277" name="TextBox 5"/>
          <p:cNvSpPr txBox="1">
            <a:spLocks noChangeArrowheads="1"/>
          </p:cNvSpPr>
          <p:nvPr/>
        </p:nvSpPr>
        <p:spPr bwMode="auto">
          <a:xfrm>
            <a:off x="4500563" y="1268413"/>
            <a:ext cx="1030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Convex!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Fitting </a:t>
            </a:r>
            <a:r>
              <a:rPr lang="tr-TR" smtClean="0">
                <a:latin typeface="Symbol" pitchFamily="18" charset="2"/>
              </a:rPr>
              <a:t>q</a:t>
            </a:r>
            <a:endParaRPr lang="en-US" smtClean="0">
              <a:latin typeface="Symbol" pitchFamily="18" charset="2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3D0B1E-DD8B-4B14-80E9-61E88E05D5B8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white">
          <a:xfrm>
            <a:off x="428625" y="1214438"/>
            <a:ext cx="8501063" cy="4643437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Fitting </a:t>
            </a:r>
            <a:r>
              <a:rPr lang="tr-TR" smtClean="0">
                <a:latin typeface="Symbol" pitchFamily="18" charset="2"/>
              </a:rPr>
              <a:t>q</a:t>
            </a:r>
            <a:endParaRPr lang="en-US" smtClean="0">
              <a:latin typeface="Symbol" pitchFamily="18" charset="2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504589-4D3E-4D95-AC23-493256A38ACB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white">
          <a:xfrm>
            <a:off x="357188" y="1649413"/>
            <a:ext cx="8582025" cy="2571750"/>
          </a:xfrm>
          <a:noFill/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white">
          <a:xfrm>
            <a:off x="0" y="4143375"/>
            <a:ext cx="90693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white">
          <a:xfrm>
            <a:off x="304800" y="1141413"/>
            <a:ext cx="614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tr-TR"/>
              <a:t>Working with a single input and remembering h(x) = g(</a:t>
            </a:r>
            <a:r>
              <a:rPr lang="tr-TR">
                <a:latin typeface="Symbol" pitchFamily="18" charset="2"/>
              </a:rPr>
              <a:t>q</a:t>
            </a:r>
            <a:r>
              <a:rPr lang="tr-TR" baseline="30000"/>
              <a:t>T</a:t>
            </a:r>
            <a:r>
              <a:rPr lang="tr-TR"/>
              <a:t>x):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Skipped</a:t>
            </a:r>
            <a:endParaRPr lang="en-US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Alternative: Maximizing </a:t>
            </a:r>
            <a:r>
              <a:rPr lang="tr-TR" i="1" smtClean="0"/>
              <a:t>l(</a:t>
            </a:r>
            <a:r>
              <a:rPr lang="tr-TR" i="1" smtClean="0">
                <a:latin typeface="Symbol" pitchFamily="18" charset="2"/>
              </a:rPr>
              <a:t>q</a:t>
            </a:r>
            <a:r>
              <a:rPr lang="tr-TR" i="1" smtClean="0"/>
              <a:t>)</a:t>
            </a:r>
            <a:r>
              <a:rPr lang="tr-TR" smtClean="0"/>
              <a:t> using Newton’s method</a:t>
            </a:r>
            <a:endParaRPr lang="en-US" smtClean="0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/>
          <a:srcRect l="28125" t="29681" r="20255" b="46780"/>
          <a:stretch>
            <a:fillRect/>
          </a:stretch>
        </p:blipFill>
        <p:spPr bwMode="auto">
          <a:xfrm>
            <a:off x="1187450" y="2060575"/>
            <a:ext cx="66246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4"/>
          <a:srcRect l="47377" t="58960" r="40218" b="33841"/>
          <a:stretch>
            <a:fillRect/>
          </a:stretch>
        </p:blipFill>
        <p:spPr bwMode="auto">
          <a:xfrm>
            <a:off x="1295400" y="4437063"/>
            <a:ext cx="313213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5"/>
          <a:srcRect l="45959" t="57375" r="38957" b="38116"/>
          <a:stretch>
            <a:fillRect/>
          </a:stretch>
        </p:blipFill>
        <p:spPr bwMode="auto">
          <a:xfrm>
            <a:off x="1403350" y="5648325"/>
            <a:ext cx="32400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28125" t="44592" r="21123" b="3616"/>
          <a:stretch>
            <a:fillRect/>
          </a:stretch>
        </p:blipFill>
        <p:spPr>
          <a:xfrm>
            <a:off x="468313" y="1125538"/>
            <a:ext cx="7991475" cy="49593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1600" smtClean="0"/>
              <a:t>From http://www.cs.cmu.edu/~tom/10701_sp11/recitations/Recitation_3.pdf</a:t>
            </a:r>
            <a:endParaRPr lang="en-US" sz="1600" smtClean="0"/>
          </a:p>
        </p:txBody>
      </p:sp>
      <p:pic>
        <p:nvPicPr>
          <p:cNvPr id="241667" name="Snagit_PPT380C" descr="PPT380C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673100"/>
            <a:ext cx="7743825" cy="6159500"/>
          </a:xfrm>
        </p:spPr>
      </p:pic>
      <p:sp>
        <p:nvSpPr>
          <p:cNvPr id="24166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C456ADA-9632-45F5-80B7-49AF92559AB7}" type="slidenum">
              <a:rPr lang="en-US" sz="1000"/>
              <a:pPr algn="r" eaLnBrk="1" hangingPunct="1"/>
              <a:t>38</a:t>
            </a:fld>
            <a:endParaRPr lang="en-US"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Regularized Logistic Regression</a:t>
            </a:r>
            <a:endParaRPr lang="en-US" smtClean="0"/>
          </a:p>
        </p:txBody>
      </p:sp>
      <p:pic>
        <p:nvPicPr>
          <p:cNvPr id="190467" name="Snagit_PPT3872" descr="PPT3872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6675" y="1471613"/>
            <a:ext cx="9010650" cy="4313237"/>
          </a:xfrm>
        </p:spPr>
      </p:pic>
      <p:sp>
        <p:nvSpPr>
          <p:cNvPr id="19046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723EF62-84C5-4243-AA1E-167D2FEE1E5A}" type="slidenum">
              <a:rPr lang="en-US" sz="1000"/>
              <a:pPr algn="r" eaLnBrk="1" hangingPunct="1"/>
              <a:t>39</a:t>
            </a:fld>
            <a:endParaRPr lang="en-US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0940FC1-DAE4-4C65-B308-E062064CE190}" type="slidenum">
              <a:rPr lang="en-US" sz="1000"/>
              <a:pPr algn="r" eaLnBrk="1" hangingPunct="1"/>
              <a:t>4</a:t>
            </a:fld>
            <a:endParaRPr lang="en-US" sz="1000"/>
          </a:p>
        </p:txBody>
      </p:sp>
      <p:sp>
        <p:nvSpPr>
          <p:cNvPr id="2314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 funct</a:t>
            </a:r>
            <a:r>
              <a:rPr lang="tr-TR" smtClean="0"/>
              <a:t>ion</a:t>
            </a:r>
            <a:endParaRPr lang="en-US" smtClean="0"/>
          </a:p>
        </p:txBody>
      </p:sp>
      <p:sp>
        <p:nvSpPr>
          <p:cNvPr id="2314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800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We want to penalize from deviation from the target values:</a:t>
            </a:r>
          </a:p>
          <a:p>
            <a:pPr eaLnBrk="1" hangingPunct="1">
              <a:buFont typeface="Wingdings" pitchFamily="2" charset="2"/>
              <a:buNone/>
            </a:pP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Cost </a:t>
            </a:r>
            <a:r>
              <a:rPr lang="en-US" dirty="0" err="1" smtClean="0"/>
              <a:t>funct</a:t>
            </a:r>
            <a:r>
              <a:rPr lang="tr-TR" dirty="0" smtClean="0"/>
              <a:t>ion J(</a:t>
            </a:r>
            <a:r>
              <a:rPr lang="tr-TR" dirty="0" smtClean="0">
                <a:latin typeface="Symbol" pitchFamily="18" charset="2"/>
              </a:rPr>
              <a:t>q</a:t>
            </a:r>
            <a:r>
              <a:rPr lang="tr-TR" dirty="0" smtClean="0"/>
              <a:t>) is a </a:t>
            </a:r>
            <a:r>
              <a:rPr lang="tr-TR" dirty="0" smtClean="0">
                <a:solidFill>
                  <a:srgbClr val="0000FF"/>
                </a:solidFill>
              </a:rPr>
              <a:t>convex </a:t>
            </a:r>
            <a:r>
              <a:rPr lang="tr-TR" dirty="0" smtClean="0"/>
              <a:t>quadratic function, so no local minima.</a:t>
            </a:r>
          </a:p>
          <a:p>
            <a:pPr eaLnBrk="1" hangingPunct="1">
              <a:buFont typeface="Wingdings" pitchFamily="2" charset="2"/>
              <a:buNone/>
            </a:pPr>
            <a:endParaRPr lang="tr-TR" dirty="0" smtClean="0"/>
          </a:p>
          <a:p>
            <a:pPr eaLnBrk="1" hangingPunct="1"/>
            <a:endParaRPr lang="tr-TR" sz="800" dirty="0" smtClean="0"/>
          </a:p>
          <a:p>
            <a:pPr eaLnBrk="1" hangingPunct="1"/>
            <a:endParaRPr lang="tr-TR" sz="800" dirty="0" smtClean="0"/>
          </a:p>
          <a:p>
            <a:pPr eaLnBrk="1" hangingPunct="1"/>
            <a:endParaRPr lang="tr-TR" sz="800" dirty="0" smtClean="0"/>
          </a:p>
          <a:p>
            <a:pPr eaLnBrk="1" hangingPunct="1"/>
            <a:endParaRPr lang="tr-TR" sz="800" dirty="0" smtClean="0"/>
          </a:p>
          <a:p>
            <a:pPr eaLnBrk="1" hangingPunct="1"/>
            <a:endParaRPr lang="tr-TR" sz="800" dirty="0" smtClean="0"/>
          </a:p>
        </p:txBody>
      </p:sp>
      <p:pic>
        <p:nvPicPr>
          <p:cNvPr id="23143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692275" y="1916113"/>
            <a:ext cx="378618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53E254-A836-4A25-B101-467A21BE795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Softmax Regression</a:t>
            </a:r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Multinomial Logistic Regression</a:t>
            </a:r>
          </a:p>
          <a:p>
            <a:pPr eaLnBrk="1" hangingPunct="1"/>
            <a:r>
              <a:rPr lang="tr-TR" smtClean="0"/>
              <a:t>MaxEnt Classifier</a:t>
            </a:r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Softmax Regression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r>
              <a:rPr lang="en-US" smtClean="0"/>
              <a:t>Softmax regression model generalizes logistic regression to classification problems where</a:t>
            </a:r>
            <a:r>
              <a:rPr lang="en-US" b="1" smtClean="0"/>
              <a:t> the class label </a:t>
            </a:r>
            <a:r>
              <a:rPr lang="en-US" b="1" i="1" smtClean="0"/>
              <a:t>y</a:t>
            </a:r>
            <a:r>
              <a:rPr lang="tr-TR" b="1" i="1" smtClean="0"/>
              <a:t> </a:t>
            </a:r>
            <a:r>
              <a:rPr lang="en-US" b="1" smtClean="0"/>
              <a:t>can take on more than two possible values. </a:t>
            </a:r>
            <a:endParaRPr lang="tr-TR" b="1" smtClean="0"/>
          </a:p>
          <a:p>
            <a:pPr eaLnBrk="1" hangingPunct="1"/>
            <a:endParaRPr lang="tr-TR" smtClean="0"/>
          </a:p>
          <a:p>
            <a:pPr lvl="1" eaLnBrk="1" hangingPunct="1"/>
            <a:r>
              <a:rPr lang="tr-TR" smtClean="0"/>
              <a:t> T</a:t>
            </a:r>
            <a:r>
              <a:rPr lang="en-US" smtClean="0"/>
              <a:t>he response variable y can take on any one of k values, so y ∈</a:t>
            </a:r>
            <a:r>
              <a:rPr lang="tr-TR" smtClean="0"/>
              <a:t> </a:t>
            </a:r>
            <a:r>
              <a:rPr lang="en-US" smtClean="0"/>
              <a:t>{1, 2, . . . , k}. </a:t>
            </a:r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23C451-3872-41C6-9F79-EFABE51BD614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B281BB-BB1F-4621-92AC-41E39FA01175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1536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white">
          <a:xfrm>
            <a:off x="357188" y="1143000"/>
            <a:ext cx="8570912" cy="5000625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06460A-4124-4DCE-897C-03CD7B3B592C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white">
          <a:xfrm>
            <a:off x="428625" y="1071563"/>
            <a:ext cx="8339138" cy="4714875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pPr>
              <a:buFont typeface="Wingdings" pitchFamily="2" charset="2"/>
              <a:buNone/>
            </a:pPr>
            <a:r>
              <a:rPr lang="tr-TR" smtClean="0"/>
              <a:t>kx(n+1) matrix</a:t>
            </a:r>
            <a:endParaRPr lang="en-US" smtClean="0"/>
          </a:p>
        </p:txBody>
      </p:sp>
      <p:pic>
        <p:nvPicPr>
          <p:cNvPr id="200709" name="Picture 5" descr="&#10;\theta = \begin{bmatrix}&#10;\mbox{---} \theta_1^T \mbox{---} \\&#10;\mbox{---} \theta_2^T \mbox{---} \\&#10;\vdots \\&#10;\mbox{---} \theta_k^T \mbox{---} \\&#10;\end{bmatrix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1944687" cy="182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6611" name="Snagit_PPT3806" descr="PPT3806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34938"/>
            <a:ext cx="7943850" cy="6583362"/>
          </a:xfrm>
        </p:spPr>
      </p:pic>
      <p:sp>
        <p:nvSpPr>
          <p:cNvPr id="19661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795B37C-8B91-4487-A5D0-8B8C2C8F51D2}" type="slidenum">
              <a:rPr lang="en-US" sz="1000"/>
              <a:pPr algn="r" eaLnBrk="1" hangingPunct="1"/>
              <a:t>45</a:t>
            </a:fld>
            <a:endParaRPr lang="en-US" sz="1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1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9A283BA-11CF-4CAE-A2CB-C22A1FCACE4F}" type="slidenum">
              <a:rPr lang="en-US" sz="1000"/>
              <a:pPr algn="r" eaLnBrk="1" hangingPunct="1"/>
              <a:t>46</a:t>
            </a:fld>
            <a:endParaRPr lang="en-US" sz="1000"/>
          </a:p>
        </p:txBody>
      </p:sp>
      <p:sp>
        <p:nvSpPr>
          <p:cNvPr id="24781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/>
          <a:p>
            <a:pPr algn="r" eaLnBrk="1" hangingPunct="1"/>
            <a:r>
              <a:rPr lang="tr-TR" sz="4000" smtClean="0"/>
              <a:t>Softmax Derivation from Logistic Regression</a:t>
            </a:r>
            <a:endParaRPr lang="en-US" sz="4000" smtClean="0"/>
          </a:p>
        </p:txBody>
      </p:sp>
      <p:sp>
        <p:nvSpPr>
          <p:cNvPr id="24781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7400" y="35052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27257" t="22993" r="45621" b="58408"/>
          <a:stretch>
            <a:fillRect/>
          </a:stretch>
        </p:blipFill>
        <p:spPr>
          <a:xfrm>
            <a:off x="611188" y="2133600"/>
            <a:ext cx="6192837" cy="2582863"/>
          </a:xfrm>
        </p:spPr>
      </p:pic>
      <p:sp>
        <p:nvSpPr>
          <p:cNvPr id="249859" name="Text Box 3"/>
          <p:cNvSpPr txBox="1">
            <a:spLocks noChangeArrowheads="1"/>
          </p:cNvSpPr>
          <p:nvPr/>
        </p:nvSpPr>
        <p:spPr bwMode="white">
          <a:xfrm>
            <a:off x="179388" y="260350"/>
            <a:ext cx="8280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/>
              <a:t>One fairly simple way to arrive at the multinomial logit model is to imagine, for </a:t>
            </a:r>
            <a:r>
              <a:rPr lang="en-US" i="1"/>
              <a:t>K</a:t>
            </a:r>
            <a:r>
              <a:rPr lang="en-US"/>
              <a:t> possible outcomes, </a:t>
            </a:r>
            <a:r>
              <a:rPr lang="en-US">
                <a:solidFill>
                  <a:srgbClr val="0000FF"/>
                </a:solidFill>
              </a:rPr>
              <a:t>running </a:t>
            </a:r>
            <a:r>
              <a:rPr lang="en-US" i="1">
                <a:solidFill>
                  <a:srgbClr val="0000FF"/>
                </a:solidFill>
              </a:rPr>
              <a:t>K</a:t>
            </a:r>
            <a:r>
              <a:rPr lang="en-US">
                <a:solidFill>
                  <a:srgbClr val="0000FF"/>
                </a:solidFill>
              </a:rPr>
              <a:t>-1 independent binary logistic regression models, in which one outcome is chosen as a "pivot" and then the other </a:t>
            </a:r>
            <a:r>
              <a:rPr lang="en-US" i="1">
                <a:solidFill>
                  <a:srgbClr val="0000FF"/>
                </a:solidFill>
              </a:rPr>
              <a:t>K</a:t>
            </a:r>
            <a:r>
              <a:rPr lang="en-US">
                <a:solidFill>
                  <a:srgbClr val="0000FF"/>
                </a:solidFill>
              </a:rPr>
              <a:t>-1 outcomes are separately regressed against the pivot outcome</a:t>
            </a:r>
            <a:r>
              <a:rPr lang="en-US"/>
              <a:t>. This would proceed as follows, if outcome </a:t>
            </a:r>
            <a:r>
              <a:rPr lang="en-US" i="1"/>
              <a:t>K</a:t>
            </a:r>
            <a:r>
              <a:rPr lang="en-US"/>
              <a:t> (the last outcome) is chosen as the pivot: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8905D55-113C-499C-AB19-17CBC61603E4}" type="slidenum">
              <a:rPr lang="en-US" sz="1000"/>
              <a:pPr algn="r" eaLnBrk="1" hangingPunct="1"/>
              <a:t>48</a:t>
            </a:fld>
            <a:endParaRPr lang="en-US" sz="1000"/>
          </a:p>
        </p:txBody>
      </p:sp>
      <p:pic>
        <p:nvPicPr>
          <p:cNvPr id="25395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white">
          <a:xfrm>
            <a:off x="500063" y="1214438"/>
            <a:ext cx="8437562" cy="4429125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03" name="Snagit_PPT2A4C" descr="PPT2A4C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214438"/>
            <a:ext cx="6248400" cy="3857625"/>
          </a:xfrm>
        </p:spPr>
      </p:pic>
      <p:sp>
        <p:nvSpPr>
          <p:cNvPr id="25600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69DD5F1-CA79-4814-94F3-97F32CA4F280}" type="slidenum">
              <a:rPr lang="en-US" sz="1000"/>
              <a:pPr algn="r" eaLnBrk="1" hangingPunct="1"/>
              <a:t>49</a:t>
            </a:fld>
            <a:endParaRPr lang="en-US"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Linear Regression – Cost function</a:t>
            </a:r>
            <a:endParaRPr lang="en-US" smtClean="0"/>
          </a:p>
        </p:txBody>
      </p:sp>
      <p:pic>
        <p:nvPicPr>
          <p:cNvPr id="133123" name="Snagit_PPT3348" descr="PPT3348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" y="1152525"/>
            <a:ext cx="8820150" cy="4951413"/>
          </a:xfrm>
        </p:spPr>
      </p:pic>
      <p:sp>
        <p:nvSpPr>
          <p:cNvPr id="13312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8519D57-8932-401D-9110-1FF8AD20A9E6}" type="slidenum">
              <a:rPr lang="en-US" sz="1000"/>
              <a:pPr algn="r" eaLnBrk="1" hangingPunct="1"/>
              <a:t>5</a:t>
            </a:fld>
            <a:endParaRPr lang="en-US" sz="1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Cost Function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We now describe the cost function that we'll use for </a:t>
            </a:r>
            <a:r>
              <a:rPr lang="en-US" dirty="0" err="1" smtClean="0"/>
              <a:t>softmax</a:t>
            </a:r>
            <a:r>
              <a:rPr lang="en-US" dirty="0" smtClean="0"/>
              <a:t> regression. In the equation below, </a:t>
            </a:r>
            <a:r>
              <a:rPr lang="tr-TR" dirty="0" smtClean="0"/>
              <a:t>1{.}</a:t>
            </a:r>
            <a:r>
              <a:rPr lang="en-US" dirty="0" smtClean="0"/>
              <a:t>  is the </a:t>
            </a:r>
            <a:r>
              <a:rPr lang="en-US" b="1" dirty="0" smtClean="0"/>
              <a:t>indicator function,</a:t>
            </a:r>
            <a:r>
              <a:rPr lang="en-US" dirty="0" smtClean="0"/>
              <a:t> so that 1{a true statement} = 1, and 1{a false statement} = 0. </a:t>
            </a: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For example, 1{2 + 2 = 4} evaluates to 1; whereas </a:t>
            </a: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                </a:t>
            </a:r>
            <a:r>
              <a:rPr lang="en-US" dirty="0" smtClean="0"/>
              <a:t>1{1 + 1 = 5} evaluates to 0.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71DB1F-3C9A-4C3E-B220-4CDE9510438C}" type="slidenum">
              <a:rPr lang="en-US" smtClean="0"/>
              <a:pPr/>
              <a:t>50</a:t>
            </a:fld>
            <a:endParaRPr lang="en-US" smtClean="0"/>
          </a:p>
        </p:txBody>
      </p:sp>
      <p:pic>
        <p:nvPicPr>
          <p:cNvPr id="22535" name="Picture 7" descr="&#10;\begin{align}&#10;J(\theta) = - \frac{1}{m} \left[ \sum_{i=1}^{m} \sum_{j=1}^{k}  1\left\{y^{(i)} = j\right\} \log \frac{e^{\theta_j^T x^{(i)}}}{\sum_{l=1}^k e^{ \theta_l^T x^{(i)} }}\right]&#10;\end{align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370388"/>
            <a:ext cx="7343775" cy="107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Remember that </a:t>
            </a:r>
            <a:r>
              <a:rPr lang="tr-TR" dirty="0" smtClean="0">
                <a:solidFill>
                  <a:srgbClr val="0000FF"/>
                </a:solidFill>
              </a:rPr>
              <a:t>for logistic regression</a:t>
            </a:r>
            <a:r>
              <a:rPr lang="tr-TR" dirty="0" smtClean="0"/>
              <a:t>, we had: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None/>
            </a:pPr>
            <a:r>
              <a:rPr lang="tr-TR" dirty="0" smtClean="0"/>
              <a:t>which can be written similarly as:</a:t>
            </a:r>
            <a:endParaRPr lang="en-US" dirty="0" smtClean="0"/>
          </a:p>
        </p:txBody>
      </p:sp>
      <p:pic>
        <p:nvPicPr>
          <p:cNvPr id="202757" name="Picture 5" descr="&#10;\begin{align}&#10;J(\theta) &amp;= -\frac{1}{m} \left[ \sum_{i=1}^m   (1-y^{(i)}) \log (1-h_\theta(x^{(i)})) + y^{(i)} \log h_\theta(x^{(i)}) \right] \\&#10;&amp;= - \frac{1}{m} \left[ \sum_{i=1}^{m} \sum_{j=0}^{1} 1\left\{y^{(i)} = j\right\} \log p(y^{(i)} = j | x^{(i)} ; \theta) \right]&#10;\end{align}&#10;"/>
          <p:cNvPicPr>
            <a:picLocks noChangeAspect="1" noChangeArrowheads="1"/>
          </p:cNvPicPr>
          <p:nvPr/>
        </p:nvPicPr>
        <p:blipFill>
          <a:blip r:embed="rId3"/>
          <a:srcRect b="48534"/>
          <a:stretch>
            <a:fillRect/>
          </a:stretch>
        </p:blipFill>
        <p:spPr bwMode="auto">
          <a:xfrm>
            <a:off x="1116013" y="2060575"/>
            <a:ext cx="6696075" cy="863600"/>
          </a:xfrm>
          <a:prstGeom prst="rect">
            <a:avLst/>
          </a:prstGeom>
          <a:noFill/>
        </p:spPr>
      </p:pic>
      <p:pic>
        <p:nvPicPr>
          <p:cNvPr id="202758" name="Picture 6" descr="&#10;\begin{align}&#10;J(\theta) &amp;= -\frac{1}{m} \left[ \sum_{i=1}^m   (1-y^{(i)}) \log (1-h_\theta(x^{(i)})) + y^{(i)} \log h_\theta(x^{(i)}) \right] \\&#10;&amp;= - \frac{1}{m} \left[ \sum_{i=1}^{m} \sum_{j=0}^{1} 1\left\{y^{(i)} = j\right\} \log p(y^{(i)} = j | x^{(i)} ; \theta) \right]&#10;\end{align}&#10;"/>
          <p:cNvPicPr>
            <a:picLocks noChangeAspect="1" noChangeArrowheads="1"/>
          </p:cNvPicPr>
          <p:nvPr/>
        </p:nvPicPr>
        <p:blipFill>
          <a:blip r:embed="rId3"/>
          <a:srcRect t="47209"/>
          <a:stretch>
            <a:fillRect/>
          </a:stretch>
        </p:blipFill>
        <p:spPr bwMode="auto">
          <a:xfrm>
            <a:off x="1187450" y="4149725"/>
            <a:ext cx="6696075" cy="88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softmax</a:t>
            </a:r>
            <a:r>
              <a:rPr lang="en-US" dirty="0" smtClean="0"/>
              <a:t> cost function is similar, except that we now sum over the </a:t>
            </a:r>
            <a:r>
              <a:rPr lang="en-US" i="1" dirty="0" smtClean="0"/>
              <a:t>k</a:t>
            </a:r>
            <a:r>
              <a:rPr lang="en-US" dirty="0" smtClean="0"/>
              <a:t> different possible values of the class label. 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Note also that in </a:t>
            </a:r>
            <a:r>
              <a:rPr lang="en-US" dirty="0" err="1" smtClean="0"/>
              <a:t>softmax</a:t>
            </a:r>
            <a:r>
              <a:rPr lang="en-US" dirty="0" smtClean="0"/>
              <a:t> regression, we have that 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white">
          <a:xfrm>
            <a:off x="3122613" y="3132138"/>
            <a:ext cx="29003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AU"/>
              <a:t>  </a:t>
            </a:r>
            <a:r>
              <a:rPr lang="en-AU" sz="3300"/>
              <a:t> </a:t>
            </a:r>
            <a:r>
              <a:rPr lang="en-AU"/>
              <a:t>                                      </a:t>
            </a:r>
            <a:r>
              <a:rPr lang="en-AU" sz="1200">
                <a:solidFill>
                  <a:srgbClr val="000000"/>
                </a:solidFill>
                <a:cs typeface="Arial" charset="0"/>
              </a:rPr>
              <a:t>.</a:t>
            </a:r>
            <a:r>
              <a:rPr lang="en-AU" sz="600"/>
              <a:t> </a:t>
            </a:r>
            <a:endParaRPr lang="en-AU"/>
          </a:p>
        </p:txBody>
      </p:sp>
      <p:pic>
        <p:nvPicPr>
          <p:cNvPr id="204805" name="Picture 5" descr="&#10;p(y^{(i)} = j | x^{(i)} ; \theta) = \frac{e^{\theta_j^T x^{(i)}}}{\sum_{l=1}^k e^{ \theta_l^T x^{(i)}} 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445125"/>
            <a:ext cx="4537075" cy="969963"/>
          </a:xfrm>
          <a:prstGeom prst="rect">
            <a:avLst/>
          </a:prstGeom>
          <a:noFill/>
        </p:spPr>
      </p:pic>
      <p:pic>
        <p:nvPicPr>
          <p:cNvPr id="204806" name="Picture 6" descr="&#10;\begin{align}&#10;J(\theta) &amp;= -\frac{1}{m} \left[ \sum_{i=1}^m   (1-y^{(i)}) \log (1-h_\theta(x^{(i)})) + y^{(i)} \log h_\theta(x^{(i)}) \right] \\&#10;&amp;= - \frac{1}{m} \left[ \sum_{i=1}^{m} \sum_{j=0}^{1} 1\left\{y^{(i)} = j\right\} \log p(y^{(i)} = j | x^{(i)} ; \theta) \right]&#10;\end{align}&#10;"/>
          <p:cNvPicPr>
            <a:picLocks noChangeAspect="1" noChangeArrowheads="1"/>
          </p:cNvPicPr>
          <p:nvPr/>
        </p:nvPicPr>
        <p:blipFill>
          <a:blip r:embed="rId4"/>
          <a:srcRect t="47209"/>
          <a:stretch>
            <a:fillRect/>
          </a:stretch>
        </p:blipFill>
        <p:spPr bwMode="auto">
          <a:xfrm>
            <a:off x="1258888" y="2205038"/>
            <a:ext cx="6696075" cy="885825"/>
          </a:xfrm>
          <a:prstGeom prst="rect">
            <a:avLst/>
          </a:prstGeom>
          <a:noFill/>
        </p:spPr>
      </p:pic>
      <p:pic>
        <p:nvPicPr>
          <p:cNvPr id="204807" name="Picture 7" descr="&#10;\begin{align}&#10;J(\theta) = - \frac{1}{m} \left[ \sum_{i=1}^{m} \sum_{j=1}^{k}  1\left\{y^{(i)} = j\right\} \log \frac{e^{\theta_j^T x^{(i)}}}{\sum_{l=1}^k e^{ \theta_l^T x^{(i)} }}\right]&#10;\end{align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573463"/>
            <a:ext cx="5689600" cy="833437"/>
          </a:xfrm>
          <a:prstGeom prst="rect">
            <a:avLst/>
          </a:prstGeom>
          <a:noFill/>
        </p:spPr>
      </p:pic>
      <p:sp>
        <p:nvSpPr>
          <p:cNvPr id="204808" name="Text Box 8"/>
          <p:cNvSpPr txBox="1">
            <a:spLocks noChangeArrowheads="1"/>
          </p:cNvSpPr>
          <p:nvPr/>
        </p:nvSpPr>
        <p:spPr bwMode="white">
          <a:xfrm>
            <a:off x="7361238" y="2439988"/>
            <a:ext cx="1108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tr-TR">
                <a:solidFill>
                  <a:srgbClr val="0000FF"/>
                </a:solidFill>
              </a:rPr>
              <a:t>: logistic</a:t>
            </a:r>
          </a:p>
          <a:p>
            <a:endParaRPr lang="tr-TR">
              <a:solidFill>
                <a:srgbClr val="0000FF"/>
              </a:solidFill>
            </a:endParaRPr>
          </a:p>
          <a:p>
            <a:endParaRPr lang="tr-TR">
              <a:solidFill>
                <a:srgbClr val="0000FF"/>
              </a:solidFill>
            </a:endParaRPr>
          </a:p>
          <a:p>
            <a:endParaRPr lang="tr-TR">
              <a:solidFill>
                <a:srgbClr val="0000FF"/>
              </a:solidFill>
            </a:endParaRPr>
          </a:p>
          <a:p>
            <a:endParaRPr lang="tr-TR">
              <a:solidFill>
                <a:srgbClr val="0000FF"/>
              </a:solidFill>
            </a:endParaRPr>
          </a:p>
          <a:p>
            <a:r>
              <a:rPr lang="tr-TR">
                <a:solidFill>
                  <a:srgbClr val="0000FF"/>
                </a:solidFill>
              </a:rPr>
              <a:t>: softmax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Fitting </a:t>
            </a:r>
            <a:r>
              <a:rPr lang="tr-TR" smtClean="0">
                <a:latin typeface="Symbol" pitchFamily="18" charset="2"/>
              </a:rPr>
              <a:t>q</a:t>
            </a:r>
            <a:endParaRPr lang="en-US" smtClean="0">
              <a:latin typeface="Symbol" pitchFamily="18" charset="2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tr-TR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06853" name="Picture 5" descr="&#10;\begin{align}&#10;\nabla_{\theta_j} J(\theta) = - \frac{1}{m} \sum_{i=1}^{m}{ \left[ x^{(i)} \left( 1\{ y^{(i)} = j\}  - p(y^{(i)} = j | x^{(i)}; \theta) \right) \right]  }&#10;\end{align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565400"/>
            <a:ext cx="7273925" cy="828675"/>
          </a:xfrm>
          <a:prstGeom prst="rect">
            <a:avLst/>
          </a:prstGeom>
          <a:noFill/>
        </p:spPr>
      </p:pic>
      <p:pic>
        <p:nvPicPr>
          <p:cNvPr id="206855" name="Picture 7" descr="\theta_j := \theta_j - \alpha \nabla_{\theta_j} J(\theta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700213"/>
            <a:ext cx="3024188" cy="39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Over-parametrization</a:t>
            </a:r>
            <a:endParaRPr lang="en-US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Softmax regression has an unusual property that it has a "redundant" set of parameters. </a:t>
            </a:r>
            <a:endParaRPr lang="tr-TR" smtClean="0"/>
          </a:p>
          <a:p>
            <a:pPr lvl="1"/>
            <a:r>
              <a:rPr lang="tr-TR" smtClean="0"/>
              <a:t>Suppose</a:t>
            </a:r>
            <a:r>
              <a:rPr lang="en-US" smtClean="0"/>
              <a:t> we take each of our parameter vectors θ</a:t>
            </a:r>
            <a:r>
              <a:rPr lang="en-US" i="1" smtClean="0"/>
              <a:t>j</a:t>
            </a:r>
            <a:r>
              <a:rPr lang="en-US" smtClean="0"/>
              <a:t>, and subtract some fixed vector ψ from it, so that every θ</a:t>
            </a:r>
            <a:r>
              <a:rPr lang="en-US" i="1" smtClean="0"/>
              <a:t>j</a:t>
            </a:r>
            <a:r>
              <a:rPr lang="en-US" smtClean="0"/>
              <a:t> is now replaced with θ</a:t>
            </a:r>
            <a:r>
              <a:rPr lang="en-US" i="1" smtClean="0"/>
              <a:t>j</a:t>
            </a:r>
            <a:r>
              <a:rPr lang="en-US" smtClean="0"/>
              <a:t> − ψ (for every  </a:t>
            </a:r>
            <a:r>
              <a:rPr lang="tr-TR" smtClean="0"/>
              <a:t>                      </a:t>
            </a:r>
            <a:r>
              <a:rPr lang="en-US" smtClean="0"/>
              <a:t>). </a:t>
            </a:r>
            <a:endParaRPr lang="tr-TR" smtClean="0"/>
          </a:p>
          <a:p>
            <a:pPr lvl="1"/>
            <a:r>
              <a:rPr lang="en-US" smtClean="0"/>
              <a:t>Our hypothesis now estimates the class label probabilities as </a:t>
            </a:r>
          </a:p>
        </p:txBody>
      </p:sp>
      <p:pic>
        <p:nvPicPr>
          <p:cNvPr id="210949" name="Picture 5" descr="&#10;\begin{align}&#10;p(y^{(i)} = j | x^{(i)} ; \theta)&#10;&amp;= \frac{e^{(\theta_j-\psi)^T x^{(i)}}}{\sum_{l=1}^k e^{ (\theta_l-\psi)^T x^{(i)}}}  \\&#10;&amp;= \frac{e^{\theta_j^T x^{(i)}} e^{-\psi^Tx^{(i)}}}{\sum_{l=1}^k e^{\theta_l^T x^{(i)}} e^{-\psi^Tx^{(i)}}} \\&#10;&amp;= \frac{e^{\theta_j^T x^{(i)}}}{\sum_{l=1}^k e^{ \theta_l^T x^{(i)}}}.&#10;\end{align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716338"/>
            <a:ext cx="5327650" cy="2963862"/>
          </a:xfrm>
          <a:prstGeom prst="rect">
            <a:avLst/>
          </a:prstGeom>
          <a:noFill/>
        </p:spPr>
      </p:pic>
      <p:pic>
        <p:nvPicPr>
          <p:cNvPr id="210951" name="Picture 7" descr="j=1, \ldots, 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708275"/>
            <a:ext cx="1441450" cy="27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Over-parametrization</a:t>
            </a:r>
            <a:endParaRPr lang="en-US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The</a:t>
            </a:r>
            <a:r>
              <a:rPr lang="en-US" smtClean="0"/>
              <a:t> softmax model is </a:t>
            </a:r>
            <a:r>
              <a:rPr lang="en-US" b="1" smtClean="0"/>
              <a:t>over</a:t>
            </a:r>
            <a:r>
              <a:rPr lang="tr-TR" b="1" smtClean="0"/>
              <a:t>-</a:t>
            </a:r>
            <a:r>
              <a:rPr lang="en-US" b="1" smtClean="0"/>
              <a:t>parameterized,</a:t>
            </a:r>
            <a:r>
              <a:rPr lang="en-US" smtClean="0"/>
              <a:t> meaning that for any hypothesis we might fit to the data, there are multiple parameter settings that give rise to exactly the same hypothesis function </a:t>
            </a:r>
            <a:r>
              <a:rPr lang="en-US" i="1" smtClean="0"/>
              <a:t>h</a:t>
            </a:r>
            <a:r>
              <a:rPr lang="en-US" baseline="-25000" smtClean="0"/>
              <a:t>θ</a:t>
            </a:r>
            <a:r>
              <a:rPr lang="en-US" smtClean="0"/>
              <a:t> mapping from inputs </a:t>
            </a:r>
            <a:r>
              <a:rPr lang="en-US" i="1" smtClean="0"/>
              <a:t>x</a:t>
            </a:r>
            <a:r>
              <a:rPr lang="en-US" smtClean="0"/>
              <a:t> to the predictions. </a:t>
            </a:r>
            <a:endParaRPr lang="tr-TR" smtClean="0"/>
          </a:p>
          <a:p>
            <a:endParaRPr lang="tr-TR" smtClean="0"/>
          </a:p>
          <a:p>
            <a:r>
              <a:rPr lang="en-US" smtClean="0"/>
              <a:t>Further, if the cost function </a:t>
            </a:r>
            <a:r>
              <a:rPr lang="en-US" i="1" smtClean="0"/>
              <a:t>J</a:t>
            </a:r>
            <a:r>
              <a:rPr lang="en-US" smtClean="0"/>
              <a:t>(θ) is minimized by some setting of the parameters   </a:t>
            </a:r>
            <a:r>
              <a:rPr lang="tr-TR" smtClean="0"/>
              <a:t>                     ,</a:t>
            </a:r>
          </a:p>
          <a:p>
            <a:pPr>
              <a:buFont typeface="Wingdings" pitchFamily="2" charset="2"/>
              <a:buNone/>
            </a:pPr>
            <a:r>
              <a:rPr lang="tr-TR" smtClean="0"/>
              <a:t>	</a:t>
            </a:r>
            <a:r>
              <a:rPr lang="en-US" smtClean="0"/>
              <a:t>then it is also minimized by   </a:t>
            </a:r>
            <a:endParaRPr lang="tr-TR" smtClean="0"/>
          </a:p>
          <a:p>
            <a:pPr>
              <a:buFont typeface="Wingdings" pitchFamily="2" charset="2"/>
              <a:buNone/>
            </a:pPr>
            <a:r>
              <a:rPr lang="tr-TR" smtClean="0"/>
              <a:t>    </a:t>
            </a:r>
            <a:r>
              <a:rPr lang="en-US" smtClean="0"/>
              <a:t>for any value of ψ. 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white">
          <a:xfrm>
            <a:off x="3857625" y="3246438"/>
            <a:ext cx="143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AU"/>
              <a:t>  </a:t>
            </a:r>
            <a:r>
              <a:rPr lang="en-AU" sz="1200"/>
              <a:t> </a:t>
            </a:r>
            <a:r>
              <a:rPr lang="en-AU"/>
              <a:t>                </a:t>
            </a:r>
            <a:r>
              <a:rPr lang="en-AU" sz="1200">
                <a:solidFill>
                  <a:srgbClr val="000000"/>
                </a:solidFill>
                <a:cs typeface="Arial" charset="0"/>
              </a:rPr>
              <a:t>,</a:t>
            </a:r>
            <a:r>
              <a:rPr lang="en-AU" sz="600"/>
              <a:t> </a:t>
            </a:r>
            <a:endParaRPr lang="en-AU"/>
          </a:p>
        </p:txBody>
      </p:sp>
      <p:pic>
        <p:nvPicPr>
          <p:cNvPr id="208901" name="Picture 5" descr="(\theta_1, \theta_2,\ldots, \theta_k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25" y="3952875"/>
            <a:ext cx="1790700" cy="306388"/>
          </a:xfrm>
          <a:prstGeom prst="rect">
            <a:avLst/>
          </a:prstGeom>
          <a:noFill/>
        </p:spPr>
      </p:pic>
      <p:pic>
        <p:nvPicPr>
          <p:cNvPr id="208903" name="Picture 7" descr="(\theta_1 - \psi, \theta_2 - \psi,\ldots,&#10;\theta_k - \psi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437063"/>
            <a:ext cx="3529012" cy="30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Weight Decay</a:t>
            </a:r>
            <a:endParaRPr lang="en-US" smtClean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2997" name="Picture 5" descr="&#10;\begin{align}&#10;J(\theta) = - \frac{1}{m} \left[ \sum_{i=1}^{m} \sum_{j=1}^{k} 1\left\{y^{(i)} = j\right\} \log \frac{e^{\theta_j^T x^{(i)}}}{\sum_{l=1}^k e^{ \theta_l^T x^{(i)} }}  \right]&#10;              + \frac{\lambda}{2} \sum_{i=1}^k \sum_{j=0}^n \theta_{ij}^2&#10;\end{align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268413"/>
            <a:ext cx="7775575" cy="86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Softmax funct</a:t>
            </a:r>
            <a:r>
              <a:rPr lang="tr-TR" smtClean="0"/>
              <a:t>ion</a:t>
            </a:r>
            <a:endParaRPr lang="en-US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r>
              <a:rPr lang="tr-TR" smtClean="0"/>
              <a:t>The softmax function w</a:t>
            </a:r>
            <a:r>
              <a:rPr lang="en-US" smtClean="0"/>
              <a:t>ill return</a:t>
            </a:r>
            <a:r>
              <a:rPr lang="tr-TR" smtClean="0"/>
              <a:t>:</a:t>
            </a:r>
            <a:r>
              <a:rPr lang="en-US" smtClean="0"/>
              <a:t> </a:t>
            </a:r>
            <a:endParaRPr lang="tr-TR" smtClean="0"/>
          </a:p>
          <a:p>
            <a:pPr lvl="1"/>
            <a:r>
              <a:rPr lang="en-US" smtClean="0"/>
              <a:t>a value close to 0 whenever </a:t>
            </a:r>
            <a:r>
              <a:rPr lang="en-US" i="1" smtClean="0"/>
              <a:t>x</a:t>
            </a:r>
            <a:r>
              <a:rPr lang="en-US" i="1" baseline="-25000" smtClean="0"/>
              <a:t>k</a:t>
            </a:r>
            <a:r>
              <a:rPr lang="en-US" smtClean="0"/>
              <a:t> is significantly less than the maximum of all the values, </a:t>
            </a:r>
            <a:endParaRPr lang="tr-TR" smtClean="0"/>
          </a:p>
          <a:p>
            <a:pPr lvl="1"/>
            <a:r>
              <a:rPr lang="en-US" smtClean="0"/>
              <a:t>a value close to 1 when applied to the maximum value, unless it is extremely close to the next-largest value. 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25285" name="Picture 5" descr="\operatorname{softmax}(k,x_1,\ldots,x_n) = \frac{e^{x_k}}{\sum_{i=1}^n e^{x_i}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84313"/>
            <a:ext cx="4321175" cy="709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Thus, the softmax function can be used to construct </a:t>
            </a:r>
            <a:endParaRPr lang="tr-TR" sz="2000" smtClean="0"/>
          </a:p>
          <a:p>
            <a:pPr lvl="1"/>
            <a:r>
              <a:rPr lang="en-US" sz="2100" smtClean="0"/>
              <a:t>a </a:t>
            </a:r>
            <a:r>
              <a:rPr lang="en-US" sz="2100" smtClean="0">
                <a:hlinkClick r:id="rId3" tooltip="Weighted average"/>
              </a:rPr>
              <a:t>weighted average</a:t>
            </a:r>
            <a:r>
              <a:rPr lang="en-US" sz="2100" smtClean="0"/>
              <a:t> that behaves as a </a:t>
            </a:r>
            <a:r>
              <a:rPr lang="en-US" sz="2100" smtClean="0">
                <a:hlinkClick r:id="rId4" tooltip="Smooth function"/>
              </a:rPr>
              <a:t>smooth function</a:t>
            </a:r>
            <a:r>
              <a:rPr lang="en-US" sz="2100" smtClean="0"/>
              <a:t> (which can be conveniently </a:t>
            </a:r>
            <a:r>
              <a:rPr lang="en-US" sz="2100" smtClean="0">
                <a:hlinkClick r:id="rId5" tooltip="Differentiation (mathematics)"/>
              </a:rPr>
              <a:t>differentiated</a:t>
            </a:r>
            <a:r>
              <a:rPr lang="en-US" sz="2100" smtClean="0"/>
              <a:t>, etc.) and </a:t>
            </a:r>
            <a:endParaRPr lang="tr-TR" sz="2100" smtClean="0"/>
          </a:p>
          <a:p>
            <a:pPr lvl="1"/>
            <a:r>
              <a:rPr lang="en-US" sz="2100" smtClean="0"/>
              <a:t>which approximates the non-smooth function </a:t>
            </a:r>
            <a:r>
              <a:rPr lang="tr-TR" smtClean="0"/>
              <a:t> </a:t>
            </a:r>
          </a:p>
          <a:p>
            <a:endParaRPr lang="tr-TR" smtClean="0"/>
          </a:p>
          <a:p>
            <a:endParaRPr lang="tr-TR" smtClean="0"/>
          </a:p>
          <a:p>
            <a:endParaRPr lang="en-US" smtClean="0"/>
          </a:p>
        </p:txBody>
      </p:sp>
      <p:pic>
        <p:nvPicPr>
          <p:cNvPr id="227333" name="Picture 5" descr="\max(x_1,\ldots,x_n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2309813"/>
            <a:ext cx="2016125" cy="317500"/>
          </a:xfrm>
          <a:prstGeom prst="rect">
            <a:avLst/>
          </a:prstGeom>
          <a:noFill/>
        </p:spPr>
      </p:pic>
      <p:pic>
        <p:nvPicPr>
          <p:cNvPr id="227335" name="Picture 7" descr="f(x_1,\ldots,x_n) = \sum_{i=1}^n \operatorname{softmax}(i,x_1,\ldots,x_n) x_i \approx \max(x_1,\ldots,x_n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3213100"/>
            <a:ext cx="7127875" cy="747713"/>
          </a:xfrm>
          <a:prstGeom prst="rect">
            <a:avLst/>
          </a:prstGeom>
          <a:noFill/>
        </p:spPr>
      </p:pic>
      <p:sp>
        <p:nvSpPr>
          <p:cNvPr id="227336" name="Rectangle 8"/>
          <p:cNvSpPr>
            <a:spLocks noChangeArrowheads="1"/>
          </p:cNvSpPr>
          <p:nvPr/>
        </p:nvSpPr>
        <p:spPr bwMode="white">
          <a:xfrm>
            <a:off x="539750" y="3068638"/>
            <a:ext cx="7920038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1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418BAE7-469E-4D26-A4B3-07454EC6957B}" type="slidenum">
              <a:rPr lang="en-US" sz="1000"/>
              <a:pPr algn="r" eaLnBrk="1" hangingPunct="1"/>
              <a:t>59</a:t>
            </a:fld>
            <a:endParaRPr lang="en-US" sz="1000"/>
          </a:p>
        </p:txBody>
      </p:sp>
      <p:sp>
        <p:nvSpPr>
          <p:cNvPr id="21504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/>
          <a:p>
            <a:pPr algn="r" eaLnBrk="1" hangingPunct="1"/>
            <a:r>
              <a:rPr lang="en-US" sz="4000" smtClean="0"/>
              <a:t>Log</a:t>
            </a:r>
            <a:r>
              <a:rPr lang="tr-TR" sz="4000" smtClean="0"/>
              <a:t>it</a:t>
            </a:r>
            <a:endParaRPr lang="en-US" sz="4000" smtClean="0"/>
          </a:p>
        </p:txBody>
      </p:sp>
      <p:sp>
        <p:nvSpPr>
          <p:cNvPr id="21504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7400" y="35052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Finding </a:t>
            </a:r>
            <a:r>
              <a:rPr lang="tr-TR" smtClean="0">
                <a:latin typeface="Symbol" pitchFamily="18" charset="2"/>
              </a:rPr>
              <a:t>q </a:t>
            </a:r>
            <a:r>
              <a:rPr lang="tr-TR" smtClean="0"/>
              <a:t>that minimizes J(</a:t>
            </a:r>
            <a:r>
              <a:rPr lang="tr-TR" smtClean="0">
                <a:latin typeface="Symbol" pitchFamily="18" charset="2"/>
              </a:rPr>
              <a:t>q</a:t>
            </a:r>
            <a:r>
              <a:rPr lang="tr-TR" smtClean="0"/>
              <a:t>)</a:t>
            </a:r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Gradient descent: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tr-TR" smtClean="0"/>
              <a:t>Lets consider what happens for a single input pattern: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endParaRPr lang="en-US" smtClean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/>
          <a:srcRect l="44754" t="28766" r="38618" b="64067"/>
          <a:stretch>
            <a:fillRect/>
          </a:stretch>
        </p:blipFill>
        <p:spPr bwMode="auto">
          <a:xfrm>
            <a:off x="1692275" y="1700213"/>
            <a:ext cx="35274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/>
          <a:srcRect l="37750" t="55359" r="29881" b="16588"/>
          <a:stretch>
            <a:fillRect/>
          </a:stretch>
        </p:blipFill>
        <p:spPr bwMode="auto">
          <a:xfrm>
            <a:off x="1692275" y="3422650"/>
            <a:ext cx="6840538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362950" cy="5005387"/>
          </a:xfrm>
        </p:spPr>
        <p:txBody>
          <a:bodyPr/>
          <a:lstStyle/>
          <a:p>
            <a:r>
              <a:rPr lang="en-US" smtClean="0"/>
              <a:t>Let's say that the </a:t>
            </a:r>
            <a:r>
              <a:rPr lang="en-US" smtClean="0">
                <a:solidFill>
                  <a:srgbClr val="0000FF"/>
                </a:solidFill>
              </a:rPr>
              <a:t>probability of success</a:t>
            </a:r>
            <a:r>
              <a:rPr lang="en-US" smtClean="0"/>
              <a:t> of some event is .8.  Then the probability of failure is 1- .8 = .2.  </a:t>
            </a:r>
            <a:endParaRPr lang="tr-TR" smtClean="0"/>
          </a:p>
          <a:p>
            <a:r>
              <a:rPr lang="en-US" smtClean="0">
                <a:solidFill>
                  <a:srgbClr val="0000FF"/>
                </a:solidFill>
              </a:rPr>
              <a:t>The odds of success</a:t>
            </a:r>
            <a:r>
              <a:rPr lang="en-US" smtClean="0"/>
              <a:t> are defined as the ratio of the probability of success over the probability of failure.  </a:t>
            </a:r>
            <a:endParaRPr lang="tr-TR" smtClean="0"/>
          </a:p>
          <a:p>
            <a:pPr lvl="1"/>
            <a:r>
              <a:rPr lang="en-US" smtClean="0"/>
              <a:t>In </a:t>
            </a:r>
            <a:r>
              <a:rPr lang="tr-TR" smtClean="0"/>
              <a:t>the above</a:t>
            </a:r>
            <a:r>
              <a:rPr lang="en-US" smtClean="0"/>
              <a:t> example, the odds of success are .8/.2 </a:t>
            </a:r>
            <a:r>
              <a:rPr lang="tr-TR" smtClean="0"/>
              <a:t>= </a:t>
            </a:r>
            <a:r>
              <a:rPr lang="en-US" smtClean="0"/>
              <a:t>4.  </a:t>
            </a:r>
            <a:endParaRPr lang="tr-TR" smtClean="0"/>
          </a:p>
          <a:p>
            <a:pPr lvl="1"/>
            <a:r>
              <a:rPr lang="en-US" smtClean="0"/>
              <a:t>That is to say that the odds of success are  4 to 1.  </a:t>
            </a:r>
            <a:endParaRPr lang="tr-TR" smtClean="0"/>
          </a:p>
          <a:p>
            <a:endParaRPr lang="tr-TR" smtClean="0"/>
          </a:p>
          <a:p>
            <a:r>
              <a:rPr lang="en-US" smtClean="0"/>
              <a:t>The transformation from probability to odds is a monotonic transformation, meaning the odds increase as the probability increases or vice versa.  </a:t>
            </a:r>
            <a:endParaRPr lang="tr-TR" smtClean="0"/>
          </a:p>
          <a:p>
            <a:pPr lvl="1"/>
            <a:r>
              <a:rPr lang="en-US" smtClean="0"/>
              <a:t>Probability ranges from 0 and 1.  </a:t>
            </a:r>
            <a:endParaRPr lang="tr-TR" smtClean="0"/>
          </a:p>
          <a:p>
            <a:pPr lvl="1"/>
            <a:r>
              <a:rPr lang="en-US" smtClean="0">
                <a:solidFill>
                  <a:srgbClr val="0000FF"/>
                </a:solidFill>
              </a:rPr>
              <a:t>Odds range from 0 and positive infinity. 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9141" name="Picture 5" descr="odds_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484313"/>
            <a:ext cx="5895975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1189" name="Picture 5" descr="odds_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484313"/>
            <a:ext cx="5895975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53C4" descr="PPT53C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332" y="1547279"/>
            <a:ext cx="5333334" cy="41619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B57B7-C0CF-4CC1-8B7F-F9D1F80F98D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dirty="0" smtClean="0"/>
              <a:t>Why do we take all the trouble doing the transformation from probability to log odds?  One reason is that it is usually difficult to model a variable which has restricted range, such as probability.  This transformation is an attempt to get around the restricted range problem.  </a:t>
            </a:r>
            <a:endParaRPr lang="tr-TR" sz="1400" dirty="0" smtClean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It maps probability ranging between 0 and 1 to log odds ranging from negative infinity to positive infinity.  </a:t>
            </a:r>
            <a:endParaRPr lang="tr-TR" sz="1400" dirty="0" smtClean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Another reason is that among all of the infinitely many choices of transformation, the log of odds is one of the easiest to understand and interpret.  This transformation is called </a:t>
            </a:r>
            <a:r>
              <a:rPr lang="en-US" sz="1400" dirty="0" err="1" smtClean="0">
                <a:solidFill>
                  <a:srgbClr val="0000FF"/>
                </a:solidFill>
              </a:rPr>
              <a:t>logit</a:t>
            </a:r>
            <a:r>
              <a:rPr lang="en-US" sz="1400" dirty="0" smtClean="0">
                <a:solidFill>
                  <a:srgbClr val="0000FF"/>
                </a:solidFill>
              </a:rPr>
              <a:t> transformation</a:t>
            </a:r>
            <a:r>
              <a:rPr lang="en-US" sz="1400" dirty="0" smtClean="0"/>
              <a:t>.  The other common choice is the </a:t>
            </a:r>
            <a:r>
              <a:rPr lang="en-US" sz="1400" dirty="0" err="1" smtClean="0"/>
              <a:t>probit</a:t>
            </a:r>
            <a:r>
              <a:rPr lang="en-US" sz="1400" dirty="0" smtClean="0"/>
              <a:t> transformation, which will not be covered here.</a:t>
            </a:r>
            <a:endParaRPr lang="tr-TR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A logistic regression model allows us to establish a relationship between a binary outcome variable and a group of predictor variables.  </a:t>
            </a:r>
            <a:r>
              <a:rPr lang="en-US" sz="1400" dirty="0" smtClean="0">
                <a:solidFill>
                  <a:srgbClr val="0000FF"/>
                </a:solidFill>
              </a:rPr>
              <a:t>It models the </a:t>
            </a:r>
            <a:r>
              <a:rPr lang="en-US" sz="1400" dirty="0" err="1" smtClean="0">
                <a:solidFill>
                  <a:srgbClr val="0000FF"/>
                </a:solidFill>
              </a:rPr>
              <a:t>logit</a:t>
            </a:r>
            <a:r>
              <a:rPr lang="en-US" sz="1400" dirty="0" smtClean="0">
                <a:solidFill>
                  <a:srgbClr val="0000FF"/>
                </a:solidFill>
              </a:rPr>
              <a:t>-transformed probability as a linear relationship with the predictor variables. </a:t>
            </a:r>
            <a:endParaRPr lang="tr-TR" sz="1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tr-TR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More formally, let </a:t>
            </a:r>
            <a:r>
              <a:rPr lang="en-US" sz="1400" b="1" dirty="0" smtClean="0"/>
              <a:t>y</a:t>
            </a:r>
            <a:r>
              <a:rPr lang="en-US" sz="1400" dirty="0" smtClean="0"/>
              <a:t> be the binary outcome variable indicating failure/success with 0/1 and p be the probability of y to be 1, p = </a:t>
            </a:r>
            <a:r>
              <a:rPr lang="en-US" sz="1400" dirty="0" err="1" smtClean="0"/>
              <a:t>prob</a:t>
            </a:r>
            <a:r>
              <a:rPr lang="en-US" sz="1400" dirty="0" smtClean="0"/>
              <a:t>(</a:t>
            </a:r>
            <a:r>
              <a:rPr lang="en-US" sz="1400" b="1" dirty="0" smtClean="0"/>
              <a:t>y</a:t>
            </a:r>
            <a:r>
              <a:rPr lang="en-US" sz="1400" dirty="0" smtClean="0"/>
              <a:t>=1). Let </a:t>
            </a:r>
            <a:r>
              <a:rPr lang="en-US" sz="1400" b="1" dirty="0" smtClean="0"/>
              <a:t>x1</a:t>
            </a:r>
            <a:r>
              <a:rPr lang="en-US" sz="1400" dirty="0" smtClean="0"/>
              <a:t>, .., </a:t>
            </a:r>
            <a:r>
              <a:rPr lang="en-US" sz="1400" b="1" dirty="0" err="1" smtClean="0"/>
              <a:t>xk</a:t>
            </a:r>
            <a:r>
              <a:rPr lang="en-US" sz="1400" dirty="0" smtClean="0"/>
              <a:t> be a set of predictor variables.  Then the logistic regression of </a:t>
            </a:r>
            <a:r>
              <a:rPr lang="en-US" sz="1400" b="1" dirty="0" smtClean="0"/>
              <a:t>y</a:t>
            </a:r>
            <a:r>
              <a:rPr lang="en-US" sz="1400" dirty="0" smtClean="0"/>
              <a:t> on </a:t>
            </a:r>
            <a:r>
              <a:rPr lang="en-US" sz="1400" b="1" dirty="0" smtClean="0"/>
              <a:t>x1</a:t>
            </a:r>
            <a:r>
              <a:rPr lang="en-US" sz="1400" dirty="0" smtClean="0"/>
              <a:t>, ..., </a:t>
            </a:r>
            <a:r>
              <a:rPr lang="en-US" sz="1400" b="1" dirty="0" err="1" smtClean="0"/>
              <a:t>xk</a:t>
            </a:r>
            <a:r>
              <a:rPr lang="tr-TR" sz="1400" b="1" dirty="0" smtClean="0"/>
              <a:t> </a:t>
            </a:r>
            <a:r>
              <a:rPr lang="en-US" sz="1400" dirty="0" smtClean="0"/>
              <a:t>estimates parameter values for</a:t>
            </a:r>
            <a:r>
              <a:rPr lang="tr-TR" sz="1400" smtClean="0"/>
              <a:t> </a:t>
            </a:r>
            <a:r>
              <a:rPr lang="en-US" sz="1400" smtClean="0"/>
              <a:t>β0, β1, . . . </a:t>
            </a:r>
            <a:r>
              <a:rPr lang="en-US" sz="1400" dirty="0" smtClean="0"/>
              <a:t>, </a:t>
            </a:r>
            <a:r>
              <a:rPr lang="en-US" sz="1400" dirty="0" err="1" smtClean="0"/>
              <a:t>βk</a:t>
            </a:r>
            <a:r>
              <a:rPr lang="en-US" sz="1400" dirty="0" smtClean="0"/>
              <a:t> via maximum likelihood method of the following equation.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tr-TR" sz="1600" dirty="0" smtClean="0"/>
              <a:t>	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err="1" smtClean="0"/>
              <a:t>logit</a:t>
            </a:r>
            <a:r>
              <a:rPr lang="en-US" sz="1600" dirty="0" smtClean="0"/>
              <a:t>(p) = log(p/(1-p))= β0 + β1*x1 + ... + </a:t>
            </a:r>
            <a:r>
              <a:rPr lang="en-US" sz="1600" dirty="0" err="1" smtClean="0"/>
              <a:t>βk</a:t>
            </a:r>
            <a:r>
              <a:rPr lang="en-US" sz="1600" dirty="0" smtClean="0"/>
              <a:t>*</a:t>
            </a:r>
            <a:r>
              <a:rPr lang="en-US" sz="1600" dirty="0" err="1" smtClean="0"/>
              <a:t>xk</a:t>
            </a:r>
            <a:endParaRPr lang="tr-TR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In terms of probabilities, the equation above is translated into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p= exp(β0 + β1*x1 + ... + </a:t>
            </a:r>
            <a:r>
              <a:rPr lang="en-US" sz="1600" dirty="0" err="1" smtClean="0"/>
              <a:t>βk</a:t>
            </a:r>
            <a:r>
              <a:rPr lang="en-US" sz="1600" dirty="0" smtClean="0"/>
              <a:t>*</a:t>
            </a:r>
            <a:r>
              <a:rPr lang="en-US" sz="1600" dirty="0" err="1" smtClean="0"/>
              <a:t>xk</a:t>
            </a:r>
            <a:r>
              <a:rPr lang="en-US" sz="1600" dirty="0" smtClean="0"/>
              <a:t>)/(1+exp(β0 + β1*x1 + ... + </a:t>
            </a:r>
            <a:r>
              <a:rPr lang="en-US" sz="1600" dirty="0" err="1" smtClean="0"/>
              <a:t>βk</a:t>
            </a:r>
            <a:r>
              <a:rPr lang="en-US" sz="1600" dirty="0" smtClean="0"/>
              <a:t>*</a:t>
            </a:r>
            <a:r>
              <a:rPr lang="en-US" sz="1600" dirty="0" err="1" smtClean="0"/>
              <a:t>xk</a:t>
            </a:r>
            <a:r>
              <a:rPr lang="en-US" sz="1600" dirty="0" smtClean="0"/>
              <a:t>))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Gradient Descent</a:t>
            </a:r>
            <a:endParaRPr lang="en-US" smtClean="0"/>
          </a:p>
        </p:txBody>
      </p:sp>
      <p:pic>
        <p:nvPicPr>
          <p:cNvPr id="1126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28993" t="50333" r="29880" b="35268"/>
          <a:stretch>
            <a:fillRect/>
          </a:stretch>
        </p:blipFill>
        <p:spPr>
          <a:xfrm>
            <a:off x="684213" y="1857364"/>
            <a:ext cx="7777162" cy="1655762"/>
          </a:xfrm>
        </p:spPr>
      </p:pic>
      <p:sp>
        <p:nvSpPr>
          <p:cNvPr id="112644" name="Rectangle 4"/>
          <p:cNvSpPr>
            <a:spLocks noChangeArrowheads="1"/>
          </p:cNvSpPr>
          <p:nvPr/>
        </p:nvSpPr>
        <p:spPr bwMode="white">
          <a:xfrm>
            <a:off x="827088" y="1076325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r-TR" sz="2000">
                <a:solidFill>
                  <a:srgbClr val="0000FF"/>
                </a:solidFill>
              </a:rPr>
              <a:t>Stochastic Gradient Descent</a:t>
            </a:r>
            <a:r>
              <a:rPr lang="tr-TR" sz="2000">
                <a:solidFill>
                  <a:srgbClr val="000066"/>
                </a:solidFill>
              </a:rPr>
              <a:t> (update after each pattern) vs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r-TR" sz="2000">
                <a:solidFill>
                  <a:srgbClr val="0000FF"/>
                </a:solidFill>
              </a:rPr>
              <a:t>Batch Gradient Descent </a:t>
            </a:r>
            <a:r>
              <a:rPr lang="tr-TR" sz="2000"/>
              <a:t>(below):</a:t>
            </a:r>
          </a:p>
        </p:txBody>
      </p:sp>
      <p:pic>
        <p:nvPicPr>
          <p:cNvPr id="5" name="Snagit_PPT5142" descr="PPT51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357562"/>
            <a:ext cx="4572032" cy="35094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Need for scaling input features</a:t>
            </a:r>
            <a:endParaRPr lang="en-US" smtClean="0"/>
          </a:p>
        </p:txBody>
      </p:sp>
      <p:pic>
        <p:nvPicPr>
          <p:cNvPr id="137219" name="Snagit_PPT3383" descr="PPT3383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09575" y="1062038"/>
            <a:ext cx="8324850" cy="5132387"/>
          </a:xfrm>
        </p:spPr>
      </p:pic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CAB76DF-E23A-4917-8B0F-43CCFE24565C}" type="slidenum">
              <a:rPr lang="en-US" sz="1000"/>
              <a:pPr algn="r" eaLnBrk="1" hangingPunct="1"/>
              <a:t>8</a:t>
            </a:fld>
            <a:endParaRPr lang="en-US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67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9507" t="37393" r="31616" b="28101"/>
          <a:stretch>
            <a:fillRect/>
          </a:stretch>
        </p:blipFill>
        <p:spPr>
          <a:xfrm>
            <a:off x="566738" y="1125538"/>
            <a:ext cx="8008937" cy="5005387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10784</TotalTime>
  <Words>693</Words>
  <Application>Microsoft Macintosh PowerPoint</Application>
  <PresentationFormat>On-screen Show (4:3)</PresentationFormat>
  <Paragraphs>275</Paragraphs>
  <Slides>64</Slides>
  <Notes>64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Watermark</vt:lpstr>
      <vt:lpstr>Linear Regression</vt:lpstr>
      <vt:lpstr>PowerPoint Presentation</vt:lpstr>
      <vt:lpstr>Linear Regression</vt:lpstr>
      <vt:lpstr>Cost function</vt:lpstr>
      <vt:lpstr>Linear Regression – Cost function</vt:lpstr>
      <vt:lpstr>Finding q that minimizes J(q)</vt:lpstr>
      <vt:lpstr>Gradient Descent</vt:lpstr>
      <vt:lpstr>Need for scaling input features</vt:lpstr>
      <vt:lpstr>PowerPoint Presentation</vt:lpstr>
      <vt:lpstr>Finding q that minimizes J(q)</vt:lpstr>
      <vt:lpstr>PowerPoint Presentation</vt:lpstr>
      <vt:lpstr>PowerPoint Presentation</vt:lpstr>
      <vt:lpstr>Regularized Linear Regression</vt:lpstr>
      <vt:lpstr>Regularized Linear Regression</vt:lpstr>
      <vt:lpstr>Skipped</vt:lpstr>
      <vt:lpstr>Logistic Regression</vt:lpstr>
      <vt:lpstr>Logistic Regression - Motivation</vt:lpstr>
      <vt:lpstr>Logistic Function</vt:lpstr>
      <vt:lpstr>PowerPoint Presentation</vt:lpstr>
      <vt:lpstr>Derivative of the Logistic Function</vt:lpstr>
      <vt:lpstr>PowerPoint Presentation</vt:lpstr>
      <vt:lpstr>Logistic Regression</vt:lpstr>
      <vt:lpstr>PowerPoint Presentation</vt:lpstr>
      <vt:lpstr>PowerPoint Presentation</vt:lpstr>
      <vt:lpstr>Mean Squared Error – Not Convex</vt:lpstr>
      <vt:lpstr>Alternative cost function?</vt:lpstr>
      <vt:lpstr>New cost function</vt:lpstr>
      <vt:lpstr>New cost function</vt:lpstr>
      <vt:lpstr>New cost function</vt:lpstr>
      <vt:lpstr>PowerPoint Presentation</vt:lpstr>
      <vt:lpstr>PowerPoint Presentation</vt:lpstr>
      <vt:lpstr>PowerPoint Presentation</vt:lpstr>
      <vt:lpstr>Minimizing the New Cost function  </vt:lpstr>
      <vt:lpstr>Fitting q</vt:lpstr>
      <vt:lpstr>Fitting q</vt:lpstr>
      <vt:lpstr>Skipped</vt:lpstr>
      <vt:lpstr>PowerPoint Presentation</vt:lpstr>
      <vt:lpstr>From http://www.cs.cmu.edu/~tom/10701_sp11/recitations/Recitation_3.pdf</vt:lpstr>
      <vt:lpstr>Regularized Logistic Regression</vt:lpstr>
      <vt:lpstr>Softmax Regression</vt:lpstr>
      <vt:lpstr>Softmax Regression</vt:lpstr>
      <vt:lpstr>PowerPoint Presentation</vt:lpstr>
      <vt:lpstr>PowerPoint Presentation</vt:lpstr>
      <vt:lpstr>PowerPoint Presentation</vt:lpstr>
      <vt:lpstr>PowerPoint Presentation</vt:lpstr>
      <vt:lpstr>Softmax Derivation from Logistic Regression</vt:lpstr>
      <vt:lpstr>PowerPoint Presentation</vt:lpstr>
      <vt:lpstr>PowerPoint Presentation</vt:lpstr>
      <vt:lpstr>PowerPoint Presentation</vt:lpstr>
      <vt:lpstr>Cost Function</vt:lpstr>
      <vt:lpstr>PowerPoint Presentation</vt:lpstr>
      <vt:lpstr>PowerPoint Presentation</vt:lpstr>
      <vt:lpstr>Fitting q</vt:lpstr>
      <vt:lpstr>Over-parametrization</vt:lpstr>
      <vt:lpstr>Over-parametrization</vt:lpstr>
      <vt:lpstr>Weight Decay</vt:lpstr>
      <vt:lpstr>Softmax function</vt:lpstr>
      <vt:lpstr>PowerPoint Presentation</vt:lpstr>
      <vt:lpstr>Logit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SABANCI_UNIV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CS515 Neural Networks</dc:title>
  <dc:creator>Berrin Yanıkoğlu</dc:creator>
  <cp:lastModifiedBy>Berrin Yanikoglu</cp:lastModifiedBy>
  <cp:revision>452</cp:revision>
  <cp:lastPrinted>2001-03-12T17:10:36Z</cp:lastPrinted>
  <dcterms:created xsi:type="dcterms:W3CDTF">2001-03-12T07:10:52Z</dcterms:created>
  <dcterms:modified xsi:type="dcterms:W3CDTF">2017-12-06T20:09:29Z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C:\Cs515public\html</vt:lpwstr>
  </property>
</Properties>
</file>