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1" r:id="rId5"/>
    <p:sldId id="261" r:id="rId6"/>
    <p:sldId id="258" r:id="rId7"/>
    <p:sldId id="286" r:id="rId8"/>
    <p:sldId id="260" r:id="rId9"/>
    <p:sldId id="262" r:id="rId10"/>
    <p:sldId id="263" r:id="rId11"/>
    <p:sldId id="287" r:id="rId12"/>
    <p:sldId id="264" r:id="rId13"/>
    <p:sldId id="291" r:id="rId14"/>
    <p:sldId id="265" r:id="rId15"/>
    <p:sldId id="293" r:id="rId16"/>
    <p:sldId id="268" r:id="rId17"/>
    <p:sldId id="266" r:id="rId18"/>
    <p:sldId id="292" r:id="rId19"/>
    <p:sldId id="267" r:id="rId20"/>
    <p:sldId id="269" r:id="rId21"/>
    <p:sldId id="285" r:id="rId22"/>
    <p:sldId id="270" r:id="rId23"/>
    <p:sldId id="278" r:id="rId24"/>
    <p:sldId id="279" r:id="rId25"/>
    <p:sldId id="271" r:id="rId26"/>
    <p:sldId id="288" r:id="rId27"/>
    <p:sldId id="272" r:id="rId28"/>
    <p:sldId id="273" r:id="rId29"/>
    <p:sldId id="274" r:id="rId30"/>
    <p:sldId id="275" r:id="rId31"/>
    <p:sldId id="290" r:id="rId32"/>
    <p:sldId id="276" r:id="rId33"/>
    <p:sldId id="277" r:id="rId34"/>
    <p:sldId id="294" r:id="rId35"/>
    <p:sldId id="280" r:id="rId36"/>
    <p:sldId id="282" r:id="rId37"/>
    <p:sldId id="283" r:id="rId38"/>
    <p:sldId id="284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EEB06-53E5-4A67-92A3-B286EDB8E1F5}" type="datetimeFigureOut">
              <a:rPr lang="tr-TR" smtClean="0"/>
              <a:pPr/>
              <a:t>24.07.2012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FF1B4-D125-4691-A841-4A659F94556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3D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Modelling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Recognition</a:t>
            </a:r>
            <a:r>
              <a:rPr lang="tr-TR" dirty="0" smtClean="0"/>
              <a:t> </a:t>
            </a:r>
            <a:r>
              <a:rPr lang="tr-TR" smtClean="0"/>
              <a:t>Survey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Timur Aksoy</a:t>
            </a:r>
          </a:p>
          <a:p>
            <a:r>
              <a:rPr lang="tr-TR" dirty="0" err="1" smtClean="0"/>
              <a:t>Biometrics</a:t>
            </a:r>
            <a:r>
              <a:rPr lang="tr-TR" dirty="0" smtClean="0"/>
              <a:t> </a:t>
            </a:r>
            <a:r>
              <a:rPr lang="tr-TR" dirty="0" err="1" smtClean="0"/>
              <a:t>Course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Fall</a:t>
            </a:r>
            <a:r>
              <a:rPr lang="tr-TR" dirty="0" smtClean="0"/>
              <a:t> 2011</a:t>
            </a:r>
          </a:p>
          <a:p>
            <a:r>
              <a:rPr lang="tr-TR" dirty="0" err="1" smtClean="0"/>
              <a:t>Sabanci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Depth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Depth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</a:t>
            </a:r>
            <a:r>
              <a:rPr lang="tr-TR" dirty="0" err="1" smtClean="0"/>
              <a:t>intensities</a:t>
            </a:r>
            <a:r>
              <a:rPr lang="tr-TR" dirty="0" smtClean="0"/>
              <a:t> </a:t>
            </a:r>
            <a:r>
              <a:rPr lang="tr-TR" dirty="0" err="1" smtClean="0"/>
              <a:t>indicate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depth</a:t>
            </a:r>
            <a:r>
              <a:rPr lang="tr-TR" dirty="0" smtClean="0"/>
              <a:t> at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coordinate</a:t>
            </a:r>
            <a:r>
              <a:rPr lang="tr-TR" dirty="0" smtClean="0"/>
              <a:t>. </a:t>
            </a:r>
          </a:p>
          <a:p>
            <a:r>
              <a:rPr lang="tr-TR" dirty="0" smtClean="0"/>
              <a:t>2D </a:t>
            </a:r>
            <a:r>
              <a:rPr lang="tr-TR" dirty="0" err="1" smtClean="0"/>
              <a:t>image</a:t>
            </a:r>
            <a:r>
              <a:rPr lang="tr-TR" dirty="0" smtClean="0"/>
              <a:t> </a:t>
            </a:r>
            <a:r>
              <a:rPr lang="tr-TR" dirty="0" err="1" smtClean="0"/>
              <a:t>matching</a:t>
            </a:r>
            <a:r>
              <a:rPr lang="tr-TR" dirty="0" smtClean="0"/>
              <a:t> </a:t>
            </a:r>
            <a:r>
              <a:rPr lang="tr-TR" dirty="0" err="1" smtClean="0"/>
              <a:t>techniques</a:t>
            </a:r>
            <a:r>
              <a:rPr lang="tr-TR" dirty="0" smtClean="0"/>
              <a:t> can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PCA, LDA </a:t>
            </a:r>
            <a:r>
              <a:rPr lang="tr-TR" dirty="0" err="1" smtClean="0"/>
              <a:t>and</a:t>
            </a:r>
            <a:r>
              <a:rPr lang="tr-TR" dirty="0" smtClean="0"/>
              <a:t> ICA. </a:t>
            </a:r>
          </a:p>
          <a:p>
            <a:r>
              <a:rPr lang="tr-TR" dirty="0" err="1" smtClean="0"/>
              <a:t>Poses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normalized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features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ICP.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Range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endParaRPr lang="tr-TR" dirty="0"/>
          </a:p>
        </p:txBody>
      </p:sp>
      <p:pic>
        <p:nvPicPr>
          <p:cNvPr id="4" name="3 İçerik Yer Tutucusu" descr="3Dra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4286280" cy="2660111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373249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Geometric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(</a:t>
            </a:r>
            <a:r>
              <a:rPr lang="tr-TR" dirty="0" err="1" smtClean="0"/>
              <a:t>Profiles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Curves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extracted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in 2D </a:t>
            </a:r>
            <a:r>
              <a:rPr lang="tr-TR" dirty="0" err="1" smtClean="0"/>
              <a:t>analysis</a:t>
            </a:r>
            <a:endParaRPr lang="tr-TR" dirty="0" smtClean="0"/>
          </a:p>
          <a:p>
            <a:r>
              <a:rPr lang="tr-TR" dirty="0" err="1" smtClean="0"/>
              <a:t>Central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profiles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recognition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Iterative</a:t>
            </a:r>
            <a:r>
              <a:rPr lang="tr-TR" dirty="0" smtClean="0"/>
              <a:t> </a:t>
            </a:r>
            <a:r>
              <a:rPr lang="tr-TR" dirty="0" err="1" smtClean="0"/>
              <a:t>Conditional</a:t>
            </a:r>
            <a:r>
              <a:rPr lang="tr-TR" dirty="0" smtClean="0"/>
              <a:t> </a:t>
            </a:r>
            <a:r>
              <a:rPr lang="tr-TR" dirty="0" err="1" smtClean="0"/>
              <a:t>Mode</a:t>
            </a:r>
            <a:r>
              <a:rPr lang="tr-TR" dirty="0" smtClean="0"/>
              <a:t> (ICM) </a:t>
            </a:r>
            <a:r>
              <a:rPr lang="tr-TR" dirty="0" err="1" smtClean="0"/>
              <a:t>optimization</a:t>
            </a:r>
            <a:r>
              <a:rPr lang="tr-TR" dirty="0" smtClean="0"/>
              <a:t> is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matching</a:t>
            </a:r>
            <a:r>
              <a:rPr lang="tr-TR" dirty="0" smtClean="0"/>
              <a:t> </a:t>
            </a:r>
            <a:r>
              <a:rPr lang="tr-TR" dirty="0" err="1" smtClean="0"/>
              <a:t>profiles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Curvatures</a:t>
            </a:r>
            <a:r>
              <a:rPr lang="tr-TR" dirty="0" smtClean="0"/>
              <a:t> </a:t>
            </a:r>
            <a:r>
              <a:rPr lang="tr-TR" dirty="0" err="1" smtClean="0"/>
              <a:t>along</a:t>
            </a:r>
            <a:r>
              <a:rPr lang="tr-TR" dirty="0" smtClean="0"/>
              <a:t> </a:t>
            </a:r>
            <a:r>
              <a:rPr lang="tr-TR" dirty="0" err="1" smtClean="0"/>
              <a:t>profiles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as </a:t>
            </a:r>
            <a:r>
              <a:rPr lang="tr-TR" dirty="0" err="1" smtClean="0"/>
              <a:t>features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Vertical</a:t>
            </a:r>
            <a:r>
              <a:rPr lang="tr-TR" dirty="0" smtClean="0"/>
              <a:t> </a:t>
            </a:r>
            <a:r>
              <a:rPr lang="tr-TR" dirty="0" err="1" smtClean="0"/>
              <a:t>Symmetry</a:t>
            </a:r>
            <a:r>
              <a:rPr lang="tr-TR" dirty="0" smtClean="0"/>
              <a:t> Profile </a:t>
            </a:r>
            <a:r>
              <a:rPr lang="tr-TR" dirty="0" err="1" smtClean="0"/>
              <a:t>curve</a:t>
            </a:r>
            <a:r>
              <a:rPr lang="tr-TR" dirty="0" smtClean="0"/>
              <a:t> </a:t>
            </a:r>
            <a:r>
              <a:rPr lang="tr-TR" dirty="0" err="1" smtClean="0"/>
              <a:t>seen</a:t>
            </a:r>
            <a:r>
              <a:rPr lang="tr-TR" dirty="0" smtClean="0"/>
              <a:t> as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discriminative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Seven </a:t>
            </a:r>
            <a:r>
              <a:rPr lang="tr-TR" dirty="0" err="1" smtClean="0"/>
              <a:t>vertical</a:t>
            </a:r>
            <a:r>
              <a:rPr lang="tr-TR" dirty="0" smtClean="0"/>
              <a:t> </a:t>
            </a:r>
            <a:r>
              <a:rPr lang="tr-TR" dirty="0" err="1" smtClean="0"/>
              <a:t>profiles</a:t>
            </a:r>
            <a:endParaRPr lang="tr-T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429288" cy="421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Geometric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(</a:t>
            </a:r>
            <a:r>
              <a:rPr lang="tr-TR" dirty="0" err="1" smtClean="0"/>
              <a:t>Curvature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3400" dirty="0" err="1" smtClean="0"/>
              <a:t>Curvature</a:t>
            </a:r>
            <a:r>
              <a:rPr lang="tr-TR" sz="3400" dirty="0" smtClean="0"/>
              <a:t> of </a:t>
            </a:r>
            <a:r>
              <a:rPr lang="tr-TR" sz="3400" dirty="0" err="1" smtClean="0"/>
              <a:t>surfaces</a:t>
            </a:r>
            <a:r>
              <a:rPr lang="tr-TR" sz="3400" dirty="0" smtClean="0"/>
              <a:t> </a:t>
            </a:r>
            <a:r>
              <a:rPr lang="tr-TR" sz="3400" dirty="0" err="1" smtClean="0"/>
              <a:t>are</a:t>
            </a:r>
            <a:r>
              <a:rPr lang="tr-TR" sz="3400" dirty="0" smtClean="0"/>
              <a:t> </a:t>
            </a:r>
            <a:r>
              <a:rPr lang="tr-TR" sz="3400" dirty="0" err="1" smtClean="0"/>
              <a:t>computed</a:t>
            </a:r>
            <a:r>
              <a:rPr lang="tr-TR" sz="3400" dirty="0" smtClean="0"/>
              <a:t>.  </a:t>
            </a:r>
          </a:p>
          <a:p>
            <a:r>
              <a:rPr lang="tr-TR" sz="3400" dirty="0" err="1" smtClean="0"/>
              <a:t>Extract</a:t>
            </a:r>
            <a:r>
              <a:rPr lang="tr-TR" sz="3400" dirty="0" smtClean="0"/>
              <a:t> </a:t>
            </a:r>
            <a:r>
              <a:rPr lang="tr-TR" sz="3400" dirty="0" err="1" smtClean="0"/>
              <a:t>landmarks</a:t>
            </a:r>
            <a:r>
              <a:rPr lang="tr-TR" sz="3400" dirty="0" smtClean="0"/>
              <a:t> </a:t>
            </a:r>
            <a:r>
              <a:rPr lang="tr-TR" sz="3400" dirty="0" err="1" smtClean="0"/>
              <a:t>using</a:t>
            </a:r>
            <a:r>
              <a:rPr lang="tr-TR" sz="3400" dirty="0" smtClean="0"/>
              <a:t> </a:t>
            </a:r>
            <a:r>
              <a:rPr lang="tr-TR" sz="3400" dirty="0" err="1" smtClean="0"/>
              <a:t>curvature</a:t>
            </a:r>
            <a:r>
              <a:rPr lang="tr-TR" sz="3400" dirty="0" smtClean="0"/>
              <a:t> (i.e. </a:t>
            </a:r>
            <a:r>
              <a:rPr lang="tr-TR" sz="3400" dirty="0" err="1" smtClean="0"/>
              <a:t>Gaussian</a:t>
            </a:r>
            <a:r>
              <a:rPr lang="tr-TR" sz="3400" dirty="0" smtClean="0"/>
              <a:t> </a:t>
            </a:r>
            <a:r>
              <a:rPr lang="tr-TR" sz="3400" dirty="0" err="1" smtClean="0"/>
              <a:t>curvature</a:t>
            </a:r>
            <a:r>
              <a:rPr lang="tr-TR" sz="3400" dirty="0" smtClean="0"/>
              <a:t>) </a:t>
            </a:r>
            <a:r>
              <a:rPr lang="tr-TR" sz="3400" dirty="0" err="1" smtClean="0"/>
              <a:t>and</a:t>
            </a:r>
            <a:r>
              <a:rPr lang="tr-TR" sz="3400" dirty="0" smtClean="0"/>
              <a:t> </a:t>
            </a:r>
            <a:r>
              <a:rPr lang="tr-TR" sz="3400" dirty="0" err="1" smtClean="0"/>
              <a:t>segment</a:t>
            </a:r>
            <a:r>
              <a:rPr lang="tr-TR" sz="3400" dirty="0" smtClean="0"/>
              <a:t> </a:t>
            </a:r>
            <a:r>
              <a:rPr lang="tr-TR" sz="3400" dirty="0" err="1" smtClean="0"/>
              <a:t>the</a:t>
            </a:r>
            <a:r>
              <a:rPr lang="tr-TR" sz="3400" dirty="0" smtClean="0"/>
              <a:t> </a:t>
            </a:r>
            <a:r>
              <a:rPr lang="tr-TR" sz="3400" dirty="0" err="1" smtClean="0"/>
              <a:t>face</a:t>
            </a:r>
            <a:endParaRPr lang="tr-TR" sz="3400" dirty="0" smtClean="0"/>
          </a:p>
          <a:p>
            <a:pPr lvl="1"/>
            <a:r>
              <a:rPr lang="tr-TR" sz="3000" dirty="0" err="1" smtClean="0"/>
              <a:t>Gaussian</a:t>
            </a:r>
            <a:r>
              <a:rPr lang="tr-TR" sz="3000" dirty="0" smtClean="0"/>
              <a:t> </a:t>
            </a:r>
            <a:r>
              <a:rPr lang="tr-TR" sz="3000" dirty="0" err="1" smtClean="0"/>
              <a:t>curvature</a:t>
            </a:r>
            <a:r>
              <a:rPr lang="tr-TR" sz="3000" dirty="0" smtClean="0"/>
              <a:t> is </a:t>
            </a:r>
            <a:r>
              <a:rPr lang="tr-TR" sz="3000" dirty="0" err="1" smtClean="0"/>
              <a:t>the</a:t>
            </a:r>
            <a:r>
              <a:rPr lang="tr-TR" sz="3000" dirty="0" smtClean="0"/>
              <a:t> </a:t>
            </a:r>
            <a:r>
              <a:rPr lang="tr-TR" sz="3000" dirty="0" err="1" smtClean="0"/>
              <a:t>product</a:t>
            </a:r>
            <a:r>
              <a:rPr lang="tr-TR" sz="3000" dirty="0" smtClean="0"/>
              <a:t> of </a:t>
            </a:r>
            <a:r>
              <a:rPr lang="tr-TR" sz="3000" dirty="0" err="1" smtClean="0"/>
              <a:t>two</a:t>
            </a:r>
            <a:r>
              <a:rPr lang="tr-TR" sz="3000" dirty="0" smtClean="0"/>
              <a:t> </a:t>
            </a:r>
            <a:r>
              <a:rPr lang="tr-TR" sz="3000" dirty="0" err="1" smtClean="0"/>
              <a:t>principle</a:t>
            </a:r>
            <a:r>
              <a:rPr lang="tr-TR" sz="3000" dirty="0" smtClean="0"/>
              <a:t> </a:t>
            </a:r>
            <a:r>
              <a:rPr lang="tr-TR" sz="3000" dirty="0" err="1" smtClean="0"/>
              <a:t>curvatures</a:t>
            </a:r>
            <a:r>
              <a:rPr lang="tr-TR" sz="3000" dirty="0" smtClean="0"/>
              <a:t> at </a:t>
            </a:r>
            <a:r>
              <a:rPr lang="tr-TR" sz="3000" dirty="0" err="1" smtClean="0"/>
              <a:t>one</a:t>
            </a:r>
            <a:r>
              <a:rPr lang="tr-TR" sz="3000" dirty="0" smtClean="0"/>
              <a:t> </a:t>
            </a:r>
            <a:r>
              <a:rPr lang="tr-TR" sz="3000" dirty="0" err="1" smtClean="0"/>
              <a:t>point</a:t>
            </a:r>
            <a:r>
              <a:rPr lang="tr-TR" sz="3000" dirty="0" smtClean="0"/>
              <a:t>.  </a:t>
            </a:r>
          </a:p>
          <a:p>
            <a:r>
              <a:rPr lang="tr-TR" sz="3400" dirty="0" err="1" smtClean="0"/>
              <a:t>Maximum</a:t>
            </a:r>
            <a:r>
              <a:rPr lang="tr-TR" sz="3400" dirty="0" smtClean="0"/>
              <a:t> </a:t>
            </a:r>
            <a:r>
              <a:rPr lang="tr-TR" sz="3400" dirty="0" err="1" smtClean="0"/>
              <a:t>and</a:t>
            </a:r>
            <a:r>
              <a:rPr lang="tr-TR" sz="3400" dirty="0" smtClean="0"/>
              <a:t> minimum </a:t>
            </a:r>
            <a:r>
              <a:rPr lang="tr-TR" sz="3400" dirty="0" err="1" smtClean="0"/>
              <a:t>principle</a:t>
            </a:r>
            <a:r>
              <a:rPr lang="tr-TR" sz="3400" dirty="0" smtClean="0"/>
              <a:t> </a:t>
            </a:r>
            <a:r>
              <a:rPr lang="tr-TR" sz="3400" dirty="0" err="1" smtClean="0"/>
              <a:t>curvatures</a:t>
            </a:r>
            <a:r>
              <a:rPr lang="tr-TR" sz="3400" dirty="0" smtClean="0"/>
              <a:t> </a:t>
            </a:r>
            <a:r>
              <a:rPr lang="tr-TR" sz="3400" dirty="0" err="1" smtClean="0"/>
              <a:t>may</a:t>
            </a:r>
            <a:r>
              <a:rPr lang="tr-TR" sz="3400" dirty="0" smtClean="0"/>
              <a:t> be </a:t>
            </a:r>
            <a:r>
              <a:rPr lang="tr-TR" sz="3400" dirty="0" err="1" smtClean="0"/>
              <a:t>represented</a:t>
            </a:r>
            <a:r>
              <a:rPr lang="tr-TR" sz="3400" dirty="0" smtClean="0"/>
              <a:t> </a:t>
            </a:r>
            <a:r>
              <a:rPr lang="tr-TR" sz="3400" dirty="0" err="1" smtClean="0"/>
              <a:t>by</a:t>
            </a:r>
            <a:r>
              <a:rPr lang="tr-TR" sz="3400" dirty="0" smtClean="0"/>
              <a:t> </a:t>
            </a:r>
            <a:r>
              <a:rPr lang="tr-TR" sz="3400" dirty="0" err="1" smtClean="0"/>
              <a:t>two</a:t>
            </a:r>
            <a:r>
              <a:rPr lang="tr-TR" sz="3400" dirty="0" smtClean="0"/>
              <a:t> </a:t>
            </a:r>
            <a:r>
              <a:rPr lang="tr-TR" sz="3400" dirty="0" err="1" smtClean="0"/>
              <a:t>Enhanced</a:t>
            </a:r>
            <a:r>
              <a:rPr lang="tr-TR" sz="3400" dirty="0" smtClean="0"/>
              <a:t> </a:t>
            </a:r>
            <a:r>
              <a:rPr lang="tr-TR" sz="3400" dirty="0" err="1" smtClean="0"/>
              <a:t>Gaussian</a:t>
            </a:r>
            <a:r>
              <a:rPr lang="tr-TR" sz="3400" dirty="0" smtClean="0"/>
              <a:t> </a:t>
            </a:r>
            <a:r>
              <a:rPr lang="tr-TR" sz="3400" dirty="0" err="1" smtClean="0"/>
              <a:t>Images</a:t>
            </a:r>
            <a:r>
              <a:rPr lang="tr-TR" sz="3400" dirty="0" smtClean="0"/>
              <a:t>.</a:t>
            </a:r>
          </a:p>
          <a:p>
            <a:pPr lvl="1"/>
            <a:r>
              <a:rPr lang="tr-TR" sz="3000" dirty="0" err="1" smtClean="0"/>
              <a:t>Extended</a:t>
            </a:r>
            <a:r>
              <a:rPr lang="tr-TR" sz="3000" dirty="0" smtClean="0"/>
              <a:t> </a:t>
            </a:r>
            <a:r>
              <a:rPr lang="en-US" sz="3000" dirty="0" smtClean="0"/>
              <a:t>Gaussian Image (EGI), constructed by mapping principal</a:t>
            </a:r>
            <a:r>
              <a:rPr lang="tr-TR" sz="3000" dirty="0" smtClean="0"/>
              <a:t> </a:t>
            </a:r>
            <a:r>
              <a:rPr lang="en-US" sz="3000" dirty="0" smtClean="0"/>
              <a:t>curvatures and their directions at each surface points, onto</a:t>
            </a:r>
            <a:r>
              <a:rPr lang="tr-TR" sz="3000" dirty="0" smtClean="0"/>
              <a:t> </a:t>
            </a:r>
            <a:r>
              <a:rPr lang="en-US" sz="3000" dirty="0" smtClean="0"/>
              <a:t>two unit spheres</a:t>
            </a:r>
            <a:r>
              <a:rPr lang="tr-TR" sz="3000" dirty="0" smtClean="0"/>
              <a:t>.  </a:t>
            </a:r>
            <a:r>
              <a:rPr lang="tr-TR" sz="3000" dirty="0" err="1" smtClean="0"/>
              <a:t>Their</a:t>
            </a:r>
            <a:r>
              <a:rPr lang="tr-TR" sz="3000" dirty="0" smtClean="0"/>
              <a:t> </a:t>
            </a:r>
            <a:r>
              <a:rPr lang="tr-TR" sz="3000" dirty="0" err="1" smtClean="0"/>
              <a:t>values</a:t>
            </a:r>
            <a:r>
              <a:rPr lang="tr-TR" sz="3000" dirty="0" smtClean="0"/>
              <a:t> </a:t>
            </a:r>
            <a:r>
              <a:rPr lang="tr-TR" sz="3000" dirty="0" err="1" smtClean="0"/>
              <a:t>are</a:t>
            </a:r>
            <a:r>
              <a:rPr lang="tr-TR" sz="3000" dirty="0" smtClean="0"/>
              <a:t> </a:t>
            </a:r>
            <a:r>
              <a:rPr lang="tr-TR" sz="3000" dirty="0" err="1" smtClean="0"/>
              <a:t>mapped</a:t>
            </a:r>
            <a:r>
              <a:rPr lang="tr-TR" sz="3000" dirty="0" smtClean="0"/>
              <a:t> </a:t>
            </a:r>
            <a:r>
              <a:rPr lang="tr-TR" sz="3000" dirty="0" err="1" smtClean="0"/>
              <a:t>to</a:t>
            </a:r>
            <a:r>
              <a:rPr lang="tr-TR" sz="3000" dirty="0" smtClean="0"/>
              <a:t> </a:t>
            </a:r>
            <a:r>
              <a:rPr lang="tr-TR" sz="3000" dirty="0" err="1" smtClean="0"/>
              <a:t>lengths</a:t>
            </a:r>
            <a:r>
              <a:rPr lang="tr-TR" sz="3000" dirty="0" smtClean="0"/>
              <a:t> of </a:t>
            </a:r>
            <a:r>
              <a:rPr lang="tr-TR" sz="3000" dirty="0" err="1" smtClean="0"/>
              <a:t>vectors</a:t>
            </a:r>
            <a:r>
              <a:rPr lang="tr-TR" sz="3000" dirty="0" smtClean="0"/>
              <a:t> </a:t>
            </a:r>
            <a:r>
              <a:rPr lang="tr-TR" sz="3000" dirty="0" err="1" smtClean="0"/>
              <a:t>like</a:t>
            </a:r>
            <a:r>
              <a:rPr lang="tr-TR" sz="3000" dirty="0" smtClean="0"/>
              <a:t> </a:t>
            </a:r>
            <a:r>
              <a:rPr lang="tr-TR" sz="3000" dirty="0" err="1" smtClean="0"/>
              <a:t>histogram</a:t>
            </a:r>
            <a:r>
              <a:rPr lang="tr-TR" sz="3000" dirty="0" smtClean="0"/>
              <a:t>.  </a:t>
            </a:r>
          </a:p>
          <a:p>
            <a:pPr lvl="1"/>
            <a:r>
              <a:rPr lang="tr-TR" sz="3000" dirty="0" err="1" smtClean="0"/>
              <a:t>Similarity</a:t>
            </a:r>
            <a:r>
              <a:rPr lang="tr-TR" sz="3000" dirty="0" smtClean="0"/>
              <a:t> </a:t>
            </a:r>
            <a:r>
              <a:rPr lang="tr-TR" sz="3000" dirty="0" err="1" smtClean="0"/>
              <a:t>match</a:t>
            </a:r>
            <a:r>
              <a:rPr lang="tr-TR" sz="3000" dirty="0" smtClean="0"/>
              <a:t> is </a:t>
            </a:r>
            <a:r>
              <a:rPr lang="tr-TR" sz="3000" dirty="0" err="1" smtClean="0"/>
              <a:t>performed</a:t>
            </a:r>
            <a:r>
              <a:rPr lang="tr-TR" sz="3000" dirty="0" smtClean="0"/>
              <a:t> </a:t>
            </a:r>
            <a:r>
              <a:rPr lang="tr-TR" sz="3000" dirty="0" err="1" smtClean="0"/>
              <a:t>by</a:t>
            </a:r>
            <a:r>
              <a:rPr lang="tr-TR" sz="3000" dirty="0" smtClean="0"/>
              <a:t> </a:t>
            </a:r>
            <a:r>
              <a:rPr lang="tr-TR" sz="3000" dirty="0" err="1" smtClean="0"/>
              <a:t>Fisher’s</a:t>
            </a:r>
            <a:r>
              <a:rPr lang="tr-TR" sz="3000" dirty="0" smtClean="0"/>
              <a:t> </a:t>
            </a:r>
            <a:r>
              <a:rPr lang="tr-TR" sz="3000" dirty="0" err="1" smtClean="0"/>
              <a:t>spherical</a:t>
            </a:r>
            <a:r>
              <a:rPr lang="tr-TR" sz="3000" dirty="0" smtClean="0"/>
              <a:t> </a:t>
            </a:r>
            <a:r>
              <a:rPr lang="tr-TR" sz="3000" dirty="0" err="1" smtClean="0"/>
              <a:t>approximation</a:t>
            </a:r>
            <a:r>
              <a:rPr lang="tr-TR" sz="3000" dirty="0" smtClean="0"/>
              <a:t> on </a:t>
            </a:r>
            <a:r>
              <a:rPr lang="tr-TR" sz="3000" dirty="0" err="1" smtClean="0"/>
              <a:t>EGI’s</a:t>
            </a:r>
            <a:r>
              <a:rPr lang="tr-TR" sz="3000" dirty="0" smtClean="0"/>
              <a:t>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Principle</a:t>
            </a:r>
            <a:r>
              <a:rPr lang="tr-TR" dirty="0" smtClean="0"/>
              <a:t> </a:t>
            </a:r>
            <a:r>
              <a:rPr lang="tr-TR" dirty="0" err="1" smtClean="0"/>
              <a:t>Curvatures</a:t>
            </a:r>
            <a:r>
              <a:rPr lang="tr-TR" dirty="0" smtClean="0"/>
              <a:t> of </a:t>
            </a:r>
            <a:r>
              <a:rPr lang="tr-TR" dirty="0" err="1" smtClean="0"/>
              <a:t>Saddle</a:t>
            </a: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4"/>
            <a:ext cx="66314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Extended</a:t>
            </a:r>
            <a:r>
              <a:rPr lang="tr-TR" dirty="0" smtClean="0"/>
              <a:t> </a:t>
            </a:r>
            <a:r>
              <a:rPr lang="tr-TR" dirty="0" err="1" smtClean="0"/>
              <a:t>Gaussian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endParaRPr lang="tr-TR" dirty="0"/>
          </a:p>
        </p:txBody>
      </p:sp>
      <p:pic>
        <p:nvPicPr>
          <p:cNvPr id="6" name="5 İçerik Yer Tutucusu" descr="img1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9862" y="1848644"/>
            <a:ext cx="3724275" cy="40290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tr-TR" dirty="0" err="1" smtClean="0"/>
              <a:t>Geometric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(</a:t>
            </a:r>
            <a:r>
              <a:rPr lang="tr-TR" dirty="0" err="1" smtClean="0"/>
              <a:t>others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 smtClean="0"/>
              <a:t>Normals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 </a:t>
            </a:r>
            <a:r>
              <a:rPr lang="tr-TR" dirty="0" err="1" smtClean="0"/>
              <a:t>also</a:t>
            </a:r>
            <a:r>
              <a:rPr lang="tr-TR" dirty="0" smtClean="0"/>
              <a:t> be </a:t>
            </a:r>
            <a:r>
              <a:rPr lang="tr-TR" dirty="0" err="1" smtClean="0"/>
              <a:t>computed</a:t>
            </a:r>
            <a:r>
              <a:rPr lang="tr-TR" dirty="0" smtClean="0"/>
              <a:t> as 3 </a:t>
            </a:r>
            <a:r>
              <a:rPr lang="tr-TR" dirty="0" err="1" smtClean="0"/>
              <a:t>component</a:t>
            </a:r>
            <a:r>
              <a:rPr lang="tr-TR" dirty="0" smtClean="0"/>
              <a:t> </a:t>
            </a:r>
            <a:r>
              <a:rPr lang="tr-TR" dirty="0" err="1" smtClean="0"/>
              <a:t>vectors</a:t>
            </a:r>
            <a:r>
              <a:rPr lang="tr-TR" dirty="0" smtClean="0"/>
              <a:t>.  </a:t>
            </a:r>
          </a:p>
          <a:p>
            <a:pPr lvl="1"/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normals</a:t>
            </a:r>
            <a:r>
              <a:rPr lang="tr-TR" dirty="0" smtClean="0"/>
              <a:t> of 2 </a:t>
            </a:r>
            <a:r>
              <a:rPr lang="tr-TR" dirty="0" err="1" smtClean="0"/>
              <a:t>images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computed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angle</a:t>
            </a:r>
            <a:r>
              <a:rPr lang="tr-TR" dirty="0" smtClean="0"/>
              <a:t> </a:t>
            </a:r>
            <a:r>
              <a:rPr lang="tr-TR" dirty="0" err="1" smtClean="0"/>
              <a:t>difference</a:t>
            </a:r>
            <a:r>
              <a:rPr lang="tr-TR" dirty="0" smtClean="0"/>
              <a:t> </a:t>
            </a:r>
            <a:r>
              <a:rPr lang="tr-TR" dirty="0" err="1" smtClean="0"/>
              <a:t>histograms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Landmark</a:t>
            </a:r>
            <a:r>
              <a:rPr lang="tr-TR" dirty="0" smtClean="0"/>
              <a:t> </a:t>
            </a:r>
            <a:r>
              <a:rPr lang="tr-TR" dirty="0" err="1" smtClean="0"/>
              <a:t>distances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angles</a:t>
            </a:r>
            <a:r>
              <a:rPr lang="tr-TR" dirty="0" smtClean="0"/>
              <a:t> can </a:t>
            </a:r>
            <a:r>
              <a:rPr lang="tr-TR" dirty="0" err="1" smtClean="0"/>
              <a:t>also</a:t>
            </a:r>
            <a:r>
              <a:rPr lang="tr-TR" dirty="0" smtClean="0"/>
              <a:t> be </a:t>
            </a:r>
            <a:r>
              <a:rPr lang="tr-TR" dirty="0" err="1" smtClean="0"/>
              <a:t>computed</a:t>
            </a:r>
            <a:r>
              <a:rPr lang="tr-TR" dirty="0" smtClean="0"/>
              <a:t> as </a:t>
            </a:r>
            <a:r>
              <a:rPr lang="tr-TR" dirty="0" err="1" smtClean="0"/>
              <a:t>features</a:t>
            </a:r>
            <a:endParaRPr lang="tr-TR" dirty="0" smtClean="0"/>
          </a:p>
          <a:p>
            <a:r>
              <a:rPr lang="tr-TR" dirty="0" smtClean="0"/>
              <a:t>SVM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classifiers</a:t>
            </a:r>
            <a:r>
              <a:rPr lang="tr-TR" dirty="0" smtClean="0"/>
              <a:t> can </a:t>
            </a:r>
            <a:r>
              <a:rPr lang="tr-TR" dirty="0" err="1" smtClean="0"/>
              <a:t>classify</a:t>
            </a:r>
            <a:r>
              <a:rPr lang="tr-TR" dirty="0" smtClean="0"/>
              <a:t> </a:t>
            </a:r>
            <a:r>
              <a:rPr lang="tr-TR" dirty="0" err="1" smtClean="0"/>
              <a:t>faces</a:t>
            </a:r>
            <a:r>
              <a:rPr lang="tr-TR" dirty="0" smtClean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geometric</a:t>
            </a:r>
            <a:r>
              <a:rPr lang="tr-TR" dirty="0" smtClean="0"/>
              <a:t> </a:t>
            </a:r>
            <a:r>
              <a:rPr lang="tr-TR" dirty="0" err="1" smtClean="0"/>
              <a:t>features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resistant</a:t>
            </a:r>
            <a:r>
              <a:rPr lang="tr-TR" dirty="0" smtClean="0"/>
              <a:t> </a:t>
            </a:r>
            <a:r>
              <a:rPr lang="tr-TR" dirty="0" err="1" smtClean="0"/>
              <a:t>regions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nose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eyes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</a:t>
            </a:r>
            <a:r>
              <a:rPr lang="tr-TR" dirty="0" err="1" smtClean="0"/>
              <a:t>recognition</a:t>
            </a:r>
            <a:r>
              <a:rPr lang="tr-TR" dirty="0" smtClean="0"/>
              <a:t> </a:t>
            </a:r>
            <a:r>
              <a:rPr lang="tr-TR" dirty="0" err="1" smtClean="0"/>
              <a:t>rates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scores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fused</a:t>
            </a:r>
            <a:r>
              <a:rPr lang="tr-TR" dirty="0" smtClean="0"/>
              <a:t>.  </a:t>
            </a:r>
          </a:p>
          <a:p>
            <a:pPr lvl="1"/>
            <a:r>
              <a:rPr lang="tr-TR" dirty="0" err="1" smtClean="0"/>
              <a:t>Forehead</a:t>
            </a:r>
            <a:r>
              <a:rPr lang="tr-TR" dirty="0" smtClean="0"/>
              <a:t>, </a:t>
            </a:r>
            <a:r>
              <a:rPr lang="tr-TR" dirty="0" err="1" smtClean="0"/>
              <a:t>jaw</a:t>
            </a:r>
            <a:r>
              <a:rPr lang="tr-TR" dirty="0" smtClean="0"/>
              <a:t> </a:t>
            </a:r>
            <a:r>
              <a:rPr lang="tr-TR" dirty="0" err="1" smtClean="0"/>
              <a:t>line</a:t>
            </a:r>
            <a:r>
              <a:rPr lang="tr-TR" dirty="0" smtClean="0"/>
              <a:t>, </a:t>
            </a:r>
            <a:r>
              <a:rPr lang="tr-TR" dirty="0" err="1" smtClean="0"/>
              <a:t>eye</a:t>
            </a:r>
            <a:r>
              <a:rPr lang="tr-TR" dirty="0" smtClean="0"/>
              <a:t> </a:t>
            </a:r>
            <a:r>
              <a:rPr lang="tr-TR" dirty="0" err="1" smtClean="0"/>
              <a:t>corner</a:t>
            </a:r>
            <a:r>
              <a:rPr lang="tr-TR" dirty="0" smtClean="0"/>
              <a:t> </a:t>
            </a:r>
            <a:r>
              <a:rPr lang="tr-TR" dirty="0" err="1" smtClean="0"/>
              <a:t>cavities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cheeks</a:t>
            </a:r>
            <a:r>
              <a:rPr lang="tr-TR" dirty="0" smtClean="0"/>
              <a:t> of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person</a:t>
            </a:r>
            <a:r>
              <a:rPr lang="tr-TR" dirty="0" smtClean="0"/>
              <a:t> </a:t>
            </a:r>
            <a:r>
              <a:rPr lang="tr-TR" dirty="0" err="1" smtClean="0"/>
              <a:t>remains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in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r>
              <a:rPr lang="tr-TR" dirty="0" smtClean="0"/>
              <a:t>.  </a:t>
            </a:r>
          </a:p>
          <a:p>
            <a:pPr lvl="1"/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curvatures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resistant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rigid</a:t>
            </a:r>
            <a:r>
              <a:rPr lang="tr-TR" dirty="0" smtClean="0"/>
              <a:t> </a:t>
            </a:r>
            <a:r>
              <a:rPr lang="tr-TR" dirty="0" err="1" smtClean="0"/>
              <a:t>motion</a:t>
            </a:r>
            <a:r>
              <a:rPr lang="tr-TR" dirty="0" smtClean="0"/>
              <a:t> since </a:t>
            </a:r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globally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Surface</a:t>
            </a:r>
            <a:r>
              <a:rPr lang="tr-TR" dirty="0" smtClean="0"/>
              <a:t> </a:t>
            </a:r>
            <a:r>
              <a:rPr lang="tr-TR" dirty="0" err="1" smtClean="0"/>
              <a:t>Normals</a:t>
            </a:r>
            <a:endParaRPr lang="tr-T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7196646" cy="380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Shape</a:t>
            </a:r>
            <a:r>
              <a:rPr lang="tr-TR" dirty="0" smtClean="0"/>
              <a:t> </a:t>
            </a:r>
            <a:r>
              <a:rPr lang="tr-TR" dirty="0" err="1" smtClean="0"/>
              <a:t>Descriptor</a:t>
            </a:r>
            <a:r>
              <a:rPr lang="tr-TR" dirty="0" smtClean="0"/>
              <a:t>-</a:t>
            </a:r>
            <a:r>
              <a:rPr lang="tr-TR" dirty="0" err="1" smtClean="0"/>
              <a:t>based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global </a:t>
            </a:r>
            <a:r>
              <a:rPr lang="tr-TR" dirty="0" err="1" smtClean="0"/>
              <a:t>facial</a:t>
            </a:r>
            <a:r>
              <a:rPr lang="tr-TR" dirty="0" smtClean="0"/>
              <a:t> </a:t>
            </a:r>
            <a:r>
              <a:rPr lang="tr-TR" dirty="0" err="1" smtClean="0"/>
              <a:t>features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extracted</a:t>
            </a:r>
            <a:endParaRPr lang="tr-TR" dirty="0" smtClean="0"/>
          </a:p>
          <a:p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Signatures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popular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in </a:t>
            </a:r>
            <a:r>
              <a:rPr lang="tr-TR" dirty="0" err="1" smtClean="0"/>
              <a:t>coarse</a:t>
            </a:r>
            <a:r>
              <a:rPr lang="tr-TR" dirty="0" smtClean="0"/>
              <a:t> </a:t>
            </a:r>
            <a:r>
              <a:rPr lang="tr-TR" dirty="0" err="1" smtClean="0"/>
              <a:t>registration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region</a:t>
            </a:r>
            <a:r>
              <a:rPr lang="tr-TR" dirty="0" smtClean="0"/>
              <a:t> </a:t>
            </a:r>
            <a:r>
              <a:rPr lang="tr-TR" dirty="0" err="1" smtClean="0"/>
              <a:t>detection</a:t>
            </a:r>
            <a:r>
              <a:rPr lang="tr-TR" dirty="0" smtClean="0"/>
              <a:t>.  </a:t>
            </a:r>
          </a:p>
          <a:p>
            <a:pPr lvl="1"/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Signatures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computed</a:t>
            </a:r>
            <a:r>
              <a:rPr lang="tr-TR" dirty="0" smtClean="0"/>
              <a:t> on </a:t>
            </a:r>
            <a:r>
              <a:rPr lang="tr-TR" dirty="0" err="1" smtClean="0"/>
              <a:t>rigid</a:t>
            </a:r>
            <a:r>
              <a:rPr lang="tr-TR" dirty="0" smtClean="0"/>
              <a:t> </a:t>
            </a:r>
            <a:r>
              <a:rPr lang="tr-TR" dirty="0" err="1" smtClean="0"/>
              <a:t>regions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compared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resistance</a:t>
            </a:r>
            <a:r>
              <a:rPr lang="tr-TR" dirty="0" smtClean="0"/>
              <a:t>.  </a:t>
            </a:r>
          </a:p>
          <a:p>
            <a:r>
              <a:rPr lang="tr-TR" dirty="0" smtClean="0"/>
              <a:t>A mesh is </a:t>
            </a:r>
            <a:r>
              <a:rPr lang="tr-TR" dirty="0" err="1" smtClean="0"/>
              <a:t>fitted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cloud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shape</a:t>
            </a:r>
            <a:r>
              <a:rPr lang="tr-TR" dirty="0" smtClean="0"/>
              <a:t> </a:t>
            </a:r>
            <a:r>
              <a:rPr lang="tr-TR" dirty="0" err="1" smtClean="0"/>
              <a:t>descriptors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extracted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moments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computed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Sphere</a:t>
            </a:r>
            <a:r>
              <a:rPr lang="tr-TR" dirty="0" smtClean="0"/>
              <a:t> </a:t>
            </a:r>
            <a:r>
              <a:rPr lang="tr-TR" dirty="0" err="1" smtClean="0"/>
              <a:t>Spin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r>
              <a:rPr lang="tr-TR" dirty="0" smtClean="0"/>
              <a:t> </a:t>
            </a:r>
            <a:r>
              <a:rPr lang="tr-TR" dirty="0" err="1" smtClean="0"/>
              <a:t>describe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 </a:t>
            </a:r>
            <a:r>
              <a:rPr lang="tr-TR" dirty="0" err="1" smtClean="0"/>
              <a:t>locally</a:t>
            </a:r>
            <a:r>
              <a:rPr lang="tr-TR" dirty="0" smtClean="0"/>
              <a:t>.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Outline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Background</a:t>
            </a:r>
            <a:endParaRPr lang="en-US" dirty="0" smtClean="0"/>
          </a:p>
          <a:p>
            <a:r>
              <a:rPr lang="tr-TR" dirty="0" err="1" smtClean="0"/>
              <a:t>Approaches</a:t>
            </a:r>
            <a:endParaRPr lang="en-US" dirty="0" smtClean="0"/>
          </a:p>
          <a:p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Model</a:t>
            </a:r>
          </a:p>
          <a:p>
            <a:r>
              <a:rPr lang="tr-TR" dirty="0" err="1" smtClean="0"/>
              <a:t>Iterative</a:t>
            </a:r>
            <a:r>
              <a:rPr lang="tr-TR" dirty="0" smtClean="0"/>
              <a:t> </a:t>
            </a:r>
            <a:r>
              <a:rPr lang="tr-TR" dirty="0" err="1" smtClean="0"/>
              <a:t>Closest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Algorithm</a:t>
            </a:r>
            <a:endParaRPr lang="en-US" dirty="0" smtClean="0"/>
          </a:p>
          <a:p>
            <a:r>
              <a:rPr lang="tr-TR" dirty="0" err="1" smtClean="0"/>
              <a:t>Regional</a:t>
            </a:r>
            <a:r>
              <a:rPr lang="tr-TR" dirty="0" smtClean="0"/>
              <a:t> </a:t>
            </a:r>
            <a:r>
              <a:rPr lang="tr-TR" dirty="0" err="1" smtClean="0"/>
              <a:t>Models</a:t>
            </a:r>
            <a:endParaRPr lang="en-US" dirty="0" smtClean="0"/>
          </a:p>
          <a:p>
            <a:r>
              <a:rPr lang="en-US" dirty="0" smtClean="0"/>
              <a:t>Hybrid 2D/3D Methods</a:t>
            </a:r>
            <a:endParaRPr lang="tr-TR" dirty="0" smtClean="0"/>
          </a:p>
          <a:p>
            <a:r>
              <a:rPr lang="tr-TR" dirty="0" err="1" smtClean="0"/>
              <a:t>Conclusions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Signatures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Draw</a:t>
            </a:r>
            <a:r>
              <a:rPr lang="tr-TR" dirty="0" smtClean="0"/>
              <a:t> a </a:t>
            </a:r>
            <a:r>
              <a:rPr lang="tr-TR" dirty="0" err="1" smtClean="0"/>
              <a:t>sphere</a:t>
            </a:r>
            <a:r>
              <a:rPr lang="tr-TR" dirty="0" smtClean="0"/>
              <a:t> </a:t>
            </a:r>
            <a:r>
              <a:rPr lang="tr-TR" dirty="0" err="1" smtClean="0"/>
              <a:t>around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p of </a:t>
            </a:r>
            <a:r>
              <a:rPr lang="tr-TR" dirty="0" err="1" smtClean="0"/>
              <a:t>surface</a:t>
            </a:r>
            <a:r>
              <a:rPr lang="tr-TR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Intersect</a:t>
            </a:r>
            <a:r>
              <a:rPr lang="tr-TR" dirty="0" smtClean="0"/>
              <a:t> </a:t>
            </a:r>
            <a:r>
              <a:rPr lang="tr-TR" dirty="0" err="1" smtClean="0"/>
              <a:t>sphere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a </a:t>
            </a:r>
            <a:r>
              <a:rPr lang="tr-TR" dirty="0" err="1" smtClean="0"/>
              <a:t>space</a:t>
            </a:r>
            <a:r>
              <a:rPr lang="tr-TR" dirty="0" smtClean="0"/>
              <a:t> </a:t>
            </a:r>
            <a:r>
              <a:rPr lang="tr-TR" dirty="0" err="1" smtClean="0"/>
              <a:t>curve</a:t>
            </a:r>
            <a:r>
              <a:rPr lang="tr-TR" dirty="0" smtClean="0"/>
              <a:t> C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not be </a:t>
            </a:r>
            <a:r>
              <a:rPr lang="tr-TR" dirty="0" err="1" smtClean="0"/>
              <a:t>planar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Fit a </a:t>
            </a:r>
            <a:r>
              <a:rPr lang="tr-TR" dirty="0" err="1" smtClean="0"/>
              <a:t>plane</a:t>
            </a:r>
            <a:r>
              <a:rPr lang="tr-TR" dirty="0" smtClean="0"/>
              <a:t> P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curve</a:t>
            </a:r>
            <a:r>
              <a:rPr lang="tr-TR" dirty="0" smtClean="0"/>
              <a:t> </a:t>
            </a:r>
            <a:r>
              <a:rPr lang="tr-TR" dirty="0" err="1" smtClean="0"/>
              <a:t>approximately</a:t>
            </a:r>
            <a:r>
              <a:rPr lang="tr-TR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Call</a:t>
            </a:r>
            <a:r>
              <a:rPr lang="tr-TR" dirty="0" smtClean="0"/>
              <a:t> </a:t>
            </a:r>
            <a:r>
              <a:rPr lang="tr-TR" dirty="0" err="1" smtClean="0"/>
              <a:t>its</a:t>
            </a:r>
            <a:r>
              <a:rPr lang="tr-TR" dirty="0" smtClean="0"/>
              <a:t> normal n1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translate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plane</a:t>
            </a:r>
            <a:r>
              <a:rPr lang="tr-TR" dirty="0" smtClean="0"/>
              <a:t> </a:t>
            </a:r>
            <a:r>
              <a:rPr lang="tr-TR" dirty="0" err="1" smtClean="0"/>
              <a:t>along</a:t>
            </a:r>
            <a:r>
              <a:rPr lang="tr-TR" dirty="0" smtClean="0"/>
              <a:t> n1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include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p.  </a:t>
            </a:r>
            <a:r>
              <a:rPr lang="tr-TR" dirty="0" err="1" smtClean="0"/>
              <a:t>Call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plane</a:t>
            </a:r>
            <a:r>
              <a:rPr lang="tr-TR" dirty="0" smtClean="0"/>
              <a:t> P2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 C </a:t>
            </a:r>
            <a:r>
              <a:rPr lang="tr-TR" dirty="0" err="1" smtClean="0"/>
              <a:t>to</a:t>
            </a:r>
            <a:r>
              <a:rPr lang="tr-TR" dirty="0" smtClean="0"/>
              <a:t> P2 </a:t>
            </a:r>
            <a:r>
              <a:rPr lang="tr-TR" dirty="0" err="1" smtClean="0"/>
              <a:t>to</a:t>
            </a:r>
            <a:r>
              <a:rPr lang="tr-TR" dirty="0" smtClean="0"/>
              <a:t> form a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curve</a:t>
            </a:r>
            <a:r>
              <a:rPr lang="tr-TR" dirty="0" smtClean="0"/>
              <a:t> C2.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Distance</a:t>
            </a:r>
            <a:r>
              <a:rPr lang="tr-TR" dirty="0" smtClean="0"/>
              <a:t> of </a:t>
            </a:r>
            <a:r>
              <a:rPr lang="tr-TR" dirty="0" err="1" smtClean="0"/>
              <a:t>points</a:t>
            </a:r>
            <a:r>
              <a:rPr lang="tr-TR" dirty="0" smtClean="0"/>
              <a:t> on C2 form </a:t>
            </a:r>
            <a:r>
              <a:rPr lang="tr-TR" dirty="0" err="1" smtClean="0"/>
              <a:t>signed</a:t>
            </a:r>
            <a:r>
              <a:rPr lang="tr-TR" dirty="0" smtClean="0"/>
              <a:t> </a:t>
            </a:r>
            <a:r>
              <a:rPr lang="tr-TR" dirty="0" err="1" smtClean="0"/>
              <a:t>distance</a:t>
            </a:r>
            <a:r>
              <a:rPr lang="tr-TR" dirty="0" smtClean="0"/>
              <a:t> profile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Direction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p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on C2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largest</a:t>
            </a:r>
            <a:r>
              <a:rPr lang="tr-TR" dirty="0" smtClean="0"/>
              <a:t> 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distance</a:t>
            </a:r>
            <a:r>
              <a:rPr lang="tr-TR" dirty="0" smtClean="0"/>
              <a:t> is </a:t>
            </a:r>
            <a:r>
              <a:rPr lang="tr-TR" dirty="0" err="1" smtClean="0"/>
              <a:t>unit</a:t>
            </a:r>
            <a:r>
              <a:rPr lang="tr-TR" dirty="0" smtClean="0"/>
              <a:t> </a:t>
            </a:r>
            <a:r>
              <a:rPr lang="tr-TR" dirty="0" err="1" smtClean="0"/>
              <a:t>vector</a:t>
            </a:r>
            <a:r>
              <a:rPr lang="tr-TR" dirty="0" smtClean="0"/>
              <a:t> n2.   </a:t>
            </a:r>
            <a:r>
              <a:rPr lang="tr-TR" dirty="0" err="1" smtClean="0"/>
              <a:t>Theta</a:t>
            </a:r>
            <a:r>
              <a:rPr lang="tr-TR" dirty="0" smtClean="0"/>
              <a:t> is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cw</a:t>
            </a:r>
            <a:r>
              <a:rPr lang="tr-TR" dirty="0" smtClean="0"/>
              <a:t> </a:t>
            </a:r>
            <a:r>
              <a:rPr lang="tr-TR" dirty="0" err="1" smtClean="0"/>
              <a:t>angle</a:t>
            </a:r>
            <a:r>
              <a:rPr lang="tr-TR" dirty="0" smtClean="0"/>
              <a:t> of </a:t>
            </a:r>
            <a:r>
              <a:rPr lang="tr-TR" dirty="0" err="1" smtClean="0"/>
              <a:t>point</a:t>
            </a:r>
            <a:r>
              <a:rPr lang="tr-TR" dirty="0" smtClean="0"/>
              <a:t> on C2 </a:t>
            </a:r>
            <a:r>
              <a:rPr lang="tr-TR" dirty="0" err="1" smtClean="0"/>
              <a:t>about</a:t>
            </a:r>
            <a:r>
              <a:rPr lang="tr-TR" dirty="0" smtClean="0"/>
              <a:t> n1 </a:t>
            </a:r>
            <a:r>
              <a:rPr lang="tr-TR" dirty="0" err="1" smtClean="0"/>
              <a:t>from</a:t>
            </a:r>
            <a:r>
              <a:rPr lang="tr-TR" dirty="0" smtClean="0"/>
              <a:t> n2.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discretize</a:t>
            </a:r>
            <a:r>
              <a:rPr lang="tr-TR" dirty="0" smtClean="0"/>
              <a:t> </a:t>
            </a:r>
            <a:r>
              <a:rPr lang="tr-TR" dirty="0" err="1" smtClean="0"/>
              <a:t>theta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record</a:t>
            </a:r>
            <a:r>
              <a:rPr lang="tr-TR" dirty="0" smtClean="0"/>
              <a:t> </a:t>
            </a:r>
            <a:r>
              <a:rPr lang="tr-TR" dirty="0" err="1" smtClean="0"/>
              <a:t>signed</a:t>
            </a:r>
            <a:r>
              <a:rPr lang="tr-TR" dirty="0" smtClean="0"/>
              <a:t> </a:t>
            </a:r>
            <a:r>
              <a:rPr lang="tr-TR" dirty="0" err="1" smtClean="0"/>
              <a:t>distances</a:t>
            </a:r>
            <a:r>
              <a:rPr lang="tr-TR" dirty="0" smtClean="0"/>
              <a:t> 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produces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signature</a:t>
            </a:r>
            <a:r>
              <a:rPr lang="tr-TR" dirty="0" smtClean="0"/>
              <a:t>.  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Signature</a:t>
            </a:r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7929618" cy="507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Sphere</a:t>
            </a:r>
            <a:r>
              <a:rPr lang="tr-TR" dirty="0" smtClean="0"/>
              <a:t> </a:t>
            </a:r>
            <a:r>
              <a:rPr lang="tr-TR" dirty="0" err="1" smtClean="0"/>
              <a:t>Spin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r>
              <a:rPr lang="tr-TR" dirty="0" smtClean="0"/>
              <a:t> (SSI)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SSI, associated with a point on the surface, is a 2D histogram constructed from</a:t>
            </a:r>
            <a:r>
              <a:rPr lang="tr-TR" dirty="0" smtClean="0"/>
              <a:t> </a:t>
            </a:r>
            <a:r>
              <a:rPr lang="tr-TR" dirty="0" err="1" smtClean="0"/>
              <a:t>distances</a:t>
            </a:r>
            <a:r>
              <a:rPr lang="tr-TR" dirty="0" smtClean="0"/>
              <a:t> of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 in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en-US" dirty="0" smtClean="0"/>
              <a:t>neighborhood surface </a:t>
            </a:r>
            <a:r>
              <a:rPr lang="tr-TR" dirty="0" err="1" smtClean="0"/>
              <a:t>falling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sphere</a:t>
            </a:r>
            <a:r>
              <a:rPr lang="tr-TR" dirty="0" smtClean="0"/>
              <a:t> </a:t>
            </a:r>
            <a:r>
              <a:rPr lang="tr-TR" dirty="0" err="1" smtClean="0"/>
              <a:t>centered</a:t>
            </a:r>
            <a:r>
              <a:rPr lang="tr-TR" dirty="0" smtClean="0"/>
              <a:t> at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endParaRPr lang="tr-TR" dirty="0" smtClean="0"/>
          </a:p>
          <a:p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en-US" dirty="0" smtClean="0"/>
              <a:t>captures the characteristic of local shape.</a:t>
            </a:r>
            <a:endParaRPr lang="tr-TR" dirty="0" smtClean="0"/>
          </a:p>
          <a:p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small</a:t>
            </a:r>
            <a:r>
              <a:rPr lang="tr-TR" dirty="0" smtClean="0"/>
              <a:t> set of </a:t>
            </a:r>
            <a:r>
              <a:rPr lang="tr-TR" dirty="0" err="1" smtClean="0"/>
              <a:t>points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selected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SSI </a:t>
            </a:r>
            <a:r>
              <a:rPr lang="tr-TR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minimum </a:t>
            </a:r>
            <a:r>
              <a:rPr lang="tr-TR" dirty="0" err="1" smtClean="0"/>
              <a:t>principle</a:t>
            </a:r>
            <a:r>
              <a:rPr lang="tr-TR" dirty="0" smtClean="0"/>
              <a:t> </a:t>
            </a:r>
            <a:r>
              <a:rPr lang="tr-TR" dirty="0" err="1" smtClean="0"/>
              <a:t>curvature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Similarity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series</a:t>
            </a:r>
            <a:r>
              <a:rPr lang="tr-TR" dirty="0" smtClean="0"/>
              <a:t> of SSI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subject</a:t>
            </a:r>
            <a:r>
              <a:rPr lang="tr-TR" dirty="0" smtClean="0"/>
              <a:t> is </a:t>
            </a:r>
            <a:r>
              <a:rPr lang="tr-TR" dirty="0" err="1" smtClean="0"/>
              <a:t>measured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a </a:t>
            </a:r>
            <a:r>
              <a:rPr lang="tr-TR" dirty="0" err="1" smtClean="0"/>
              <a:t>simple</a:t>
            </a:r>
            <a:r>
              <a:rPr lang="tr-TR" dirty="0" smtClean="0"/>
              <a:t> </a:t>
            </a:r>
            <a:r>
              <a:rPr lang="tr-TR" dirty="0" err="1" smtClean="0"/>
              <a:t>correlation</a:t>
            </a:r>
            <a:r>
              <a:rPr lang="tr-TR" dirty="0" smtClean="0"/>
              <a:t> </a:t>
            </a:r>
            <a:r>
              <a:rPr lang="tr-TR" dirty="0" err="1" smtClean="0"/>
              <a:t>coefficient</a:t>
            </a:r>
            <a:r>
              <a:rPr lang="tr-TR" dirty="0" smtClean="0"/>
              <a:t>.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Feature</a:t>
            </a:r>
            <a:r>
              <a:rPr lang="tr-TR" dirty="0" smtClean="0"/>
              <a:t> </a:t>
            </a:r>
            <a:r>
              <a:rPr lang="tr-TR" dirty="0" err="1" smtClean="0"/>
              <a:t>Extraction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approaches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coarse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fine</a:t>
            </a:r>
            <a:r>
              <a:rPr lang="tr-TR" dirty="0" smtClean="0"/>
              <a:t> </a:t>
            </a:r>
            <a:r>
              <a:rPr lang="tr-TR" dirty="0" err="1" smtClean="0"/>
              <a:t>localization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Simplest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r>
              <a:rPr lang="tr-TR" dirty="0" smtClean="0"/>
              <a:t> </a:t>
            </a:r>
            <a:r>
              <a:rPr lang="tr-TR" dirty="0" err="1" smtClean="0"/>
              <a:t>locate</a:t>
            </a:r>
            <a:r>
              <a:rPr lang="tr-TR" dirty="0" smtClean="0"/>
              <a:t> </a:t>
            </a:r>
            <a:r>
              <a:rPr lang="tr-TR" dirty="0" err="1" smtClean="0"/>
              <a:t>valleys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eye</a:t>
            </a:r>
            <a:r>
              <a:rPr lang="tr-TR" dirty="0" smtClean="0"/>
              <a:t> </a:t>
            </a:r>
            <a:r>
              <a:rPr lang="tr-TR" dirty="0" err="1" smtClean="0"/>
              <a:t>sockets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peak</a:t>
            </a:r>
            <a:r>
              <a:rPr lang="tr-TR" dirty="0" smtClean="0"/>
              <a:t> as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nose</a:t>
            </a:r>
            <a:r>
              <a:rPr lang="tr-TR" dirty="0" smtClean="0"/>
              <a:t> </a:t>
            </a:r>
            <a:r>
              <a:rPr lang="tr-TR" dirty="0" err="1" smtClean="0"/>
              <a:t>however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assume</a:t>
            </a:r>
            <a:r>
              <a:rPr lang="tr-TR" dirty="0" smtClean="0"/>
              <a:t> </a:t>
            </a:r>
            <a:r>
              <a:rPr lang="tr-TR" dirty="0" err="1" smtClean="0"/>
              <a:t>normalized</a:t>
            </a:r>
            <a:r>
              <a:rPr lang="tr-TR" dirty="0" smtClean="0"/>
              <a:t> </a:t>
            </a:r>
            <a:r>
              <a:rPr lang="tr-TR" dirty="0" err="1" smtClean="0"/>
              <a:t>faces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Appereance</a:t>
            </a:r>
            <a:r>
              <a:rPr lang="tr-TR" dirty="0" smtClean="0"/>
              <a:t>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models</a:t>
            </a:r>
            <a:r>
              <a:rPr lang="tr-TR" dirty="0" smtClean="0"/>
              <a:t> </a:t>
            </a:r>
            <a:r>
              <a:rPr lang="tr-TR" dirty="0" err="1" smtClean="0"/>
              <a:t>project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subspace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PCA, ICA, DCT, </a:t>
            </a:r>
            <a:r>
              <a:rPr lang="tr-TR" dirty="0" err="1" smtClean="0"/>
              <a:t>Gaussian</a:t>
            </a:r>
            <a:r>
              <a:rPr lang="tr-TR" dirty="0" smtClean="0"/>
              <a:t> </a:t>
            </a:r>
            <a:r>
              <a:rPr lang="tr-TR" dirty="0" err="1" smtClean="0"/>
              <a:t>Derivative</a:t>
            </a:r>
            <a:r>
              <a:rPr lang="tr-TR" dirty="0" smtClean="0"/>
              <a:t> </a:t>
            </a:r>
            <a:r>
              <a:rPr lang="tr-TR" dirty="0" err="1" smtClean="0"/>
              <a:t>Filters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Gabor</a:t>
            </a:r>
            <a:r>
              <a:rPr lang="tr-TR" dirty="0" smtClean="0"/>
              <a:t> </a:t>
            </a:r>
            <a:r>
              <a:rPr lang="tr-TR" dirty="0" err="1" smtClean="0"/>
              <a:t>Wavelets</a:t>
            </a:r>
            <a:endParaRPr lang="tr-TR" dirty="0" smtClean="0"/>
          </a:p>
          <a:p>
            <a:r>
              <a:rPr lang="en-US" dirty="0" smtClean="0"/>
              <a:t>Geometric-based methods use angles, distances</a:t>
            </a:r>
          </a:p>
          <a:p>
            <a:pPr>
              <a:buNone/>
            </a:pPr>
            <a:r>
              <a:rPr lang="tr-TR" dirty="0" smtClean="0"/>
              <a:t>   	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areas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landmarks</a:t>
            </a:r>
            <a:endParaRPr lang="tr-TR" dirty="0" smtClean="0"/>
          </a:p>
          <a:p>
            <a:r>
              <a:rPr lang="tr-TR" dirty="0" smtClean="0"/>
              <a:t>I</a:t>
            </a:r>
            <a:r>
              <a:rPr lang="en-US" dirty="0" smtClean="0"/>
              <a:t>n the structure-based methods, the ensemble of candidate landmarks is</a:t>
            </a:r>
            <a:r>
              <a:rPr lang="tr-TR" dirty="0" smtClean="0"/>
              <a:t> </a:t>
            </a:r>
            <a:r>
              <a:rPr lang="en-US" dirty="0" smtClean="0"/>
              <a:t>fitted to a model of feature locations and the likelihood is considered.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Work</a:t>
            </a:r>
            <a:r>
              <a:rPr lang="tr-TR" dirty="0" smtClean="0"/>
              <a:t> of </a:t>
            </a:r>
            <a:r>
              <a:rPr lang="tr-TR" dirty="0" err="1" smtClean="0"/>
              <a:t>Bosphorus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endParaRPr lang="tr-TR" dirty="0"/>
          </a:p>
        </p:txBody>
      </p:sp>
      <p:sp>
        <p:nvSpPr>
          <p:cNvPr id="5" name="4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Bosphorus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endParaRPr lang="tr-TR" dirty="0" smtClean="0"/>
          </a:p>
          <a:p>
            <a:r>
              <a:rPr lang="tr-TR" dirty="0" err="1" smtClean="0"/>
              <a:t>Computer</a:t>
            </a:r>
            <a:r>
              <a:rPr lang="tr-TR" dirty="0" smtClean="0"/>
              <a:t> </a:t>
            </a:r>
            <a:r>
              <a:rPr lang="tr-TR" dirty="0" err="1" smtClean="0"/>
              <a:t>Engineering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Model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Instead</a:t>
            </a:r>
            <a:r>
              <a:rPr lang="tr-TR" dirty="0" smtClean="0"/>
              <a:t> of </a:t>
            </a:r>
            <a:r>
              <a:rPr lang="tr-TR" dirty="0" err="1" smtClean="0"/>
              <a:t>aligning</a:t>
            </a:r>
            <a:r>
              <a:rPr lang="tr-TR" dirty="0" smtClean="0"/>
              <a:t>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separately</a:t>
            </a:r>
            <a:r>
              <a:rPr lang="tr-TR" dirty="0" smtClean="0"/>
              <a:t> </a:t>
            </a:r>
            <a:r>
              <a:rPr lang="tr-TR" dirty="0" err="1" smtClean="0"/>
              <a:t>create</a:t>
            </a:r>
            <a:r>
              <a:rPr lang="tr-TR" dirty="0" smtClean="0"/>
              <a:t> </a:t>
            </a:r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Model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gallery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Instead</a:t>
            </a:r>
            <a:r>
              <a:rPr lang="tr-TR" dirty="0" smtClean="0"/>
              <a:t> of </a:t>
            </a:r>
            <a:r>
              <a:rPr lang="tr-TR" dirty="0" err="1" smtClean="0"/>
              <a:t>registering</a:t>
            </a:r>
            <a:r>
              <a:rPr lang="tr-TR" dirty="0" smtClean="0"/>
              <a:t> </a:t>
            </a:r>
            <a:r>
              <a:rPr lang="tr-TR" dirty="0" err="1" smtClean="0"/>
              <a:t>probe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gallery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, </a:t>
            </a:r>
            <a:r>
              <a:rPr lang="tr-TR" dirty="0" err="1" smtClean="0"/>
              <a:t>register</a:t>
            </a:r>
            <a:r>
              <a:rPr lang="tr-TR" dirty="0" smtClean="0"/>
              <a:t> it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AFM. 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AFM’s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possible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Few</a:t>
            </a:r>
            <a:r>
              <a:rPr lang="tr-TR" dirty="0" smtClean="0"/>
              <a:t> </a:t>
            </a:r>
            <a:r>
              <a:rPr lang="tr-TR" dirty="0" err="1" smtClean="0"/>
              <a:t>landmarks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extracted</a:t>
            </a:r>
            <a:r>
              <a:rPr lang="tr-TR" dirty="0" smtClean="0"/>
              <a:t>. 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probe</a:t>
            </a:r>
            <a:r>
              <a:rPr lang="tr-TR" dirty="0" smtClean="0"/>
              <a:t> is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coarsely</a:t>
            </a:r>
            <a:r>
              <a:rPr lang="tr-TR" dirty="0" smtClean="0"/>
              <a:t> </a:t>
            </a:r>
            <a:r>
              <a:rPr lang="tr-TR" dirty="0" err="1" smtClean="0"/>
              <a:t>registered</a:t>
            </a:r>
            <a:r>
              <a:rPr lang="tr-TR" dirty="0" smtClean="0"/>
              <a:t>, </a:t>
            </a:r>
            <a:r>
              <a:rPr lang="tr-TR" dirty="0" err="1" smtClean="0"/>
              <a:t>rigidly</a:t>
            </a:r>
            <a:r>
              <a:rPr lang="tr-TR" dirty="0" smtClean="0"/>
              <a:t> </a:t>
            </a:r>
            <a:r>
              <a:rPr lang="tr-TR" dirty="0" err="1" smtClean="0"/>
              <a:t>registered</a:t>
            </a:r>
            <a:r>
              <a:rPr lang="tr-TR" dirty="0" smtClean="0"/>
              <a:t> (ICP) </a:t>
            </a:r>
            <a:r>
              <a:rPr lang="tr-TR" dirty="0" err="1" smtClean="0"/>
              <a:t>then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</a:t>
            </a:r>
            <a:r>
              <a:rPr lang="tr-TR" dirty="0" err="1" smtClean="0"/>
              <a:t>rigidly</a:t>
            </a:r>
            <a:r>
              <a:rPr lang="tr-TR" dirty="0" smtClean="0"/>
              <a:t> (TPS).  </a:t>
            </a:r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probe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is </a:t>
            </a:r>
            <a:r>
              <a:rPr lang="tr-TR" dirty="0" err="1" smtClean="0"/>
              <a:t>resampled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registering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AFM </a:t>
            </a:r>
            <a:r>
              <a:rPr lang="tr-TR" dirty="0" err="1" smtClean="0"/>
              <a:t>and</a:t>
            </a:r>
            <a:r>
              <a:rPr lang="tr-TR" dirty="0" smtClean="0"/>
              <a:t> 7 </a:t>
            </a:r>
            <a:r>
              <a:rPr lang="tr-TR" dirty="0" err="1" smtClean="0"/>
              <a:t>Landmarks</a:t>
            </a:r>
            <a:endParaRPr lang="tr-T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72444"/>
            <a:ext cx="5509605" cy="487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ICP 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 smtClean="0"/>
              <a:t>Dense </a:t>
            </a:r>
            <a:r>
              <a:rPr lang="tr-TR" sz="2400" dirty="0" err="1" smtClean="0"/>
              <a:t>correspondence</a:t>
            </a:r>
            <a:r>
              <a:rPr lang="tr-TR" sz="2400" dirty="0" smtClean="0"/>
              <a:t> is </a:t>
            </a:r>
            <a:r>
              <a:rPr lang="tr-TR" sz="2400" dirty="0" err="1" smtClean="0"/>
              <a:t>established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points</a:t>
            </a:r>
            <a:r>
              <a:rPr lang="tr-TR" sz="2400" dirty="0" smtClean="0"/>
              <a:t> </a:t>
            </a:r>
            <a:r>
              <a:rPr lang="tr-TR" sz="2400" dirty="0" err="1" smtClean="0"/>
              <a:t>without</a:t>
            </a:r>
            <a:r>
              <a:rPr lang="tr-TR" sz="2400" dirty="0" smtClean="0"/>
              <a:t> </a:t>
            </a:r>
            <a:r>
              <a:rPr lang="tr-TR" sz="2400" dirty="0" err="1" smtClean="0"/>
              <a:t>correspondence</a:t>
            </a:r>
            <a:r>
              <a:rPr lang="tr-TR" sz="2400" dirty="0" smtClean="0"/>
              <a:t> </a:t>
            </a:r>
            <a:r>
              <a:rPr lang="tr-TR" sz="2400" dirty="0" err="1" smtClean="0"/>
              <a:t>or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high</a:t>
            </a:r>
            <a:r>
              <a:rPr lang="tr-TR" sz="2400" dirty="0" smtClean="0"/>
              <a:t> </a:t>
            </a:r>
            <a:r>
              <a:rPr lang="tr-TR" sz="2400" dirty="0" err="1" smtClean="0"/>
              <a:t>distance</a:t>
            </a:r>
            <a:r>
              <a:rPr lang="tr-TR" sz="2400" dirty="0" smtClean="0"/>
              <a:t> </a:t>
            </a:r>
            <a:r>
              <a:rPr lang="tr-TR" sz="2400" dirty="0" err="1" smtClean="0"/>
              <a:t>are</a:t>
            </a:r>
            <a:r>
              <a:rPr lang="tr-TR" sz="2400" dirty="0" smtClean="0"/>
              <a:t> </a:t>
            </a:r>
            <a:r>
              <a:rPr lang="tr-TR" sz="2400" dirty="0" err="1" smtClean="0"/>
              <a:t>removed</a:t>
            </a:r>
            <a:r>
              <a:rPr lang="tr-TR" sz="2400" dirty="0" smtClean="0"/>
              <a:t>.  </a:t>
            </a:r>
          </a:p>
          <a:p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objective</a:t>
            </a:r>
            <a:r>
              <a:rPr lang="tr-TR" sz="2400" dirty="0" smtClean="0"/>
              <a:t> </a:t>
            </a:r>
            <a:r>
              <a:rPr lang="tr-TR" sz="2400" dirty="0" err="1" smtClean="0"/>
              <a:t>function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be </a:t>
            </a:r>
            <a:r>
              <a:rPr lang="tr-TR" sz="2400" dirty="0" err="1" smtClean="0"/>
              <a:t>minimized</a:t>
            </a:r>
            <a:r>
              <a:rPr lang="tr-TR" sz="2400" dirty="0" smtClean="0"/>
              <a:t> is:</a:t>
            </a:r>
          </a:p>
          <a:p>
            <a:endParaRPr lang="tr-TR" sz="2400" dirty="0" smtClean="0"/>
          </a:p>
          <a:p>
            <a:endParaRPr lang="tr-TR" sz="2400" dirty="0" smtClean="0"/>
          </a:p>
          <a:p>
            <a:endParaRPr lang="tr-TR" sz="2400" dirty="0" smtClean="0"/>
          </a:p>
          <a:p>
            <a:pPr>
              <a:buNone/>
            </a:pPr>
            <a:r>
              <a:rPr lang="tr-TR" sz="2400" dirty="0" smtClean="0"/>
              <a:t> 	</a:t>
            </a:r>
            <a:r>
              <a:rPr lang="tr-TR" sz="2400" dirty="0" err="1" smtClean="0"/>
              <a:t>where</a:t>
            </a:r>
            <a:r>
              <a:rPr lang="tr-TR" sz="2400" dirty="0" smtClean="0"/>
              <a:t> 	 is </a:t>
            </a:r>
            <a:r>
              <a:rPr lang="tr-TR" sz="2400" dirty="0" err="1" smtClean="0"/>
              <a:t>quaternion</a:t>
            </a:r>
            <a:r>
              <a:rPr lang="tr-TR" sz="2400" dirty="0" smtClean="0"/>
              <a:t> </a:t>
            </a:r>
            <a:r>
              <a:rPr lang="tr-TR" sz="2400" dirty="0" err="1" smtClean="0"/>
              <a:t>rotation</a:t>
            </a:r>
            <a:r>
              <a:rPr lang="tr-TR" sz="2400" dirty="0" smtClean="0"/>
              <a:t> </a:t>
            </a:r>
            <a:r>
              <a:rPr lang="tr-TR" sz="2400" dirty="0" err="1" smtClean="0"/>
              <a:t>matrix</a:t>
            </a:r>
            <a:r>
              <a:rPr lang="tr-TR" sz="2400" dirty="0" smtClean="0"/>
              <a:t>, 		is </a:t>
            </a:r>
            <a:r>
              <a:rPr lang="tr-TR" sz="2400" dirty="0" err="1" smtClean="0"/>
              <a:t>translation</a:t>
            </a:r>
            <a:r>
              <a:rPr lang="tr-TR" sz="2400" dirty="0" smtClean="0"/>
              <a:t> </a:t>
            </a:r>
            <a:r>
              <a:rPr lang="tr-TR" sz="2400" dirty="0" err="1" smtClean="0"/>
              <a:t>vector</a:t>
            </a:r>
            <a:r>
              <a:rPr lang="tr-TR" sz="2400" dirty="0" smtClean="0"/>
              <a:t>,  		 is </a:t>
            </a:r>
            <a:r>
              <a:rPr lang="tr-TR" sz="2400" dirty="0" err="1" smtClean="0"/>
              <a:t>measured</a:t>
            </a:r>
            <a:r>
              <a:rPr lang="tr-TR" sz="2400" dirty="0" smtClean="0"/>
              <a:t> data set </a:t>
            </a:r>
            <a:r>
              <a:rPr lang="tr-TR" sz="2400" dirty="0" err="1" smtClean="0"/>
              <a:t>and</a:t>
            </a:r>
            <a:r>
              <a:rPr lang="tr-TR" sz="2400" dirty="0" smtClean="0"/>
              <a:t>	        is  </a:t>
            </a:r>
            <a:r>
              <a:rPr lang="tr-TR" sz="2400" dirty="0" err="1" smtClean="0"/>
              <a:t>the</a:t>
            </a:r>
            <a:r>
              <a:rPr lang="tr-TR" sz="2400" dirty="0" smtClean="0"/>
              <a:t> model data set.   </a:t>
            </a:r>
          </a:p>
          <a:p>
            <a:pPr>
              <a:buNone/>
            </a:pPr>
            <a:r>
              <a:rPr lang="tr-TR" sz="2400" dirty="0" smtClean="0"/>
              <a:t>	</a:t>
            </a:r>
            <a:r>
              <a:rPr lang="tr-TR" sz="2400" dirty="0" err="1" smtClean="0"/>
              <a:t>Points</a:t>
            </a:r>
            <a:r>
              <a:rPr lang="tr-TR" sz="2400" dirty="0" smtClean="0"/>
              <a:t> </a:t>
            </a:r>
            <a:r>
              <a:rPr lang="tr-TR" sz="2400" dirty="0" err="1" smtClean="0"/>
              <a:t>with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same</a:t>
            </a:r>
            <a:r>
              <a:rPr lang="tr-TR" sz="2400" dirty="0" smtClean="0"/>
              <a:t> </a:t>
            </a:r>
            <a:r>
              <a:rPr lang="tr-TR" sz="2400" dirty="0" err="1" smtClean="0"/>
              <a:t>indices</a:t>
            </a:r>
            <a:r>
              <a:rPr lang="tr-TR" sz="2400" dirty="0" smtClean="0"/>
              <a:t> </a:t>
            </a:r>
            <a:r>
              <a:rPr lang="tr-TR" sz="2400" dirty="0" err="1" smtClean="0"/>
              <a:t>correspond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each</a:t>
            </a:r>
            <a:r>
              <a:rPr lang="tr-TR" sz="2400" dirty="0" smtClean="0"/>
              <a:t> </a:t>
            </a:r>
            <a:r>
              <a:rPr lang="tr-TR" sz="2400" dirty="0" err="1" smtClean="0"/>
              <a:t>other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point</a:t>
            </a:r>
            <a:r>
              <a:rPr lang="tr-TR" sz="2400" dirty="0" smtClean="0"/>
              <a:t> </a:t>
            </a:r>
            <a:r>
              <a:rPr lang="tr-TR" sz="2400" dirty="0" err="1" smtClean="0"/>
              <a:t>sets</a:t>
            </a:r>
            <a:r>
              <a:rPr lang="tr-TR" sz="2400" dirty="0" smtClean="0"/>
              <a:t> </a:t>
            </a:r>
            <a:r>
              <a:rPr lang="tr-TR" sz="2400" dirty="0" err="1" smtClean="0"/>
              <a:t>have</a:t>
            </a:r>
            <a:r>
              <a:rPr lang="tr-TR" sz="2400" dirty="0" smtClean="0"/>
              <a:t> </a:t>
            </a:r>
            <a:r>
              <a:rPr lang="tr-TR" sz="2400" dirty="0" err="1" smtClean="0"/>
              <a:t>same</a:t>
            </a:r>
            <a:r>
              <a:rPr lang="tr-TR" sz="2400" dirty="0" smtClean="0"/>
              <a:t> size.	 </a:t>
            </a:r>
            <a:endParaRPr lang="tr-T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929066"/>
            <a:ext cx="60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857628"/>
            <a:ext cx="153967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357694"/>
            <a:ext cx="857256" cy="3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4286256"/>
            <a:ext cx="819150" cy="40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071810"/>
            <a:ext cx="353733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153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Estimation</a:t>
            </a:r>
            <a:r>
              <a:rPr lang="tr-TR" dirty="0" smtClean="0"/>
              <a:t> of </a:t>
            </a:r>
            <a:r>
              <a:rPr lang="tr-TR" dirty="0" err="1" smtClean="0"/>
              <a:t>Rotation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Translation</a:t>
            </a:r>
            <a:endParaRPr lang="tr-TR" dirty="0"/>
          </a:p>
        </p:txBody>
      </p:sp>
      <p:sp>
        <p:nvSpPr>
          <p:cNvPr id="14" name="13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cross</a:t>
            </a:r>
            <a:r>
              <a:rPr lang="tr-TR" sz="2400" dirty="0" smtClean="0"/>
              <a:t> </a:t>
            </a:r>
            <a:r>
              <a:rPr lang="tr-TR" sz="2400" dirty="0" err="1" smtClean="0"/>
              <a:t>variance</a:t>
            </a:r>
            <a:r>
              <a:rPr lang="tr-TR" sz="2400" dirty="0" smtClean="0"/>
              <a:t> of </a:t>
            </a:r>
            <a:r>
              <a:rPr lang="tr-TR" sz="2400" dirty="0" err="1" smtClean="0"/>
              <a:t>sets</a:t>
            </a:r>
            <a:r>
              <a:rPr lang="tr-TR" sz="2400" dirty="0" smtClean="0"/>
              <a:t> P </a:t>
            </a:r>
            <a:r>
              <a:rPr lang="tr-TR" sz="2400" dirty="0" err="1" smtClean="0"/>
              <a:t>and</a:t>
            </a:r>
            <a:r>
              <a:rPr lang="tr-TR" sz="2400" dirty="0" smtClean="0"/>
              <a:t> X is </a:t>
            </a:r>
            <a:r>
              <a:rPr lang="tr-TR" sz="2400" dirty="0" err="1" smtClean="0"/>
              <a:t>given</a:t>
            </a:r>
            <a:r>
              <a:rPr lang="tr-TR" sz="2400" dirty="0" smtClean="0"/>
              <a:t> </a:t>
            </a:r>
            <a:r>
              <a:rPr lang="tr-TR" sz="2400" dirty="0" err="1" smtClean="0"/>
              <a:t>by</a:t>
            </a:r>
            <a:endParaRPr lang="tr-TR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77084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Background	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err="1" smtClean="0"/>
              <a:t>Gallery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of </a:t>
            </a:r>
            <a:r>
              <a:rPr lang="tr-TR" dirty="0" err="1" smtClean="0"/>
              <a:t>persons</a:t>
            </a:r>
            <a:r>
              <a:rPr lang="tr-TR" dirty="0" smtClean="0"/>
              <a:t> </a:t>
            </a:r>
            <a:r>
              <a:rPr lang="tr-TR" dirty="0" err="1" smtClean="0"/>
              <a:t>enrolled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system</a:t>
            </a:r>
            <a:endParaRPr lang="tr-TR" dirty="0" smtClean="0"/>
          </a:p>
          <a:p>
            <a:r>
              <a:rPr lang="tr-TR" dirty="0" err="1" smtClean="0"/>
              <a:t>Probes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identify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authenticate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match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veriification</a:t>
            </a:r>
            <a:r>
              <a:rPr lang="tr-TR" dirty="0" smtClean="0"/>
              <a:t>,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identification</a:t>
            </a:r>
            <a:r>
              <a:rPr lang="tr-TR" dirty="0" smtClean="0"/>
              <a:t>.</a:t>
            </a:r>
          </a:p>
          <a:p>
            <a:r>
              <a:rPr lang="tr-TR" dirty="0" smtClean="0"/>
              <a:t>3D model can be </a:t>
            </a:r>
            <a:r>
              <a:rPr lang="tr-TR" dirty="0" err="1" smtClean="0"/>
              <a:t>rendered</a:t>
            </a:r>
            <a:r>
              <a:rPr lang="tr-TR" dirty="0" smtClean="0"/>
              <a:t> </a:t>
            </a:r>
            <a:r>
              <a:rPr lang="tr-TR" dirty="0" err="1" smtClean="0"/>
              <a:t>either</a:t>
            </a:r>
            <a:r>
              <a:rPr lang="tr-TR" dirty="0" smtClean="0"/>
              <a:t> as </a:t>
            </a:r>
            <a:r>
              <a:rPr lang="tr-TR" dirty="0" err="1" smtClean="0"/>
              <a:t>depth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, </a:t>
            </a:r>
            <a:r>
              <a:rPr lang="tr-TR" dirty="0" err="1" smtClean="0"/>
              <a:t>shaded</a:t>
            </a:r>
            <a:r>
              <a:rPr lang="tr-TR" dirty="0" smtClean="0"/>
              <a:t> model </a:t>
            </a:r>
            <a:r>
              <a:rPr lang="tr-TR" dirty="0" err="1" smtClean="0"/>
              <a:t>or</a:t>
            </a:r>
            <a:r>
              <a:rPr lang="tr-TR" dirty="0" smtClean="0"/>
              <a:t> mesh of </a:t>
            </a:r>
            <a:r>
              <a:rPr lang="tr-TR" dirty="0" err="1" smtClean="0"/>
              <a:t>points</a:t>
            </a:r>
            <a:r>
              <a:rPr lang="tr-TR" dirty="0" smtClean="0"/>
              <a:t>. </a:t>
            </a:r>
          </a:p>
          <a:p>
            <a:r>
              <a:rPr lang="tr-TR" dirty="0" smtClean="0"/>
              <a:t>2D </a:t>
            </a:r>
            <a:r>
              <a:rPr lang="tr-TR" dirty="0" err="1" smtClean="0"/>
              <a:t>image</a:t>
            </a:r>
            <a:r>
              <a:rPr lang="tr-TR" dirty="0" smtClean="0"/>
              <a:t> can be </a:t>
            </a:r>
            <a:r>
              <a:rPr lang="tr-TR" dirty="0" err="1" smtClean="0"/>
              <a:t>thought</a:t>
            </a:r>
            <a:r>
              <a:rPr lang="tr-TR" dirty="0" smtClean="0"/>
              <a:t> of </a:t>
            </a:r>
            <a:r>
              <a:rPr lang="tr-TR" dirty="0" err="1" smtClean="0"/>
              <a:t>texture</a:t>
            </a:r>
            <a:r>
              <a:rPr lang="tr-TR" dirty="0" smtClean="0"/>
              <a:t> </a:t>
            </a:r>
            <a:r>
              <a:rPr lang="tr-TR" dirty="0" err="1" smtClean="0"/>
              <a:t>map</a:t>
            </a:r>
            <a:r>
              <a:rPr lang="tr-TR" dirty="0" smtClean="0"/>
              <a:t> of 3D </a:t>
            </a:r>
            <a:r>
              <a:rPr lang="tr-TR" dirty="0" err="1" smtClean="0"/>
              <a:t>image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Range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2.5D as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give</a:t>
            </a:r>
            <a:r>
              <a:rPr lang="tr-TR" dirty="0" smtClean="0"/>
              <a:t> </a:t>
            </a:r>
            <a:r>
              <a:rPr lang="tr-TR" dirty="0" err="1" smtClean="0"/>
              <a:t>depth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of x-y </a:t>
            </a:r>
            <a:r>
              <a:rPr lang="tr-TR" dirty="0" err="1" smtClean="0"/>
              <a:t>coordinates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one</a:t>
            </a:r>
            <a:r>
              <a:rPr lang="tr-TR" dirty="0" smtClean="0"/>
              <a:t> </a:t>
            </a:r>
            <a:r>
              <a:rPr lang="tr-TR" dirty="0" err="1" smtClean="0"/>
              <a:t>view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.   </a:t>
            </a:r>
          </a:p>
          <a:p>
            <a:r>
              <a:rPr lang="tr-TR" dirty="0" smtClean="0"/>
              <a:t>3D </a:t>
            </a:r>
            <a:r>
              <a:rPr lang="tr-TR" dirty="0" err="1" smtClean="0"/>
              <a:t>images</a:t>
            </a:r>
            <a:r>
              <a:rPr lang="tr-TR" dirty="0" smtClean="0"/>
              <a:t> </a:t>
            </a:r>
            <a:r>
              <a:rPr lang="tr-TR" dirty="0" err="1" smtClean="0"/>
              <a:t>scan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head</a:t>
            </a:r>
            <a:r>
              <a:rPr lang="tr-TR" dirty="0" smtClean="0"/>
              <a:t> </a:t>
            </a:r>
            <a:r>
              <a:rPr lang="tr-TR" dirty="0" err="1" smtClean="0"/>
              <a:t>completely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usually</a:t>
            </a:r>
            <a:r>
              <a:rPr lang="tr-TR" dirty="0" smtClean="0"/>
              <a:t> </a:t>
            </a:r>
            <a:r>
              <a:rPr lang="tr-TR" dirty="0" err="1" smtClean="0"/>
              <a:t>represented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polygonal</a:t>
            </a:r>
            <a:r>
              <a:rPr lang="tr-TR" dirty="0" smtClean="0"/>
              <a:t> mesh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cloud</a:t>
            </a:r>
            <a:r>
              <a:rPr lang="tr-TR" dirty="0" smtClean="0"/>
              <a:t> of </a:t>
            </a:r>
            <a:r>
              <a:rPr lang="tr-TR" dirty="0" err="1" smtClean="0"/>
              <a:t>points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1063" y="1571625"/>
            <a:ext cx="8262937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TPS </a:t>
            </a:r>
            <a:r>
              <a:rPr lang="tr-TR" dirty="0" err="1" smtClean="0"/>
              <a:t>Warped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en-US" dirty="0" smtClean="0"/>
              <a:t>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sz="2700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86319"/>
          </a:xfrm>
        </p:spPr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en-US" sz="2600" dirty="0" smtClean="0"/>
              <a:t>(a) </a:t>
            </a:r>
            <a:r>
              <a:rPr lang="en-US" sz="2600" i="1" dirty="0" smtClean="0"/>
              <a:t>AFM, (b) the original face, (c) the warped/cropped version of the original</a:t>
            </a:r>
            <a:r>
              <a:rPr lang="tr-TR" sz="2600" i="1" dirty="0" smtClean="0"/>
              <a:t> </a:t>
            </a:r>
            <a:r>
              <a:rPr lang="en-US" sz="2600" dirty="0" smtClean="0"/>
              <a:t>face, and (d) TPS warped and registered facial surfaces.</a:t>
            </a:r>
            <a:endParaRPr lang="tr-TR" sz="26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6725346" cy="34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Construction</a:t>
            </a:r>
            <a:r>
              <a:rPr lang="tr-TR" dirty="0" smtClean="0"/>
              <a:t> of AFM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Consensus</a:t>
            </a:r>
            <a:r>
              <a:rPr lang="tr-TR" dirty="0" smtClean="0"/>
              <a:t> </a:t>
            </a:r>
            <a:r>
              <a:rPr lang="tr-TR" dirty="0" err="1" smtClean="0"/>
              <a:t>landmark</a:t>
            </a:r>
            <a:r>
              <a:rPr lang="tr-TR" dirty="0" smtClean="0"/>
              <a:t> </a:t>
            </a:r>
            <a:r>
              <a:rPr lang="tr-TR" dirty="0" err="1" smtClean="0"/>
              <a:t>distances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computed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Landmark</a:t>
            </a:r>
            <a:r>
              <a:rPr lang="tr-TR" dirty="0" smtClean="0"/>
              <a:t> of </a:t>
            </a:r>
            <a:r>
              <a:rPr lang="tr-TR" dirty="0" err="1" smtClean="0"/>
              <a:t>Consensus</a:t>
            </a:r>
            <a:r>
              <a:rPr lang="tr-TR" dirty="0" smtClean="0"/>
              <a:t> </a:t>
            </a:r>
            <a:r>
              <a:rPr lang="tr-TR" dirty="0" err="1" smtClean="0"/>
              <a:t>shape</a:t>
            </a:r>
            <a:r>
              <a:rPr lang="tr-TR" dirty="0" smtClean="0"/>
              <a:t> set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full</a:t>
            </a:r>
            <a:r>
              <a:rPr lang="tr-TR" dirty="0" smtClean="0"/>
              <a:t> </a:t>
            </a:r>
            <a:r>
              <a:rPr lang="tr-TR" dirty="0" err="1" smtClean="0"/>
              <a:t>frontal</a:t>
            </a:r>
            <a:r>
              <a:rPr lang="tr-TR" dirty="0" smtClean="0"/>
              <a:t> </a:t>
            </a:r>
            <a:r>
              <a:rPr lang="tr-TR" dirty="0" err="1" smtClean="0"/>
              <a:t>position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shapes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warped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consensus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TPS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Depth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resampled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interpolated</a:t>
            </a:r>
            <a:r>
              <a:rPr lang="tr-TR" dirty="0" smtClean="0"/>
              <a:t> </a:t>
            </a:r>
            <a:r>
              <a:rPr lang="tr-TR" dirty="0" err="1" smtClean="0"/>
              <a:t>faces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Images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cropped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masking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depth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averaged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obtain</a:t>
            </a:r>
            <a:r>
              <a:rPr lang="tr-TR" dirty="0" smtClean="0"/>
              <a:t> AFM.  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Regional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Model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Landmarks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detected</a:t>
            </a:r>
            <a:r>
              <a:rPr lang="tr-TR" dirty="0" smtClean="0"/>
              <a:t> </a:t>
            </a:r>
            <a:r>
              <a:rPr lang="tr-TR" dirty="0" err="1" smtClean="0"/>
              <a:t>automatically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facial</a:t>
            </a:r>
            <a:r>
              <a:rPr lang="tr-TR" dirty="0" smtClean="0"/>
              <a:t> </a:t>
            </a:r>
            <a:r>
              <a:rPr lang="tr-TR" dirty="0" err="1" smtClean="0"/>
              <a:t>symmetry</a:t>
            </a:r>
            <a:r>
              <a:rPr lang="tr-TR" dirty="0" smtClean="0"/>
              <a:t> </a:t>
            </a:r>
            <a:r>
              <a:rPr lang="tr-TR" dirty="0" err="1" smtClean="0"/>
              <a:t>axis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principle</a:t>
            </a:r>
            <a:r>
              <a:rPr lang="tr-TR" dirty="0" smtClean="0"/>
              <a:t> </a:t>
            </a:r>
            <a:r>
              <a:rPr lang="tr-TR" dirty="0" err="1" smtClean="0"/>
              <a:t>curvatures</a:t>
            </a:r>
            <a:r>
              <a:rPr lang="tr-TR" dirty="0" smtClean="0"/>
              <a:t> (</a:t>
            </a:r>
            <a:r>
              <a:rPr lang="tr-TR" dirty="0" err="1" smtClean="0"/>
              <a:t>maximum</a:t>
            </a:r>
            <a:r>
              <a:rPr lang="tr-TR" dirty="0" smtClean="0"/>
              <a:t>, minimum, </a:t>
            </a:r>
            <a:r>
              <a:rPr lang="tr-TR" dirty="0" err="1" smtClean="0"/>
              <a:t>Gaussian</a:t>
            </a:r>
            <a:r>
              <a:rPr lang="tr-TR" dirty="0" smtClean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Regional</a:t>
            </a:r>
            <a:r>
              <a:rPr lang="tr-TR" dirty="0" smtClean="0"/>
              <a:t> </a:t>
            </a:r>
            <a:r>
              <a:rPr lang="tr-TR" dirty="0" err="1" smtClean="0"/>
              <a:t>Registration</a:t>
            </a:r>
            <a:r>
              <a:rPr lang="tr-TR" dirty="0" smtClean="0"/>
              <a:t> of </a:t>
            </a:r>
            <a:r>
              <a:rPr lang="tr-TR" dirty="0" err="1" smtClean="0"/>
              <a:t>patches</a:t>
            </a:r>
            <a:r>
              <a:rPr lang="tr-TR" dirty="0" smtClean="0"/>
              <a:t> </a:t>
            </a:r>
            <a:r>
              <a:rPr lang="tr-TR" dirty="0" err="1" smtClean="0"/>
              <a:t>preceded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global is </a:t>
            </a:r>
            <a:r>
              <a:rPr lang="tr-TR" dirty="0" err="1" smtClean="0"/>
              <a:t>performed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ICP </a:t>
            </a:r>
            <a:r>
              <a:rPr lang="tr-TR" dirty="0" err="1" smtClean="0"/>
              <a:t>independently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Model.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Coordinate</a:t>
            </a:r>
            <a:r>
              <a:rPr lang="tr-TR" dirty="0" smtClean="0"/>
              <a:t> </a:t>
            </a:r>
            <a:r>
              <a:rPr lang="tr-TR" dirty="0" err="1" smtClean="0"/>
              <a:t>features</a:t>
            </a:r>
            <a:r>
              <a:rPr lang="tr-TR" dirty="0" smtClean="0"/>
              <a:t> i.e. </a:t>
            </a:r>
            <a:r>
              <a:rPr lang="tr-TR" dirty="0" err="1" smtClean="0"/>
              <a:t>depth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extracted</a:t>
            </a: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LDA is </a:t>
            </a:r>
            <a:r>
              <a:rPr lang="tr-TR" dirty="0" err="1" smtClean="0"/>
              <a:t>applied</a:t>
            </a:r>
            <a:r>
              <a:rPr lang="tr-TR" dirty="0" smtClean="0"/>
              <a:t> on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coordinates</a:t>
            </a:r>
            <a:r>
              <a:rPr lang="tr-TR" dirty="0" smtClean="0"/>
              <a:t> of </a:t>
            </a:r>
            <a:r>
              <a:rPr lang="tr-TR" dirty="0" err="1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region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obtain</a:t>
            </a:r>
            <a:r>
              <a:rPr lang="tr-TR" dirty="0" smtClean="0"/>
              <a:t> </a:t>
            </a:r>
            <a:r>
              <a:rPr lang="tr-TR" dirty="0" err="1" smtClean="0"/>
              <a:t>additional</a:t>
            </a:r>
            <a:r>
              <a:rPr lang="tr-TR" dirty="0" smtClean="0"/>
              <a:t> </a:t>
            </a:r>
            <a:r>
              <a:rPr lang="tr-TR" dirty="0" err="1" smtClean="0"/>
              <a:t>features</a:t>
            </a:r>
            <a:r>
              <a:rPr lang="tr-TR" dirty="0" smtClean="0"/>
              <a:t> in </a:t>
            </a:r>
            <a:r>
              <a:rPr lang="tr-TR" dirty="0" err="1" smtClean="0"/>
              <a:t>transformed</a:t>
            </a:r>
            <a:r>
              <a:rPr lang="tr-TR" dirty="0" smtClean="0"/>
              <a:t> </a:t>
            </a:r>
            <a:r>
              <a:rPr lang="tr-TR" dirty="0" err="1" smtClean="0"/>
              <a:t>space</a:t>
            </a:r>
            <a:r>
              <a:rPr lang="tr-TR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Normal </a:t>
            </a:r>
            <a:r>
              <a:rPr lang="tr-TR" dirty="0" err="1" smtClean="0"/>
              <a:t>Curvature</a:t>
            </a:r>
            <a:r>
              <a:rPr lang="tr-TR" dirty="0" smtClean="0"/>
              <a:t> </a:t>
            </a:r>
            <a:r>
              <a:rPr lang="tr-TR" dirty="0" err="1" smtClean="0"/>
              <a:t>Descriptors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obtained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computing</a:t>
            </a:r>
            <a:r>
              <a:rPr lang="tr-TR" dirty="0" smtClean="0"/>
              <a:t> </a:t>
            </a:r>
            <a:r>
              <a:rPr lang="tr-TR" dirty="0" err="1" smtClean="0"/>
              <a:t>principle</a:t>
            </a:r>
            <a:r>
              <a:rPr lang="tr-TR" dirty="0" smtClean="0"/>
              <a:t> </a:t>
            </a:r>
            <a:r>
              <a:rPr lang="tr-TR" dirty="0" err="1" smtClean="0"/>
              <a:t>curvatures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dissimilarity</a:t>
            </a:r>
            <a:r>
              <a:rPr lang="tr-TR" dirty="0" smtClean="0"/>
              <a:t> is </a:t>
            </a:r>
            <a:r>
              <a:rPr lang="tr-TR" dirty="0" err="1" smtClean="0"/>
              <a:t>computed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Classifier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different</a:t>
            </a:r>
            <a:r>
              <a:rPr lang="tr-TR" dirty="0" smtClean="0"/>
              <a:t> </a:t>
            </a:r>
            <a:r>
              <a:rPr lang="tr-TR" dirty="0" err="1" smtClean="0"/>
              <a:t>regions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fused</a:t>
            </a:r>
            <a:r>
              <a:rPr lang="tr-TR" dirty="0" smtClean="0"/>
              <a:t>.  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8215370" cy="642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2D/3D </a:t>
            </a:r>
            <a:r>
              <a:rPr lang="tr-TR" dirty="0" err="1" smtClean="0"/>
              <a:t>Hybrid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coming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2D </a:t>
            </a:r>
            <a:r>
              <a:rPr lang="tr-TR" dirty="0" err="1" smtClean="0"/>
              <a:t>and</a:t>
            </a:r>
            <a:r>
              <a:rPr lang="tr-TR" dirty="0" smtClean="0"/>
              <a:t> 3D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combined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Combination</a:t>
            </a:r>
            <a:r>
              <a:rPr lang="tr-TR" dirty="0" smtClean="0"/>
              <a:t> of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r>
              <a:rPr lang="tr-TR" dirty="0" smtClean="0"/>
              <a:t> </a:t>
            </a:r>
            <a:r>
              <a:rPr lang="tr-TR" dirty="0" err="1" smtClean="0"/>
              <a:t>increase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accuracy</a:t>
            </a:r>
            <a:r>
              <a:rPr lang="tr-TR" dirty="0" smtClean="0"/>
              <a:t>.  </a:t>
            </a:r>
          </a:p>
          <a:p>
            <a:r>
              <a:rPr lang="tr-TR" dirty="0" smtClean="0"/>
              <a:t>2D </a:t>
            </a:r>
            <a:r>
              <a:rPr lang="tr-TR" dirty="0" err="1" smtClean="0"/>
              <a:t>image</a:t>
            </a:r>
            <a:r>
              <a:rPr lang="tr-TR" dirty="0" smtClean="0"/>
              <a:t> </a:t>
            </a:r>
            <a:r>
              <a:rPr lang="tr-TR" dirty="0" err="1" smtClean="0"/>
              <a:t>mapped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3D </a:t>
            </a:r>
            <a:r>
              <a:rPr lang="tr-TR" dirty="0" err="1" smtClean="0"/>
              <a:t>canonical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 as </a:t>
            </a:r>
            <a:r>
              <a:rPr lang="tr-TR" dirty="0" err="1" smtClean="0"/>
              <a:t>texture</a:t>
            </a:r>
            <a:endParaRPr lang="tr-TR" dirty="0" smtClean="0"/>
          </a:p>
          <a:p>
            <a:r>
              <a:rPr lang="tr-TR" dirty="0" smtClean="0"/>
              <a:t>ICP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performed</a:t>
            </a:r>
            <a:r>
              <a:rPr lang="tr-TR" dirty="0" smtClean="0"/>
              <a:t> on 4D data (3D + </a:t>
            </a:r>
            <a:r>
              <a:rPr lang="tr-TR" dirty="0" err="1" smtClean="0"/>
              <a:t>intensity</a:t>
            </a:r>
            <a:r>
              <a:rPr lang="tr-TR" dirty="0" smtClean="0"/>
              <a:t>) </a:t>
            </a:r>
            <a:r>
              <a:rPr lang="tr-TR" dirty="0" err="1" smtClean="0"/>
              <a:t>which</a:t>
            </a:r>
            <a:r>
              <a:rPr lang="tr-TR" dirty="0" smtClean="0"/>
              <a:t> </a:t>
            </a:r>
            <a:r>
              <a:rPr lang="tr-TR" dirty="0" err="1" smtClean="0"/>
              <a:t>uses</a:t>
            </a:r>
            <a:r>
              <a:rPr lang="tr-TR" dirty="0" smtClean="0"/>
              <a:t> 4D </a:t>
            </a:r>
            <a:r>
              <a:rPr lang="tr-TR" dirty="0" err="1" smtClean="0"/>
              <a:t>Euclidean</a:t>
            </a:r>
            <a:r>
              <a:rPr lang="tr-TR" dirty="0" smtClean="0"/>
              <a:t> </a:t>
            </a:r>
            <a:r>
              <a:rPr lang="tr-TR" dirty="0" err="1" smtClean="0"/>
              <a:t>Distance</a:t>
            </a:r>
            <a:endParaRPr lang="tr-TR" dirty="0" smtClean="0"/>
          </a:p>
          <a:p>
            <a:r>
              <a:rPr lang="tr-TR" dirty="0" err="1" smtClean="0"/>
              <a:t>Intensity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Depth</a:t>
            </a:r>
            <a:r>
              <a:rPr lang="tr-TR" dirty="0" smtClean="0"/>
              <a:t> data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integrated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HMM.</a:t>
            </a:r>
            <a:endParaRPr lang="tr-T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Conclusion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3D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modeling</a:t>
            </a:r>
            <a:r>
              <a:rPr lang="tr-TR" dirty="0" smtClean="0"/>
              <a:t> is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robust</a:t>
            </a:r>
            <a:r>
              <a:rPr lang="tr-TR" dirty="0" smtClean="0"/>
              <a:t> </a:t>
            </a:r>
            <a:r>
              <a:rPr lang="tr-TR" dirty="0" err="1" smtClean="0"/>
              <a:t>against</a:t>
            </a:r>
            <a:r>
              <a:rPr lang="tr-TR" dirty="0" smtClean="0"/>
              <a:t> </a:t>
            </a:r>
            <a:r>
              <a:rPr lang="tr-TR" dirty="0" err="1" smtClean="0"/>
              <a:t>environmental</a:t>
            </a:r>
            <a:r>
              <a:rPr lang="tr-TR" dirty="0" smtClean="0"/>
              <a:t> </a:t>
            </a:r>
            <a:r>
              <a:rPr lang="tr-TR" dirty="0" err="1" smtClean="0"/>
              <a:t>conditions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Multimodal</a:t>
            </a:r>
            <a:r>
              <a:rPr lang="tr-TR" dirty="0" smtClean="0"/>
              <a:t> </a:t>
            </a:r>
            <a:r>
              <a:rPr lang="tr-TR" dirty="0" err="1" smtClean="0"/>
              <a:t>achieves</a:t>
            </a:r>
            <a:r>
              <a:rPr lang="tr-TR" dirty="0" smtClean="0"/>
              <a:t> </a:t>
            </a:r>
            <a:r>
              <a:rPr lang="tr-TR" dirty="0" err="1" smtClean="0"/>
              <a:t>better</a:t>
            </a:r>
            <a:r>
              <a:rPr lang="tr-TR" dirty="0" smtClean="0"/>
              <a:t> </a:t>
            </a:r>
            <a:r>
              <a:rPr lang="tr-TR" dirty="0" err="1" smtClean="0"/>
              <a:t>performance</a:t>
            </a:r>
            <a:r>
              <a:rPr lang="tr-TR" dirty="0" smtClean="0"/>
              <a:t> in general.</a:t>
            </a:r>
          </a:p>
          <a:p>
            <a:r>
              <a:rPr lang="tr-TR" dirty="0" smtClean="0"/>
              <a:t>A </a:t>
            </a:r>
            <a:r>
              <a:rPr lang="tr-TR" dirty="0" err="1" smtClean="0"/>
              <a:t>method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performs</a:t>
            </a:r>
            <a:r>
              <a:rPr lang="tr-TR" dirty="0" smtClean="0"/>
              <a:t> </a:t>
            </a:r>
            <a:r>
              <a:rPr lang="tr-TR" dirty="0" err="1" smtClean="0"/>
              <a:t>best</a:t>
            </a:r>
            <a:r>
              <a:rPr lang="tr-TR" dirty="0" smtClean="0"/>
              <a:t>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circumstances</a:t>
            </a:r>
            <a:r>
              <a:rPr lang="tr-TR" dirty="0" smtClean="0"/>
              <a:t> is not </a:t>
            </a:r>
            <a:r>
              <a:rPr lang="tr-TR" dirty="0" err="1" smtClean="0"/>
              <a:t>known</a:t>
            </a:r>
            <a:r>
              <a:rPr lang="tr-TR" dirty="0" smtClean="0"/>
              <a:t> yet.  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Andrea</a:t>
            </a:r>
            <a:r>
              <a:rPr lang="tr-TR" dirty="0" smtClean="0"/>
              <a:t> F. </a:t>
            </a:r>
            <a:r>
              <a:rPr lang="tr-TR" dirty="0" err="1" smtClean="0"/>
              <a:t>Abate</a:t>
            </a:r>
            <a:r>
              <a:rPr lang="tr-TR" dirty="0" smtClean="0"/>
              <a:t> et al. </a:t>
            </a:r>
            <a:r>
              <a:rPr lang="en-US" dirty="0" smtClean="0"/>
              <a:t>2D and 3D face recognition: A survey</a:t>
            </a:r>
            <a:r>
              <a:rPr lang="tr-TR" dirty="0" smtClean="0"/>
              <a:t>. </a:t>
            </a:r>
            <a:r>
              <a:rPr lang="tr-TR" dirty="0" err="1" smtClean="0"/>
              <a:t>Pattern</a:t>
            </a:r>
            <a:r>
              <a:rPr lang="tr-TR" dirty="0" smtClean="0"/>
              <a:t> </a:t>
            </a:r>
            <a:r>
              <a:rPr lang="tr-TR" dirty="0" err="1" smtClean="0"/>
              <a:t>Recognition</a:t>
            </a:r>
            <a:r>
              <a:rPr lang="tr-TR" dirty="0" smtClean="0"/>
              <a:t> </a:t>
            </a:r>
            <a:r>
              <a:rPr lang="tr-TR" dirty="0" err="1" smtClean="0"/>
              <a:t>Letters</a:t>
            </a:r>
            <a:r>
              <a:rPr lang="tr-TR" dirty="0" smtClean="0"/>
              <a:t>, 28, 2007.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Kevin W. Bowyer , </a:t>
            </a:r>
            <a:r>
              <a:rPr lang="en-US" dirty="0" err="1" smtClean="0"/>
              <a:t>Kyong</a:t>
            </a:r>
            <a:r>
              <a:rPr lang="en-US" dirty="0" smtClean="0"/>
              <a:t> Chang, Patrick Flynn</a:t>
            </a:r>
            <a:r>
              <a:rPr lang="tr-TR" dirty="0" smtClean="0"/>
              <a:t>. </a:t>
            </a:r>
            <a:r>
              <a:rPr lang="en-US" dirty="0" smtClean="0"/>
              <a:t>A survey of approaches and challenges in</a:t>
            </a:r>
            <a:r>
              <a:rPr lang="tr-TR" dirty="0" smtClean="0"/>
              <a:t> </a:t>
            </a:r>
            <a:r>
              <a:rPr lang="en-US" dirty="0" smtClean="0"/>
              <a:t>3D and multi-modal 3D + 2D face recognition</a:t>
            </a:r>
            <a:r>
              <a:rPr lang="tr-TR" dirty="0" smtClean="0"/>
              <a:t>. </a:t>
            </a:r>
            <a:r>
              <a:rPr lang="tr-TR" dirty="0" err="1" smtClean="0"/>
              <a:t>Computer</a:t>
            </a:r>
            <a:r>
              <a:rPr lang="tr-TR" dirty="0" smtClean="0"/>
              <a:t> </a:t>
            </a:r>
            <a:r>
              <a:rPr lang="tr-TR" dirty="0" err="1" smtClean="0"/>
              <a:t>Vision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Image</a:t>
            </a:r>
            <a:r>
              <a:rPr lang="tr-TR" dirty="0" smtClean="0"/>
              <a:t> </a:t>
            </a:r>
            <a:r>
              <a:rPr lang="tr-TR" dirty="0" err="1" smtClean="0"/>
              <a:t>Understanding</a:t>
            </a:r>
            <a:r>
              <a:rPr lang="tr-TR" dirty="0" smtClean="0"/>
              <a:t>, 101, 2006.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Berk Gökberk.  </a:t>
            </a:r>
            <a:r>
              <a:rPr lang="tr-TR" dirty="0" err="1" smtClean="0"/>
              <a:t>Three</a:t>
            </a:r>
            <a:r>
              <a:rPr lang="tr-TR" dirty="0" smtClean="0"/>
              <a:t> </a:t>
            </a:r>
            <a:r>
              <a:rPr lang="tr-TR" dirty="0" err="1" smtClean="0"/>
              <a:t>Dimensional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Recognition</a:t>
            </a:r>
            <a:r>
              <a:rPr lang="tr-TR" dirty="0" smtClean="0"/>
              <a:t>.  </a:t>
            </a:r>
            <a:r>
              <a:rPr lang="tr-TR" dirty="0" err="1" smtClean="0"/>
              <a:t>PhD</a:t>
            </a:r>
            <a:r>
              <a:rPr lang="tr-TR" dirty="0" smtClean="0"/>
              <a:t> </a:t>
            </a:r>
            <a:r>
              <a:rPr lang="tr-TR" dirty="0" err="1" smtClean="0"/>
              <a:t>Thesis</a:t>
            </a:r>
            <a:r>
              <a:rPr lang="tr-TR" dirty="0" smtClean="0"/>
              <a:t>, </a:t>
            </a:r>
            <a:r>
              <a:rPr lang="tr-TR" dirty="0" err="1" smtClean="0"/>
              <a:t>Computer</a:t>
            </a:r>
            <a:r>
              <a:rPr lang="tr-TR" dirty="0" smtClean="0"/>
              <a:t> </a:t>
            </a:r>
            <a:r>
              <a:rPr lang="tr-TR" dirty="0" err="1" smtClean="0"/>
              <a:t>Engineering</a:t>
            </a:r>
            <a:r>
              <a:rPr lang="tr-TR" dirty="0" smtClean="0"/>
              <a:t>, </a:t>
            </a:r>
            <a:r>
              <a:rPr lang="tr-TR" dirty="0" err="1" smtClean="0"/>
              <a:t>Bosphorus</a:t>
            </a:r>
            <a:r>
              <a:rPr lang="tr-TR" dirty="0" smtClean="0"/>
              <a:t> </a:t>
            </a:r>
            <a:r>
              <a:rPr lang="tr-TR" dirty="0" err="1" smtClean="0"/>
              <a:t>University</a:t>
            </a:r>
            <a:r>
              <a:rPr lang="tr-TR" dirty="0" smtClean="0"/>
              <a:t>, 2006. 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Neşe </a:t>
            </a:r>
            <a:r>
              <a:rPr lang="tr-TR" dirty="0" err="1" smtClean="0"/>
              <a:t>Alyüz</a:t>
            </a:r>
            <a:r>
              <a:rPr lang="tr-TR" dirty="0" smtClean="0"/>
              <a:t>, Berk Gökberk, </a:t>
            </a:r>
            <a:r>
              <a:rPr lang="tr-TR" dirty="0" err="1" smtClean="0"/>
              <a:t>and</a:t>
            </a:r>
            <a:r>
              <a:rPr lang="tr-TR" dirty="0" smtClean="0"/>
              <a:t> Lale </a:t>
            </a:r>
            <a:r>
              <a:rPr lang="tr-TR" dirty="0" err="1" smtClean="0"/>
              <a:t>Akarun</a:t>
            </a:r>
            <a:r>
              <a:rPr lang="tr-TR" dirty="0" smtClean="0"/>
              <a:t>. </a:t>
            </a:r>
            <a:r>
              <a:rPr lang="tr-TR" dirty="0" err="1" smtClean="0"/>
              <a:t>Regional</a:t>
            </a:r>
            <a:r>
              <a:rPr lang="tr-TR" dirty="0" smtClean="0"/>
              <a:t> </a:t>
            </a:r>
            <a:r>
              <a:rPr lang="tr-TR" dirty="0" err="1" smtClean="0"/>
              <a:t>Registration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Resistant</a:t>
            </a:r>
            <a:r>
              <a:rPr lang="tr-TR" dirty="0" smtClean="0"/>
              <a:t> 3-D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Recognition</a:t>
            </a:r>
            <a:r>
              <a:rPr lang="tr-TR" dirty="0" smtClean="0"/>
              <a:t>. </a:t>
            </a:r>
            <a:r>
              <a:rPr lang="en-US" dirty="0" smtClean="0"/>
              <a:t>I</a:t>
            </a:r>
            <a:r>
              <a:rPr lang="tr-TR" dirty="0" smtClean="0"/>
              <a:t>EEE</a:t>
            </a:r>
            <a:r>
              <a:rPr lang="en-US" dirty="0" smtClean="0"/>
              <a:t> Transact</a:t>
            </a:r>
            <a:r>
              <a:rPr lang="tr-TR" dirty="0" smtClean="0"/>
              <a:t>i</a:t>
            </a:r>
            <a:r>
              <a:rPr lang="en-US" dirty="0" err="1" smtClean="0"/>
              <a:t>ons</a:t>
            </a:r>
            <a:r>
              <a:rPr lang="en-US" dirty="0" smtClean="0"/>
              <a:t> On </a:t>
            </a:r>
            <a:r>
              <a:rPr lang="en-US" dirty="0" err="1" smtClean="0"/>
              <a:t>Informatıon</a:t>
            </a:r>
            <a:r>
              <a:rPr lang="en-US" dirty="0" smtClean="0"/>
              <a:t> </a:t>
            </a:r>
            <a:r>
              <a:rPr lang="en-US" dirty="0" err="1" smtClean="0"/>
              <a:t>Forens</a:t>
            </a:r>
            <a:r>
              <a:rPr lang="tr-TR" dirty="0" smtClean="0"/>
              <a:t>i</a:t>
            </a:r>
            <a:r>
              <a:rPr lang="en-US" dirty="0" err="1" smtClean="0"/>
              <a:t>cs</a:t>
            </a:r>
            <a:r>
              <a:rPr lang="en-US" dirty="0" smtClean="0"/>
              <a:t> And </a:t>
            </a:r>
            <a:r>
              <a:rPr lang="en-US" dirty="0" err="1" smtClean="0"/>
              <a:t>Secur</a:t>
            </a:r>
            <a:r>
              <a:rPr lang="tr-TR" dirty="0" smtClean="0"/>
              <a:t>i</a:t>
            </a:r>
            <a:r>
              <a:rPr lang="en-US" dirty="0" err="1" smtClean="0"/>
              <a:t>ty</a:t>
            </a:r>
            <a:r>
              <a:rPr lang="en-US" dirty="0" smtClean="0"/>
              <a:t>, Vol. 5, No. 3, 2010</a:t>
            </a:r>
            <a:r>
              <a:rPr lang="tr-TR" dirty="0" smtClean="0"/>
              <a:t>.  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References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 startAt="5"/>
            </a:pPr>
            <a:r>
              <a:rPr lang="tr-TR" dirty="0" err="1" smtClean="0"/>
              <a:t>Albert</a:t>
            </a:r>
            <a:r>
              <a:rPr lang="tr-TR" dirty="0" smtClean="0"/>
              <a:t> Ali Salah, Neşe </a:t>
            </a:r>
            <a:r>
              <a:rPr lang="tr-TR" dirty="0" err="1" smtClean="0"/>
              <a:t>Alyüz</a:t>
            </a:r>
            <a:r>
              <a:rPr lang="tr-TR" dirty="0" smtClean="0"/>
              <a:t>, Lale </a:t>
            </a:r>
            <a:r>
              <a:rPr lang="tr-TR" dirty="0" err="1" smtClean="0"/>
              <a:t>Akarun</a:t>
            </a:r>
            <a:r>
              <a:rPr lang="tr-TR" dirty="0" smtClean="0"/>
              <a:t>. </a:t>
            </a:r>
            <a:r>
              <a:rPr lang="en-US" dirty="0" smtClean="0"/>
              <a:t>Registration of three-dimensional face scans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models</a:t>
            </a:r>
            <a:r>
              <a:rPr lang="tr-TR" dirty="0" smtClean="0"/>
              <a:t>.  </a:t>
            </a:r>
            <a:r>
              <a:rPr lang="tr-TR" dirty="0" err="1" smtClean="0"/>
              <a:t>Journal</a:t>
            </a:r>
            <a:r>
              <a:rPr lang="tr-TR" dirty="0" smtClean="0"/>
              <a:t> of </a:t>
            </a:r>
            <a:r>
              <a:rPr lang="tr-TR" dirty="0" err="1" smtClean="0"/>
              <a:t>Electronic</a:t>
            </a:r>
            <a:r>
              <a:rPr lang="tr-TR" dirty="0" smtClean="0"/>
              <a:t> </a:t>
            </a:r>
            <a:r>
              <a:rPr lang="tr-TR" dirty="0" err="1" smtClean="0"/>
              <a:t>Imaging</a:t>
            </a:r>
            <a:r>
              <a:rPr lang="tr-TR" dirty="0" smtClean="0"/>
              <a:t>, </a:t>
            </a:r>
            <a:r>
              <a:rPr lang="tr-TR" dirty="0" err="1" smtClean="0"/>
              <a:t>vol</a:t>
            </a:r>
            <a:r>
              <a:rPr lang="tr-TR" dirty="0" smtClean="0"/>
              <a:t>. 17(1), 2008.  </a:t>
            </a:r>
          </a:p>
          <a:p>
            <a:pPr marL="514350" indent="-514350">
              <a:buAutoNum type="arabicPeriod" startAt="5"/>
            </a:pPr>
            <a:r>
              <a:rPr lang="tr-TR" dirty="0" smtClean="0"/>
              <a:t>Hatice Çınar </a:t>
            </a:r>
            <a:r>
              <a:rPr lang="tr-TR" dirty="0" err="1" smtClean="0"/>
              <a:t>Akakın</a:t>
            </a:r>
            <a:r>
              <a:rPr lang="tr-TR" dirty="0" smtClean="0"/>
              <a:t> et al. 2D/3D </a:t>
            </a:r>
            <a:r>
              <a:rPr lang="tr-TR" dirty="0" err="1" smtClean="0"/>
              <a:t>Facial</a:t>
            </a:r>
            <a:r>
              <a:rPr lang="tr-TR" dirty="0" smtClean="0"/>
              <a:t> </a:t>
            </a:r>
            <a:r>
              <a:rPr lang="tr-TR" dirty="0" err="1" smtClean="0"/>
              <a:t>Feature</a:t>
            </a:r>
            <a:r>
              <a:rPr lang="tr-TR" dirty="0" smtClean="0"/>
              <a:t> </a:t>
            </a:r>
            <a:r>
              <a:rPr lang="tr-TR" dirty="0" err="1" smtClean="0"/>
              <a:t>Extraction</a:t>
            </a:r>
            <a:r>
              <a:rPr lang="tr-TR" dirty="0" smtClean="0"/>
              <a:t>. </a:t>
            </a:r>
            <a:r>
              <a:rPr lang="tr-TR" dirty="0" err="1" smtClean="0"/>
              <a:t>Proceedings</a:t>
            </a:r>
            <a:r>
              <a:rPr lang="tr-TR" dirty="0" smtClean="0"/>
              <a:t> of SPIE-IS&amp;T </a:t>
            </a:r>
            <a:r>
              <a:rPr lang="tr-TR" dirty="0" err="1" smtClean="0"/>
              <a:t>Electronic</a:t>
            </a:r>
            <a:r>
              <a:rPr lang="tr-TR" dirty="0" smtClean="0"/>
              <a:t> </a:t>
            </a:r>
            <a:r>
              <a:rPr lang="tr-TR" dirty="0" err="1" smtClean="0"/>
              <a:t>Imaging</a:t>
            </a:r>
            <a:r>
              <a:rPr lang="tr-TR" dirty="0" smtClean="0"/>
              <a:t>, SPIE </a:t>
            </a:r>
            <a:r>
              <a:rPr lang="tr-TR" dirty="0" err="1" smtClean="0"/>
              <a:t>Vol</a:t>
            </a:r>
            <a:r>
              <a:rPr lang="tr-TR" dirty="0" smtClean="0"/>
              <a:t>. 6064.  </a:t>
            </a:r>
          </a:p>
          <a:p>
            <a:pPr marL="514350" indent="-514350">
              <a:buAutoNum type="arabicPeriod" startAt="5"/>
            </a:pPr>
            <a:r>
              <a:rPr lang="tr-TR" dirty="0" err="1" smtClean="0"/>
              <a:t>Chin</a:t>
            </a:r>
            <a:r>
              <a:rPr lang="tr-TR" dirty="0" smtClean="0"/>
              <a:t>-</a:t>
            </a:r>
            <a:r>
              <a:rPr lang="tr-TR" dirty="0" err="1" smtClean="0"/>
              <a:t>Seng</a:t>
            </a:r>
            <a:r>
              <a:rPr lang="tr-TR" dirty="0" smtClean="0"/>
              <a:t> </a:t>
            </a:r>
            <a:r>
              <a:rPr lang="tr-TR" dirty="0" err="1" smtClean="0"/>
              <a:t>Chua</a:t>
            </a:r>
            <a:r>
              <a:rPr lang="tr-TR" dirty="0" smtClean="0"/>
              <a:t>, </a:t>
            </a:r>
            <a:r>
              <a:rPr lang="tr-TR" dirty="0" err="1" smtClean="0"/>
              <a:t>Feng</a:t>
            </a:r>
            <a:r>
              <a:rPr lang="tr-TR" dirty="0" smtClean="0"/>
              <a:t> Han, </a:t>
            </a:r>
            <a:r>
              <a:rPr lang="tr-TR" dirty="0" err="1" smtClean="0"/>
              <a:t>Yeong</a:t>
            </a:r>
            <a:r>
              <a:rPr lang="tr-TR" dirty="0" smtClean="0"/>
              <a:t>-</a:t>
            </a:r>
            <a:r>
              <a:rPr lang="tr-TR" dirty="0" err="1" smtClean="0"/>
              <a:t>Khing</a:t>
            </a:r>
            <a:r>
              <a:rPr lang="tr-TR" dirty="0" smtClean="0"/>
              <a:t> </a:t>
            </a:r>
            <a:r>
              <a:rPr lang="tr-TR" dirty="0" err="1" smtClean="0"/>
              <a:t>Ho</a:t>
            </a:r>
            <a:r>
              <a:rPr lang="tr-TR" dirty="0" smtClean="0"/>
              <a:t>. </a:t>
            </a:r>
            <a:r>
              <a:rPr lang="en-US" dirty="0" smtClean="0"/>
              <a:t>3D Human Face Recognition Using Point Signature</a:t>
            </a:r>
            <a:r>
              <a:rPr lang="tr-TR" dirty="0" smtClean="0"/>
              <a:t>. </a:t>
            </a:r>
            <a:r>
              <a:rPr lang="tr-TR" dirty="0" err="1" smtClean="0"/>
              <a:t>Proceedings</a:t>
            </a:r>
            <a:r>
              <a:rPr lang="tr-TR" dirty="0" smtClean="0"/>
              <a:t> of </a:t>
            </a:r>
            <a:r>
              <a:rPr lang="tr-TR" dirty="0" err="1" smtClean="0"/>
              <a:t>Fourth</a:t>
            </a:r>
            <a:r>
              <a:rPr lang="tr-TR" dirty="0" smtClean="0"/>
              <a:t> IEEE </a:t>
            </a:r>
            <a:r>
              <a:rPr lang="tr-TR" dirty="0" err="1" smtClean="0"/>
              <a:t>International</a:t>
            </a:r>
            <a:r>
              <a:rPr lang="tr-TR" dirty="0" smtClean="0"/>
              <a:t> </a:t>
            </a:r>
            <a:r>
              <a:rPr lang="tr-TR" dirty="0" err="1" smtClean="0"/>
              <a:t>Conference</a:t>
            </a:r>
            <a:r>
              <a:rPr lang="tr-TR" dirty="0" smtClean="0"/>
              <a:t> on </a:t>
            </a:r>
            <a:r>
              <a:rPr lang="tr-TR" dirty="0" err="1" smtClean="0"/>
              <a:t>Automatic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Gesture</a:t>
            </a:r>
            <a:r>
              <a:rPr lang="tr-TR" dirty="0" smtClean="0"/>
              <a:t> </a:t>
            </a:r>
            <a:r>
              <a:rPr lang="tr-TR" dirty="0" err="1" smtClean="0"/>
              <a:t>Recognition</a:t>
            </a:r>
            <a:r>
              <a:rPr lang="tr-TR" dirty="0" smtClean="0"/>
              <a:t>.  2000. 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3D vs 2D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tr-TR" dirty="0" smtClean="0"/>
              <a:t>2D </a:t>
            </a:r>
            <a:r>
              <a:rPr lang="tr-TR" dirty="0" err="1" smtClean="0"/>
              <a:t>detection</a:t>
            </a:r>
            <a:r>
              <a:rPr lang="tr-TR" dirty="0" smtClean="0"/>
              <a:t> </a:t>
            </a:r>
            <a:r>
              <a:rPr lang="tr-TR" dirty="0" err="1" smtClean="0"/>
              <a:t>performance</a:t>
            </a:r>
            <a:r>
              <a:rPr lang="tr-TR" dirty="0" smtClean="0"/>
              <a:t> </a:t>
            </a:r>
            <a:r>
              <a:rPr lang="tr-TR" dirty="0" err="1" smtClean="0"/>
              <a:t>degrades</a:t>
            </a:r>
            <a:r>
              <a:rPr lang="tr-TR" dirty="0" smtClean="0"/>
              <a:t>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 err="1" smtClean="0"/>
              <a:t>pose</a:t>
            </a:r>
            <a:r>
              <a:rPr lang="tr-TR" dirty="0" smtClean="0"/>
              <a:t> </a:t>
            </a:r>
            <a:r>
              <a:rPr lang="tr-TR" dirty="0" err="1" smtClean="0"/>
              <a:t>changes</a:t>
            </a:r>
            <a:r>
              <a:rPr lang="tr-TR" dirty="0" smtClean="0"/>
              <a:t>, 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 err="1" smtClean="0"/>
              <a:t>nonrigid</a:t>
            </a:r>
            <a:r>
              <a:rPr lang="tr-TR" dirty="0" smtClean="0"/>
              <a:t> </a:t>
            </a:r>
            <a:r>
              <a:rPr lang="tr-TR" dirty="0" err="1" smtClean="0"/>
              <a:t>motions</a:t>
            </a:r>
            <a:r>
              <a:rPr lang="tr-TR" dirty="0" smtClean="0"/>
              <a:t>, </a:t>
            </a:r>
          </a:p>
          <a:p>
            <a:pPr marL="914400" lvl="1" indent="-514350">
              <a:buFont typeface="+mj-lt"/>
              <a:buAutoNum type="arabicPeriod"/>
            </a:pPr>
            <a:r>
              <a:rPr lang="tr-TR" dirty="0" err="1" smtClean="0"/>
              <a:t>changes</a:t>
            </a:r>
            <a:r>
              <a:rPr lang="tr-TR" dirty="0" smtClean="0"/>
              <a:t> in </a:t>
            </a:r>
            <a:r>
              <a:rPr lang="tr-TR" dirty="0" err="1" smtClean="0"/>
              <a:t>illumination</a:t>
            </a:r>
            <a:endParaRPr lang="tr-TR" dirty="0" smtClean="0"/>
          </a:p>
          <a:p>
            <a:pPr marL="914400" lvl="1" indent="-514350">
              <a:buFont typeface="+mj-lt"/>
              <a:buAutoNum type="arabicPeriod"/>
            </a:pPr>
            <a:r>
              <a:rPr lang="tr-TR" dirty="0" err="1" smtClean="0"/>
              <a:t>occlusion</a:t>
            </a:r>
            <a:endParaRPr lang="tr-TR" dirty="0" smtClean="0"/>
          </a:p>
          <a:p>
            <a:pPr marL="914400" lvl="1" indent="-514350">
              <a:buFont typeface="+mj-lt"/>
              <a:buAutoNum type="arabicPeriod"/>
            </a:pPr>
            <a:r>
              <a:rPr lang="tr-TR" dirty="0" err="1" smtClean="0"/>
              <a:t>aging</a:t>
            </a:r>
            <a:r>
              <a:rPr lang="tr-TR" dirty="0" smtClean="0"/>
              <a:t>.</a:t>
            </a:r>
          </a:p>
          <a:p>
            <a:pPr marL="514350" indent="-514350">
              <a:buNone/>
            </a:pPr>
            <a:r>
              <a:rPr lang="tr-TR" dirty="0" smtClean="0"/>
              <a:t>3D </a:t>
            </a:r>
            <a:r>
              <a:rPr lang="tr-TR" dirty="0" err="1" smtClean="0"/>
              <a:t>detection</a:t>
            </a:r>
            <a:r>
              <a:rPr lang="tr-TR" dirty="0" smtClean="0"/>
              <a:t> is </a:t>
            </a:r>
            <a:r>
              <a:rPr lang="tr-TR" dirty="0" err="1" smtClean="0"/>
              <a:t>considered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effected</a:t>
            </a:r>
            <a:r>
              <a:rPr lang="tr-TR" dirty="0" smtClean="0"/>
              <a:t> </a:t>
            </a:r>
            <a:r>
              <a:rPr lang="tr-TR" dirty="0" err="1" smtClean="0"/>
              <a:t>less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factors</a:t>
            </a:r>
            <a:r>
              <a:rPr lang="tr-TR" dirty="0" smtClean="0"/>
              <a:t>.    </a:t>
            </a:r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Approaches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Clouds</a:t>
            </a:r>
            <a:endParaRPr lang="tr-TR" dirty="0" smtClean="0"/>
          </a:p>
          <a:p>
            <a:r>
              <a:rPr lang="tr-TR" dirty="0" err="1" smtClean="0"/>
              <a:t>Depth</a:t>
            </a:r>
            <a:r>
              <a:rPr lang="tr-TR" dirty="0" smtClean="0"/>
              <a:t> </a:t>
            </a:r>
            <a:r>
              <a:rPr lang="tr-TR" dirty="0" err="1" smtClean="0"/>
              <a:t>based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r>
              <a:rPr lang="tr-TR" dirty="0" smtClean="0"/>
              <a:t> </a:t>
            </a:r>
            <a:r>
              <a:rPr lang="tr-TR" dirty="0" err="1" smtClean="0"/>
              <a:t>Images</a:t>
            </a:r>
            <a:endParaRPr lang="tr-TR" dirty="0" smtClean="0"/>
          </a:p>
          <a:p>
            <a:r>
              <a:rPr lang="tr-TR" dirty="0" err="1" smtClean="0"/>
              <a:t>Geometric</a:t>
            </a:r>
            <a:r>
              <a:rPr lang="tr-TR" dirty="0" smtClean="0"/>
              <a:t> </a:t>
            </a:r>
            <a:r>
              <a:rPr lang="tr-TR" dirty="0" err="1" smtClean="0"/>
              <a:t>Methods</a:t>
            </a:r>
            <a:endParaRPr lang="tr-TR" dirty="0" smtClean="0"/>
          </a:p>
          <a:p>
            <a:pPr lvl="1"/>
            <a:r>
              <a:rPr lang="tr-TR" dirty="0" err="1" smtClean="0"/>
              <a:t>Differential</a:t>
            </a:r>
            <a:endParaRPr lang="tr-TR" dirty="0" smtClean="0"/>
          </a:p>
          <a:p>
            <a:pPr lvl="1"/>
            <a:r>
              <a:rPr lang="tr-TR" dirty="0" smtClean="0"/>
              <a:t>Global</a:t>
            </a:r>
          </a:p>
          <a:p>
            <a:pPr lvl="1"/>
            <a:r>
              <a:rPr lang="tr-TR" dirty="0" err="1" smtClean="0"/>
              <a:t>Local</a:t>
            </a:r>
            <a:endParaRPr lang="tr-TR" dirty="0" smtClean="0"/>
          </a:p>
          <a:p>
            <a:r>
              <a:rPr lang="tr-TR" dirty="0" err="1" smtClean="0"/>
              <a:t>Shape</a:t>
            </a:r>
            <a:r>
              <a:rPr lang="tr-TR" dirty="0" smtClean="0"/>
              <a:t> </a:t>
            </a:r>
            <a:r>
              <a:rPr lang="tr-TR" dirty="0" err="1" smtClean="0"/>
              <a:t>Descriptors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Clouds</a:t>
            </a:r>
            <a:r>
              <a:rPr lang="tr-TR" dirty="0" smtClean="0"/>
              <a:t> (ICP)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Point</a:t>
            </a:r>
            <a:r>
              <a:rPr lang="tr-TR" dirty="0" smtClean="0"/>
              <a:t> Set:  </a:t>
            </a:r>
            <a:r>
              <a:rPr lang="tr-TR" dirty="0" err="1" smtClean="0"/>
              <a:t>Points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x,y,z </a:t>
            </a:r>
            <a:r>
              <a:rPr lang="tr-TR" dirty="0" err="1" smtClean="0"/>
              <a:t>coordinates</a:t>
            </a:r>
            <a:r>
              <a:rPr lang="tr-TR" dirty="0" smtClean="0"/>
              <a:t> </a:t>
            </a:r>
            <a:r>
              <a:rPr lang="tr-TR" dirty="0" err="1" smtClean="0"/>
              <a:t>represent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surface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Probe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is </a:t>
            </a:r>
            <a:r>
              <a:rPr lang="tr-TR" dirty="0" err="1" smtClean="0"/>
              <a:t>registered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gallery</a:t>
            </a:r>
            <a:r>
              <a:rPr lang="tr-TR" dirty="0" smtClean="0"/>
              <a:t> </a:t>
            </a:r>
            <a:r>
              <a:rPr lang="tr-TR" dirty="0" err="1" smtClean="0"/>
              <a:t>faces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Iterative</a:t>
            </a:r>
            <a:r>
              <a:rPr lang="tr-TR" dirty="0" smtClean="0"/>
              <a:t> </a:t>
            </a:r>
            <a:r>
              <a:rPr lang="tr-TR" dirty="0" err="1" smtClean="0"/>
              <a:t>Closest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Algorithm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dense </a:t>
            </a:r>
            <a:r>
              <a:rPr lang="tr-TR" dirty="0" err="1" smtClean="0"/>
              <a:t>match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features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 is </a:t>
            </a:r>
            <a:r>
              <a:rPr lang="tr-TR" dirty="0" err="1" smtClean="0"/>
              <a:t>obtained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systems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a </a:t>
            </a:r>
            <a:r>
              <a:rPr lang="tr-TR" dirty="0" err="1" smtClean="0"/>
              <a:t>reference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template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alignment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ICP  (e.g. </a:t>
            </a:r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) </a:t>
            </a:r>
            <a:r>
              <a:rPr lang="tr-TR" dirty="0" err="1" smtClean="0"/>
              <a:t>so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alignment</a:t>
            </a:r>
            <a:r>
              <a:rPr lang="tr-TR" dirty="0" smtClean="0"/>
              <a:t> is </a:t>
            </a:r>
            <a:r>
              <a:rPr lang="tr-TR" dirty="0" err="1" smtClean="0"/>
              <a:t>performed</a:t>
            </a:r>
            <a:r>
              <a:rPr lang="tr-TR" dirty="0" smtClean="0"/>
              <a:t>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once</a:t>
            </a:r>
            <a:r>
              <a:rPr lang="tr-TR" dirty="0" smtClean="0"/>
              <a:t>.  </a:t>
            </a:r>
          </a:p>
          <a:p>
            <a:r>
              <a:rPr lang="tr-TR" dirty="0" smtClean="0"/>
              <a:t>ICP </a:t>
            </a:r>
            <a:r>
              <a:rPr lang="tr-TR" dirty="0" err="1" smtClean="0"/>
              <a:t>only</a:t>
            </a:r>
            <a:r>
              <a:rPr lang="tr-TR" dirty="0" smtClean="0"/>
              <a:t> </a:t>
            </a:r>
            <a:r>
              <a:rPr lang="tr-TR" dirty="0" err="1" smtClean="0"/>
              <a:t>accounts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rigid</a:t>
            </a:r>
            <a:r>
              <a:rPr lang="tr-TR" dirty="0" smtClean="0"/>
              <a:t> </a:t>
            </a:r>
            <a:r>
              <a:rPr lang="tr-TR" dirty="0" err="1" smtClean="0"/>
              <a:t>motion</a:t>
            </a:r>
            <a:r>
              <a:rPr lang="tr-TR" dirty="0" smtClean="0"/>
              <a:t>.  </a:t>
            </a:r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 smtClean="0"/>
              <a:t>ultimately</a:t>
            </a:r>
            <a:r>
              <a:rPr lang="tr-TR" dirty="0" smtClean="0"/>
              <a:t> </a:t>
            </a:r>
            <a:r>
              <a:rPr lang="tr-TR" dirty="0" err="1" smtClean="0"/>
              <a:t>finds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correspondence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Clouds</a:t>
            </a:r>
            <a:endParaRPr lang="tr-TR" dirty="0"/>
          </a:p>
        </p:txBody>
      </p:sp>
      <p:pic>
        <p:nvPicPr>
          <p:cNvPr id="4" name="3 İçerik Yer Tutucusu" descr="FaceMe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1142984"/>
            <a:ext cx="3929090" cy="2214578"/>
          </a:xfr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429000"/>
            <a:ext cx="4857733" cy="294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Clouds</a:t>
            </a:r>
            <a:r>
              <a:rPr lang="tr-TR" dirty="0" smtClean="0"/>
              <a:t> (</a:t>
            </a:r>
            <a:r>
              <a:rPr lang="tr-TR" dirty="0" err="1" smtClean="0"/>
              <a:t>Nonrigid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Landmarks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pre</a:t>
            </a:r>
            <a:r>
              <a:rPr lang="tr-TR" dirty="0" smtClean="0"/>
              <a:t>-</a:t>
            </a:r>
            <a:r>
              <a:rPr lang="tr-TR" dirty="0" err="1" smtClean="0"/>
              <a:t>alignment</a:t>
            </a:r>
            <a:r>
              <a:rPr lang="tr-TR" dirty="0" smtClean="0"/>
              <a:t> </a:t>
            </a:r>
            <a:r>
              <a:rPr lang="tr-TR" dirty="0" err="1" smtClean="0"/>
              <a:t>ex</a:t>
            </a:r>
            <a:r>
              <a:rPr lang="tr-TR" dirty="0" smtClean="0"/>
              <a:t>: </a:t>
            </a:r>
            <a:r>
              <a:rPr lang="tr-TR" dirty="0" err="1" smtClean="0"/>
              <a:t>Procrustes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rigid</a:t>
            </a:r>
            <a:r>
              <a:rPr lang="tr-TR" dirty="0" smtClean="0"/>
              <a:t> </a:t>
            </a:r>
            <a:r>
              <a:rPr lang="tr-TR" dirty="0" err="1" smtClean="0"/>
              <a:t>alignment</a:t>
            </a:r>
            <a:r>
              <a:rPr lang="tr-TR" dirty="0" smtClean="0"/>
              <a:t>,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deformed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splines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fit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reference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.  B-</a:t>
            </a:r>
            <a:r>
              <a:rPr lang="tr-TR" dirty="0" err="1" smtClean="0"/>
              <a:t>Splines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Thin</a:t>
            </a:r>
            <a:r>
              <a:rPr lang="tr-TR" dirty="0" smtClean="0"/>
              <a:t>-</a:t>
            </a:r>
            <a:r>
              <a:rPr lang="tr-TR" dirty="0" err="1" smtClean="0"/>
              <a:t>Plate</a:t>
            </a:r>
            <a:r>
              <a:rPr lang="tr-TR" dirty="0" smtClean="0"/>
              <a:t> </a:t>
            </a:r>
            <a:r>
              <a:rPr lang="tr-TR" dirty="0" err="1" smtClean="0"/>
              <a:t>Splines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common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Nonrigid</a:t>
            </a:r>
            <a:r>
              <a:rPr lang="tr-TR" dirty="0" smtClean="0"/>
              <a:t> </a:t>
            </a:r>
            <a:r>
              <a:rPr lang="tr-TR" dirty="0" err="1" smtClean="0"/>
              <a:t>registration</a:t>
            </a:r>
            <a:r>
              <a:rPr lang="tr-TR" dirty="0" smtClean="0"/>
              <a:t> is </a:t>
            </a:r>
            <a:r>
              <a:rPr lang="tr-TR" dirty="0" err="1" smtClean="0"/>
              <a:t>needed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robustness</a:t>
            </a:r>
            <a:r>
              <a:rPr lang="tr-TR" dirty="0" smtClean="0"/>
              <a:t> </a:t>
            </a:r>
            <a:r>
              <a:rPr lang="tr-TR" dirty="0" err="1" smtClean="0"/>
              <a:t>against</a:t>
            </a:r>
            <a:r>
              <a:rPr lang="tr-TR" dirty="0" smtClean="0"/>
              <a:t> </a:t>
            </a:r>
            <a:r>
              <a:rPr lang="tr-TR" dirty="0" err="1" smtClean="0"/>
              <a:t>expressions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Deformation</a:t>
            </a:r>
            <a:r>
              <a:rPr lang="tr-TR" dirty="0" smtClean="0"/>
              <a:t> can be </a:t>
            </a:r>
            <a:r>
              <a:rPr lang="tr-TR" dirty="0" err="1" smtClean="0"/>
              <a:t>performed</a:t>
            </a:r>
            <a:r>
              <a:rPr lang="tr-TR" dirty="0" smtClean="0"/>
              <a:t> on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local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global </a:t>
            </a:r>
            <a:r>
              <a:rPr lang="tr-TR" dirty="0" err="1" smtClean="0"/>
              <a:t>scales</a:t>
            </a:r>
            <a:r>
              <a:rPr lang="tr-TR" dirty="0" smtClean="0"/>
              <a:t>.   </a:t>
            </a:r>
          </a:p>
          <a:p>
            <a:r>
              <a:rPr lang="tr-TR" dirty="0" err="1" smtClean="0"/>
              <a:t>Subregions</a:t>
            </a:r>
            <a:r>
              <a:rPr lang="tr-TR" dirty="0" smtClean="0"/>
              <a:t> of </a:t>
            </a:r>
            <a:r>
              <a:rPr lang="tr-TR" dirty="0" err="1" smtClean="0"/>
              <a:t>face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matched</a:t>
            </a:r>
            <a:r>
              <a:rPr lang="tr-TR" dirty="0" smtClean="0"/>
              <a:t> </a:t>
            </a:r>
            <a:r>
              <a:rPr lang="tr-TR" dirty="0" err="1" smtClean="0"/>
              <a:t>independently</a:t>
            </a:r>
            <a:r>
              <a:rPr lang="tr-TR" dirty="0" smtClean="0"/>
              <a:t>.  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Clouds</a:t>
            </a:r>
            <a:r>
              <a:rPr lang="tr-TR" dirty="0" smtClean="0"/>
              <a:t> (</a:t>
            </a:r>
            <a:r>
              <a:rPr lang="tr-TR" dirty="0" err="1" smtClean="0"/>
              <a:t>Similarity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fitting</a:t>
            </a:r>
            <a:r>
              <a:rPr lang="tr-TR" dirty="0" smtClean="0"/>
              <a:t>, </a:t>
            </a:r>
            <a:r>
              <a:rPr lang="tr-TR" dirty="0" err="1" smtClean="0"/>
              <a:t>points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sampled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surfaces</a:t>
            </a:r>
            <a:r>
              <a:rPr lang="tr-TR" dirty="0" smtClean="0"/>
              <a:t> </a:t>
            </a:r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average</a:t>
            </a:r>
            <a:r>
              <a:rPr lang="tr-TR" dirty="0" smtClean="0"/>
              <a:t> </a:t>
            </a:r>
            <a:r>
              <a:rPr lang="tr-TR" dirty="0" err="1" smtClean="0"/>
              <a:t>face</a:t>
            </a:r>
            <a:r>
              <a:rPr lang="tr-TR" dirty="0" smtClean="0"/>
              <a:t> model</a:t>
            </a:r>
          </a:p>
          <a:p>
            <a:r>
              <a:rPr lang="tr-TR" dirty="0" err="1" smtClean="0"/>
              <a:t>Point</a:t>
            </a:r>
            <a:r>
              <a:rPr lang="tr-TR" dirty="0" smtClean="0"/>
              <a:t> set </a:t>
            </a:r>
            <a:r>
              <a:rPr lang="tr-TR" dirty="0" err="1" smtClean="0"/>
              <a:t>differences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dissimilarity</a:t>
            </a:r>
            <a:r>
              <a:rPr lang="tr-TR" dirty="0" smtClean="0"/>
              <a:t> </a:t>
            </a:r>
            <a:r>
              <a:rPr lang="tr-TR" dirty="0" err="1" smtClean="0"/>
              <a:t>measure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registration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Alternatively</a:t>
            </a:r>
            <a:r>
              <a:rPr lang="tr-TR" dirty="0" smtClean="0"/>
              <a:t>, </a:t>
            </a:r>
            <a:r>
              <a:rPr lang="tr-TR" dirty="0" err="1" smtClean="0"/>
              <a:t>Hausdorff</a:t>
            </a:r>
            <a:r>
              <a:rPr lang="tr-TR" dirty="0" smtClean="0"/>
              <a:t> </a:t>
            </a:r>
            <a:r>
              <a:rPr lang="tr-TR" dirty="0" err="1" smtClean="0"/>
              <a:t>distances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distance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2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sets</a:t>
            </a:r>
            <a:r>
              <a:rPr lang="tr-TR" dirty="0" smtClean="0"/>
              <a:t>.  </a:t>
            </a:r>
          </a:p>
          <a:p>
            <a:r>
              <a:rPr lang="tr-TR" dirty="0" err="1" smtClean="0"/>
              <a:t>Hausdorff</a:t>
            </a:r>
            <a:r>
              <a:rPr lang="tr-TR" dirty="0" smtClean="0"/>
              <a:t> </a:t>
            </a:r>
            <a:r>
              <a:rPr lang="tr-TR" dirty="0" err="1" smtClean="0"/>
              <a:t>distance</a:t>
            </a:r>
            <a:r>
              <a:rPr lang="tr-TR" dirty="0" smtClean="0"/>
              <a:t> </a:t>
            </a:r>
            <a:r>
              <a:rPr lang="tr-TR" dirty="0" err="1" smtClean="0"/>
              <a:t>measures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maximum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smallest</a:t>
            </a:r>
            <a:r>
              <a:rPr lang="tr-TR" dirty="0" smtClean="0"/>
              <a:t> </a:t>
            </a:r>
            <a:r>
              <a:rPr lang="tr-TR" dirty="0" err="1" smtClean="0"/>
              <a:t>distances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points</a:t>
            </a:r>
            <a:r>
              <a:rPr lang="tr-TR" dirty="0" smtClean="0"/>
              <a:t> in </a:t>
            </a:r>
            <a:r>
              <a:rPr lang="tr-TR" dirty="0" err="1" smtClean="0"/>
              <a:t>both</a:t>
            </a:r>
            <a:r>
              <a:rPr lang="tr-TR" dirty="0" smtClean="0"/>
              <a:t> </a:t>
            </a:r>
            <a:r>
              <a:rPr lang="tr-TR" dirty="0" err="1" smtClean="0"/>
              <a:t>sets</a:t>
            </a:r>
            <a:r>
              <a:rPr lang="tr-TR" dirty="0" smtClean="0"/>
              <a:t>.  </a:t>
            </a:r>
          </a:p>
          <a:p>
            <a:r>
              <a:rPr lang="tr-TR" dirty="0" smtClean="0"/>
              <a:t>PCA can </a:t>
            </a:r>
            <a:r>
              <a:rPr lang="tr-TR" dirty="0" err="1" smtClean="0"/>
              <a:t>also</a:t>
            </a:r>
            <a:r>
              <a:rPr lang="tr-TR" dirty="0" smtClean="0"/>
              <a:t> be </a:t>
            </a:r>
            <a:r>
              <a:rPr lang="tr-TR" dirty="0" err="1" smtClean="0"/>
              <a:t>applied</a:t>
            </a:r>
            <a:r>
              <a:rPr lang="tr-TR" dirty="0" smtClean="0"/>
              <a:t> on </a:t>
            </a:r>
            <a:r>
              <a:rPr lang="tr-TR" dirty="0" err="1" smtClean="0"/>
              <a:t>Point</a:t>
            </a:r>
            <a:r>
              <a:rPr lang="tr-TR" dirty="0" smtClean="0"/>
              <a:t> </a:t>
            </a:r>
            <a:r>
              <a:rPr lang="tr-TR" dirty="0" err="1" smtClean="0"/>
              <a:t>Cloud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new</a:t>
            </a:r>
            <a:r>
              <a:rPr lang="tr-TR" dirty="0" smtClean="0"/>
              <a:t> </a:t>
            </a:r>
            <a:r>
              <a:rPr lang="tr-TR" dirty="0" err="1" smtClean="0"/>
              <a:t>axes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maximum</a:t>
            </a:r>
            <a:r>
              <a:rPr lang="tr-TR" dirty="0" smtClean="0"/>
              <a:t> </a:t>
            </a:r>
            <a:r>
              <a:rPr lang="tr-TR" dirty="0" err="1" smtClean="0"/>
              <a:t>variance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determined</a:t>
            </a:r>
            <a:r>
              <a:rPr lang="tr-TR" dirty="0" smtClean="0"/>
              <a:t>. 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</TotalTime>
  <Words>1607</Words>
  <Application>Microsoft Office PowerPoint</Application>
  <PresentationFormat>Ekran Gösterisi (4:3)</PresentationFormat>
  <Paragraphs>173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3D Face Modelling and Recognition Survey</vt:lpstr>
      <vt:lpstr>Outline</vt:lpstr>
      <vt:lpstr>Background </vt:lpstr>
      <vt:lpstr>3D vs 2D</vt:lpstr>
      <vt:lpstr>Approaches</vt:lpstr>
      <vt:lpstr>Point Clouds (ICP)</vt:lpstr>
      <vt:lpstr>Point Clouds</vt:lpstr>
      <vt:lpstr>Point Clouds (Nonrigid)</vt:lpstr>
      <vt:lpstr>Point Clouds (Similarity)</vt:lpstr>
      <vt:lpstr>Depth Image Based </vt:lpstr>
      <vt:lpstr>Range Images</vt:lpstr>
      <vt:lpstr>Geometric Methods (Profiles)</vt:lpstr>
      <vt:lpstr>Seven vertical profiles</vt:lpstr>
      <vt:lpstr>Geometric Methods (Curvature)</vt:lpstr>
      <vt:lpstr>Principle Curvatures of Saddle</vt:lpstr>
      <vt:lpstr>Extended Gaussian Image</vt:lpstr>
      <vt:lpstr>Geometric Methods (others)</vt:lpstr>
      <vt:lpstr>Surface Normals</vt:lpstr>
      <vt:lpstr>Shape Descriptor-based</vt:lpstr>
      <vt:lpstr>Point Signatures</vt:lpstr>
      <vt:lpstr>Point Signature</vt:lpstr>
      <vt:lpstr>Sphere Spin Images (SSI)</vt:lpstr>
      <vt:lpstr>Feature Extraction </vt:lpstr>
      <vt:lpstr>The Work of Bosphorus Group</vt:lpstr>
      <vt:lpstr>Average Face Model</vt:lpstr>
      <vt:lpstr>AFM and 7 Landmarks</vt:lpstr>
      <vt:lpstr>ICP  </vt:lpstr>
      <vt:lpstr>Slayt 28</vt:lpstr>
      <vt:lpstr>Estimation of Rotation and Translation</vt:lpstr>
      <vt:lpstr>Slayt 30</vt:lpstr>
      <vt:lpstr>        TPS Warped Face         </vt:lpstr>
      <vt:lpstr>Construction of AFM</vt:lpstr>
      <vt:lpstr>Regional Face Model </vt:lpstr>
      <vt:lpstr>Slayt 34</vt:lpstr>
      <vt:lpstr>2D/3D Hybrid methods</vt:lpstr>
      <vt:lpstr>Conclusion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 Face Recognition</dc:title>
  <dc:creator>timuraksoy</dc:creator>
  <cp:lastModifiedBy>timuraksoy</cp:lastModifiedBy>
  <cp:revision>157</cp:revision>
  <dcterms:created xsi:type="dcterms:W3CDTF">2011-12-05T12:07:07Z</dcterms:created>
  <dcterms:modified xsi:type="dcterms:W3CDTF">2012-07-24T13:13:20Z</dcterms:modified>
</cp:coreProperties>
</file>