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5" r:id="rId3"/>
    <p:sldId id="257" r:id="rId4"/>
    <p:sldId id="258" r:id="rId5"/>
    <p:sldId id="259" r:id="rId6"/>
    <p:sldId id="282" r:id="rId7"/>
    <p:sldId id="262" r:id="rId8"/>
    <p:sldId id="276" r:id="rId9"/>
    <p:sldId id="260" r:id="rId10"/>
    <p:sldId id="261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1" r:id="rId19"/>
    <p:sldId id="270" r:id="rId20"/>
    <p:sldId id="272" r:id="rId21"/>
    <p:sldId id="273" r:id="rId22"/>
    <p:sldId id="275" r:id="rId23"/>
    <p:sldId id="274" r:id="rId24"/>
    <p:sldId id="277" r:id="rId25"/>
    <p:sldId id="278" r:id="rId26"/>
    <p:sldId id="279" r:id="rId27"/>
    <p:sldId id="280" r:id="rId28"/>
    <p:sldId id="281" r:id="rId29"/>
    <p:sldId id="283" r:id="rId30"/>
    <p:sldId id="284" r:id="rId3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Orta Stil 2 - Vurgu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41" autoAdjust="0"/>
    <p:restoredTop sz="94660"/>
  </p:normalViewPr>
  <p:slideViewPr>
    <p:cSldViewPr>
      <p:cViewPr varScale="1">
        <p:scale>
          <a:sx n="68" d="100"/>
          <a:sy n="68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61CB2-C2EF-4C23-BAA4-72984CB2CF15}" type="datetimeFigureOut">
              <a:rPr lang="tr-TR" smtClean="0"/>
              <a:pPr/>
              <a:t>27.03.2012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CB7FA-50B5-4596-8FE4-830FF9E5282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61CB2-C2EF-4C23-BAA4-72984CB2CF15}" type="datetimeFigureOut">
              <a:rPr lang="tr-TR" smtClean="0"/>
              <a:pPr/>
              <a:t>27.03.2012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CB7FA-50B5-4596-8FE4-830FF9E5282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61CB2-C2EF-4C23-BAA4-72984CB2CF15}" type="datetimeFigureOut">
              <a:rPr lang="tr-TR" smtClean="0"/>
              <a:pPr/>
              <a:t>27.03.2012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CB7FA-50B5-4596-8FE4-830FF9E5282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61CB2-C2EF-4C23-BAA4-72984CB2CF15}" type="datetimeFigureOut">
              <a:rPr lang="tr-TR" smtClean="0"/>
              <a:pPr/>
              <a:t>27.03.2012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CB7FA-50B5-4596-8FE4-830FF9E5282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61CB2-C2EF-4C23-BAA4-72984CB2CF15}" type="datetimeFigureOut">
              <a:rPr lang="tr-TR" smtClean="0"/>
              <a:pPr/>
              <a:t>27.03.2012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CB7FA-50B5-4596-8FE4-830FF9E5282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61CB2-C2EF-4C23-BAA4-72984CB2CF15}" type="datetimeFigureOut">
              <a:rPr lang="tr-TR" smtClean="0"/>
              <a:pPr/>
              <a:t>27.03.2012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CB7FA-50B5-4596-8FE4-830FF9E5282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61CB2-C2EF-4C23-BAA4-72984CB2CF15}" type="datetimeFigureOut">
              <a:rPr lang="tr-TR" smtClean="0"/>
              <a:pPr/>
              <a:t>27.03.2012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CB7FA-50B5-4596-8FE4-830FF9E5282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61CB2-C2EF-4C23-BAA4-72984CB2CF15}" type="datetimeFigureOut">
              <a:rPr lang="tr-TR" smtClean="0"/>
              <a:pPr/>
              <a:t>27.03.2012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CB7FA-50B5-4596-8FE4-830FF9E5282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61CB2-C2EF-4C23-BAA4-72984CB2CF15}" type="datetimeFigureOut">
              <a:rPr lang="tr-TR" smtClean="0"/>
              <a:pPr/>
              <a:t>27.03.2012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CB7FA-50B5-4596-8FE4-830FF9E5282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61CB2-C2EF-4C23-BAA4-72984CB2CF15}" type="datetimeFigureOut">
              <a:rPr lang="tr-TR" smtClean="0"/>
              <a:pPr/>
              <a:t>27.03.2012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CB7FA-50B5-4596-8FE4-830FF9E5282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61CB2-C2EF-4C23-BAA4-72984CB2CF15}" type="datetimeFigureOut">
              <a:rPr lang="tr-TR" smtClean="0"/>
              <a:pPr/>
              <a:t>27.03.2012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CB7FA-50B5-4596-8FE4-830FF9E5282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561CB2-C2EF-4C23-BAA4-72984CB2CF15}" type="datetimeFigureOut">
              <a:rPr lang="tr-TR" smtClean="0"/>
              <a:pPr/>
              <a:t>27.03.2012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5CB7FA-50B5-4596-8FE4-830FF9E5282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1500174"/>
            <a:ext cx="7772400" cy="1470025"/>
          </a:xfrm>
        </p:spPr>
        <p:txBody>
          <a:bodyPr/>
          <a:lstStyle/>
          <a:p>
            <a:r>
              <a:rPr lang="tr-TR" dirty="0" err="1" smtClean="0"/>
              <a:t>Lucas</a:t>
            </a:r>
            <a:r>
              <a:rPr lang="tr-TR" dirty="0" smtClean="0"/>
              <a:t> </a:t>
            </a:r>
            <a:r>
              <a:rPr lang="tr-TR" dirty="0" err="1" smtClean="0"/>
              <a:t>Kanade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Inverse</a:t>
            </a:r>
            <a:r>
              <a:rPr lang="tr-TR" dirty="0" smtClean="0"/>
              <a:t> </a:t>
            </a:r>
            <a:r>
              <a:rPr lang="tr-TR" dirty="0" err="1" smtClean="0"/>
              <a:t>Compositional</a:t>
            </a:r>
            <a:r>
              <a:rPr lang="tr-TR" dirty="0" smtClean="0"/>
              <a:t> AAM </a:t>
            </a:r>
            <a:r>
              <a:rPr lang="tr-TR" dirty="0" err="1" smtClean="0"/>
              <a:t>Fitting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285852" y="3429000"/>
            <a:ext cx="6400800" cy="1752600"/>
          </a:xfrm>
        </p:spPr>
        <p:txBody>
          <a:bodyPr>
            <a:noAutofit/>
          </a:bodyPr>
          <a:lstStyle/>
          <a:p>
            <a:r>
              <a:rPr lang="tr-TR" sz="2800" dirty="0" smtClean="0"/>
              <a:t>Timur Aksoy</a:t>
            </a:r>
          </a:p>
          <a:p>
            <a:r>
              <a:rPr lang="tr-TR" sz="2800" dirty="0" err="1" smtClean="0"/>
              <a:t>Biometrics</a:t>
            </a:r>
            <a:r>
              <a:rPr lang="tr-TR" sz="2800" dirty="0" smtClean="0"/>
              <a:t> </a:t>
            </a:r>
            <a:r>
              <a:rPr lang="tr-TR" sz="2800" dirty="0" err="1" smtClean="0"/>
              <a:t>Course</a:t>
            </a:r>
            <a:r>
              <a:rPr lang="tr-TR" sz="2800" dirty="0" smtClean="0"/>
              <a:t> Project </a:t>
            </a:r>
          </a:p>
          <a:p>
            <a:r>
              <a:rPr lang="tr-TR" sz="2800" dirty="0" err="1" smtClean="0"/>
              <a:t>Fall</a:t>
            </a:r>
            <a:r>
              <a:rPr lang="tr-TR" sz="2800" dirty="0" smtClean="0"/>
              <a:t> 2011</a:t>
            </a:r>
          </a:p>
          <a:p>
            <a:r>
              <a:rPr lang="tr-TR" sz="2800" dirty="0" err="1" smtClean="0"/>
              <a:t>Based</a:t>
            </a:r>
            <a:r>
              <a:rPr lang="tr-TR" sz="2800" dirty="0" smtClean="0"/>
              <a:t> on </a:t>
            </a:r>
            <a:r>
              <a:rPr lang="tr-TR" sz="2800" dirty="0" err="1" smtClean="0"/>
              <a:t>Matthew</a:t>
            </a:r>
            <a:r>
              <a:rPr lang="tr-TR" sz="2800" dirty="0" smtClean="0"/>
              <a:t> </a:t>
            </a:r>
            <a:r>
              <a:rPr lang="tr-TR" sz="2800" dirty="0" err="1" smtClean="0"/>
              <a:t>and</a:t>
            </a:r>
            <a:r>
              <a:rPr lang="tr-TR" sz="2800" dirty="0" smtClean="0"/>
              <a:t> </a:t>
            </a:r>
            <a:r>
              <a:rPr lang="tr-TR" sz="2800" dirty="0" err="1" smtClean="0"/>
              <a:t>Baker’s</a:t>
            </a:r>
            <a:r>
              <a:rPr lang="tr-TR" sz="2800" dirty="0" smtClean="0"/>
              <a:t> AAM </a:t>
            </a:r>
            <a:r>
              <a:rPr lang="tr-TR" sz="2800" dirty="0" err="1" smtClean="0"/>
              <a:t>Revisited</a:t>
            </a:r>
            <a:r>
              <a:rPr lang="tr-TR" sz="2800" dirty="0" smtClean="0"/>
              <a:t> (2004)</a:t>
            </a:r>
            <a:endParaRPr lang="tr-TR" sz="2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Lucas</a:t>
            </a:r>
            <a:r>
              <a:rPr lang="tr-TR" dirty="0" smtClean="0"/>
              <a:t>-</a:t>
            </a:r>
            <a:r>
              <a:rPr lang="tr-TR" dirty="0" err="1" smtClean="0"/>
              <a:t>Kanade</a:t>
            </a:r>
            <a:r>
              <a:rPr lang="tr-TR" dirty="0" smtClean="0"/>
              <a:t> AAM </a:t>
            </a:r>
            <a:r>
              <a:rPr lang="tr-TR" dirty="0" err="1" smtClean="0"/>
              <a:t>Fitting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400" dirty="0" smtClean="0"/>
              <a:t>An </a:t>
            </a:r>
            <a:r>
              <a:rPr lang="tr-TR" sz="2400" dirty="0" err="1" smtClean="0"/>
              <a:t>efficient</a:t>
            </a:r>
            <a:r>
              <a:rPr lang="tr-TR" sz="2400" dirty="0" smtClean="0"/>
              <a:t> </a:t>
            </a:r>
            <a:r>
              <a:rPr lang="tr-TR" sz="2400" dirty="0" err="1" smtClean="0"/>
              <a:t>gradient</a:t>
            </a:r>
            <a:r>
              <a:rPr lang="tr-TR" sz="2400" dirty="0" smtClean="0"/>
              <a:t> </a:t>
            </a:r>
            <a:r>
              <a:rPr lang="tr-TR" sz="2400" dirty="0" err="1" smtClean="0"/>
              <a:t>descent</a:t>
            </a:r>
            <a:r>
              <a:rPr lang="tr-TR" sz="2400" dirty="0" smtClean="0"/>
              <a:t> </a:t>
            </a:r>
            <a:r>
              <a:rPr lang="tr-TR" sz="2400" dirty="0" err="1" smtClean="0"/>
              <a:t>optimization</a:t>
            </a:r>
            <a:r>
              <a:rPr lang="tr-TR" sz="2400" dirty="0" smtClean="0"/>
              <a:t> </a:t>
            </a:r>
            <a:r>
              <a:rPr lang="tr-TR" sz="2400" dirty="0" err="1" smtClean="0"/>
              <a:t>algorithm</a:t>
            </a:r>
            <a:r>
              <a:rPr lang="tr-TR" sz="2400" dirty="0" smtClean="0"/>
              <a:t> </a:t>
            </a:r>
            <a:r>
              <a:rPr lang="tr-TR" sz="2400" dirty="0" err="1" smtClean="0"/>
              <a:t>for</a:t>
            </a:r>
            <a:r>
              <a:rPr lang="tr-TR" sz="2400" dirty="0" smtClean="0"/>
              <a:t> </a:t>
            </a:r>
            <a:r>
              <a:rPr lang="tr-TR" sz="2400" dirty="0" err="1" smtClean="0"/>
              <a:t>image</a:t>
            </a:r>
            <a:r>
              <a:rPr lang="tr-TR" sz="2400" dirty="0" smtClean="0"/>
              <a:t> </a:t>
            </a:r>
            <a:r>
              <a:rPr lang="tr-TR" sz="2400" dirty="0" err="1" smtClean="0"/>
              <a:t>alignment</a:t>
            </a:r>
            <a:r>
              <a:rPr lang="tr-TR" sz="2400" dirty="0" smtClean="0"/>
              <a:t>.  </a:t>
            </a:r>
          </a:p>
          <a:p>
            <a:r>
              <a:rPr lang="tr-TR" sz="2400" dirty="0" err="1" smtClean="0"/>
              <a:t>Uses</a:t>
            </a:r>
            <a:r>
              <a:rPr lang="tr-TR" sz="2400" dirty="0" smtClean="0"/>
              <a:t> </a:t>
            </a:r>
            <a:r>
              <a:rPr lang="tr-TR" sz="2400" dirty="0" err="1" smtClean="0"/>
              <a:t>additive</a:t>
            </a:r>
            <a:r>
              <a:rPr lang="tr-TR" sz="2400" dirty="0" smtClean="0"/>
              <a:t> </a:t>
            </a:r>
            <a:r>
              <a:rPr lang="tr-TR" sz="2400" dirty="0" err="1" smtClean="0"/>
              <a:t>updates</a:t>
            </a:r>
            <a:r>
              <a:rPr lang="tr-TR" sz="2400" dirty="0" smtClean="0"/>
              <a:t> </a:t>
            </a:r>
            <a:r>
              <a:rPr lang="tr-TR" sz="2400" dirty="0" err="1" smtClean="0"/>
              <a:t>for</a:t>
            </a:r>
            <a:r>
              <a:rPr lang="tr-TR" sz="2400" dirty="0" smtClean="0"/>
              <a:t> </a:t>
            </a:r>
            <a:r>
              <a:rPr lang="tr-TR" sz="2400" dirty="0" err="1" smtClean="0"/>
              <a:t>shape</a:t>
            </a:r>
            <a:r>
              <a:rPr lang="tr-TR" sz="2400" dirty="0" smtClean="0"/>
              <a:t> </a:t>
            </a:r>
            <a:r>
              <a:rPr lang="tr-TR" sz="2400" dirty="0" err="1" smtClean="0"/>
              <a:t>parameters</a:t>
            </a:r>
            <a:r>
              <a:rPr lang="tr-TR" sz="2400" dirty="0" smtClean="0"/>
              <a:t>.  </a:t>
            </a:r>
          </a:p>
          <a:p>
            <a:r>
              <a:rPr lang="tr-TR" sz="2400" dirty="0" err="1" smtClean="0"/>
              <a:t>Steepest</a:t>
            </a:r>
            <a:r>
              <a:rPr lang="tr-TR" sz="2400" dirty="0" smtClean="0"/>
              <a:t> </a:t>
            </a:r>
            <a:r>
              <a:rPr lang="tr-TR" sz="2400" dirty="0" err="1" smtClean="0"/>
              <a:t>descent</a:t>
            </a:r>
            <a:r>
              <a:rPr lang="tr-TR" sz="2400" dirty="0" smtClean="0"/>
              <a:t> </a:t>
            </a:r>
            <a:r>
              <a:rPr lang="tr-TR" sz="2400" dirty="0" err="1" smtClean="0"/>
              <a:t>images</a:t>
            </a:r>
            <a:r>
              <a:rPr lang="tr-TR" sz="2400" dirty="0" smtClean="0"/>
              <a:t> </a:t>
            </a:r>
            <a:r>
              <a:rPr lang="tr-TR" sz="2400" dirty="0" err="1" smtClean="0"/>
              <a:t>and</a:t>
            </a:r>
            <a:r>
              <a:rPr lang="tr-TR" sz="2400" dirty="0" smtClean="0"/>
              <a:t> </a:t>
            </a:r>
            <a:r>
              <a:rPr lang="tr-TR" sz="2400" dirty="0" err="1" smtClean="0"/>
              <a:t>Hessian</a:t>
            </a:r>
            <a:r>
              <a:rPr lang="tr-TR" sz="2400" dirty="0" smtClean="0"/>
              <a:t> </a:t>
            </a:r>
            <a:r>
              <a:rPr lang="tr-TR" sz="2400" dirty="0" err="1" smtClean="0"/>
              <a:t>are</a:t>
            </a:r>
            <a:r>
              <a:rPr lang="tr-TR" sz="2400" dirty="0" smtClean="0"/>
              <a:t> </a:t>
            </a:r>
            <a:r>
              <a:rPr lang="tr-TR" sz="2400" dirty="0" err="1" smtClean="0"/>
              <a:t>computed</a:t>
            </a:r>
            <a:r>
              <a:rPr lang="tr-TR" sz="2400" dirty="0" smtClean="0"/>
              <a:t> </a:t>
            </a:r>
            <a:r>
              <a:rPr lang="tr-TR" sz="2400" dirty="0" err="1" smtClean="0"/>
              <a:t>every</a:t>
            </a:r>
            <a:r>
              <a:rPr lang="tr-TR" sz="2400" dirty="0" smtClean="0"/>
              <a:t> </a:t>
            </a:r>
            <a:r>
              <a:rPr lang="tr-TR" sz="2400" dirty="0" err="1" smtClean="0"/>
              <a:t>iteration</a:t>
            </a:r>
            <a:r>
              <a:rPr lang="tr-TR" sz="2400" dirty="0" smtClean="0"/>
              <a:t>.  </a:t>
            </a:r>
          </a:p>
          <a:p>
            <a:r>
              <a:rPr lang="tr-TR" sz="2400" dirty="0" err="1" smtClean="0"/>
              <a:t>The</a:t>
            </a:r>
            <a:r>
              <a:rPr lang="tr-TR" sz="2400" dirty="0" smtClean="0"/>
              <a:t> </a:t>
            </a:r>
            <a:r>
              <a:rPr lang="tr-TR" sz="2400" dirty="0" err="1" smtClean="0"/>
              <a:t>cost</a:t>
            </a:r>
            <a:r>
              <a:rPr lang="tr-TR" sz="2400" dirty="0" smtClean="0"/>
              <a:t> </a:t>
            </a:r>
            <a:r>
              <a:rPr lang="tr-TR" sz="2400" dirty="0" err="1" smtClean="0"/>
              <a:t>function</a:t>
            </a:r>
            <a:r>
              <a:rPr lang="tr-TR" sz="2400" dirty="0" smtClean="0"/>
              <a:t> </a:t>
            </a:r>
            <a:r>
              <a:rPr lang="tr-TR" sz="2400" dirty="0" err="1" smtClean="0"/>
              <a:t>to</a:t>
            </a:r>
            <a:r>
              <a:rPr lang="tr-TR" sz="2400" dirty="0" smtClean="0"/>
              <a:t> minimize is 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143380"/>
            <a:ext cx="8204265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9" name="8 Nesne"/>
          <p:cNvGraphicFramePr>
            <a:graphicFrameLocks noChangeAspect="1"/>
          </p:cNvGraphicFramePr>
          <p:nvPr/>
        </p:nvGraphicFramePr>
        <p:xfrm>
          <a:off x="857224" y="5072075"/>
          <a:ext cx="7500990" cy="1357322"/>
        </p:xfrm>
        <a:graphic>
          <a:graphicData uri="http://schemas.openxmlformats.org/presentationml/2006/ole">
            <p:oleObj spid="_x0000_s2055" name="Equation" r:id="rId4" imgW="3771720" imgH="66024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Steepest</a:t>
            </a:r>
            <a:r>
              <a:rPr lang="tr-TR" dirty="0" smtClean="0"/>
              <a:t> </a:t>
            </a:r>
            <a:r>
              <a:rPr lang="tr-TR" dirty="0" err="1" smtClean="0"/>
              <a:t>Descent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Hessian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r-TR" sz="3000" dirty="0" err="1" smtClean="0"/>
              <a:t>The</a:t>
            </a:r>
            <a:r>
              <a:rPr lang="tr-TR" sz="3000" dirty="0" smtClean="0"/>
              <a:t> </a:t>
            </a:r>
            <a:r>
              <a:rPr lang="tr-TR" sz="3000" dirty="0" err="1" smtClean="0"/>
              <a:t>Steepest</a:t>
            </a:r>
            <a:r>
              <a:rPr lang="tr-TR" sz="3000" dirty="0" smtClean="0"/>
              <a:t> </a:t>
            </a:r>
            <a:r>
              <a:rPr lang="tr-TR" sz="3000" dirty="0" err="1" smtClean="0"/>
              <a:t>Descent</a:t>
            </a:r>
            <a:r>
              <a:rPr lang="tr-TR" sz="3000" dirty="0" smtClean="0"/>
              <a:t> </a:t>
            </a:r>
            <a:r>
              <a:rPr lang="tr-TR" sz="3000" dirty="0" err="1" smtClean="0"/>
              <a:t>image</a:t>
            </a:r>
            <a:r>
              <a:rPr lang="tr-TR" sz="3000" dirty="0" smtClean="0"/>
              <a:t> </a:t>
            </a:r>
            <a:r>
              <a:rPr lang="tr-TR" sz="3000" dirty="0" err="1" smtClean="0"/>
              <a:t>for</a:t>
            </a:r>
            <a:r>
              <a:rPr lang="tr-TR" sz="3000" dirty="0" smtClean="0"/>
              <a:t> </a:t>
            </a:r>
            <a:r>
              <a:rPr lang="tr-TR" sz="3000" dirty="0" err="1" smtClean="0"/>
              <a:t>shape</a:t>
            </a:r>
            <a:r>
              <a:rPr lang="tr-TR" sz="3000" dirty="0" smtClean="0"/>
              <a:t> </a:t>
            </a:r>
            <a:r>
              <a:rPr lang="tr-TR" sz="3000" dirty="0" err="1" smtClean="0"/>
              <a:t>parameter</a:t>
            </a:r>
            <a:r>
              <a:rPr lang="tr-TR" sz="3000" dirty="0" smtClean="0"/>
              <a:t> j </a:t>
            </a:r>
            <a:r>
              <a:rPr lang="tr-TR" sz="3000" dirty="0" err="1" smtClean="0"/>
              <a:t>depends</a:t>
            </a:r>
            <a:r>
              <a:rPr lang="tr-TR" sz="3000" dirty="0" smtClean="0"/>
              <a:t> on </a:t>
            </a:r>
            <a:r>
              <a:rPr lang="tr-TR" sz="3000" dirty="0" err="1" smtClean="0"/>
              <a:t>warp</a:t>
            </a:r>
            <a:r>
              <a:rPr lang="tr-TR" sz="3000" dirty="0" smtClean="0"/>
              <a:t> </a:t>
            </a:r>
            <a:r>
              <a:rPr lang="tr-TR" sz="3000" dirty="0" err="1" smtClean="0"/>
              <a:t>Jacobian</a:t>
            </a:r>
            <a:r>
              <a:rPr lang="tr-TR" sz="3000" dirty="0" smtClean="0"/>
              <a:t>:</a:t>
            </a:r>
          </a:p>
          <a:p>
            <a:endParaRPr lang="tr-TR" sz="3000" dirty="0" smtClean="0"/>
          </a:p>
          <a:p>
            <a:endParaRPr lang="tr-TR" sz="3000" dirty="0" smtClean="0"/>
          </a:p>
          <a:p>
            <a:endParaRPr lang="tr-TR" sz="3000" dirty="0" smtClean="0"/>
          </a:p>
          <a:p>
            <a:endParaRPr lang="tr-TR" sz="3000" dirty="0" smtClean="0"/>
          </a:p>
          <a:p>
            <a:r>
              <a:rPr lang="tr-TR" sz="3000" dirty="0" err="1" smtClean="0"/>
              <a:t>The</a:t>
            </a:r>
            <a:r>
              <a:rPr lang="tr-TR" sz="3000" dirty="0" smtClean="0"/>
              <a:t> </a:t>
            </a:r>
            <a:r>
              <a:rPr lang="tr-TR" sz="3000" dirty="0" err="1" smtClean="0"/>
              <a:t>Hessian</a:t>
            </a:r>
            <a:r>
              <a:rPr lang="tr-TR" sz="3000" dirty="0" smtClean="0"/>
              <a:t> is </a:t>
            </a:r>
            <a:r>
              <a:rPr lang="tr-TR" sz="3000" dirty="0" err="1" smtClean="0"/>
              <a:t>computed</a:t>
            </a:r>
            <a:r>
              <a:rPr lang="tr-TR" sz="3000" dirty="0" smtClean="0"/>
              <a:t> </a:t>
            </a:r>
            <a:r>
              <a:rPr lang="tr-TR" sz="3000" dirty="0" err="1" smtClean="0"/>
              <a:t>from</a:t>
            </a:r>
            <a:r>
              <a:rPr lang="tr-TR" sz="3000" dirty="0" smtClean="0"/>
              <a:t> </a:t>
            </a:r>
            <a:r>
              <a:rPr lang="tr-TR" sz="3000" dirty="0" err="1" smtClean="0"/>
              <a:t>SD’s</a:t>
            </a:r>
            <a:r>
              <a:rPr lang="tr-TR" sz="3000" dirty="0" smtClean="0"/>
              <a:t>:  </a:t>
            </a:r>
          </a:p>
          <a:p>
            <a:r>
              <a:rPr lang="tr-TR" sz="3000" dirty="0" smtClean="0"/>
              <a:t>  </a:t>
            </a:r>
          </a:p>
          <a:p>
            <a:endParaRPr lang="tr-TR" sz="3000" dirty="0" smtClean="0"/>
          </a:p>
          <a:p>
            <a:r>
              <a:rPr lang="tr-TR" sz="3000" dirty="0" err="1" smtClean="0"/>
              <a:t>Multiply</a:t>
            </a:r>
            <a:r>
              <a:rPr lang="tr-TR" sz="3000" dirty="0" smtClean="0"/>
              <a:t> SD </a:t>
            </a:r>
            <a:r>
              <a:rPr lang="tr-TR" sz="3000" dirty="0" err="1" smtClean="0"/>
              <a:t>by</a:t>
            </a:r>
            <a:r>
              <a:rPr lang="tr-TR" sz="3000" dirty="0" smtClean="0"/>
              <a:t> </a:t>
            </a:r>
            <a:r>
              <a:rPr lang="tr-TR" sz="3000" dirty="0" err="1" smtClean="0"/>
              <a:t>Error</a:t>
            </a:r>
            <a:r>
              <a:rPr lang="tr-TR" sz="3000" dirty="0" smtClean="0"/>
              <a:t> </a:t>
            </a:r>
            <a:r>
              <a:rPr lang="tr-TR" sz="3000" dirty="0" err="1" smtClean="0"/>
              <a:t>Image</a:t>
            </a:r>
            <a:r>
              <a:rPr lang="tr-TR" sz="3000" dirty="0" smtClean="0"/>
              <a:t> </a:t>
            </a:r>
            <a:r>
              <a:rPr lang="tr-TR" sz="3000" dirty="0" err="1" smtClean="0"/>
              <a:t>and</a:t>
            </a:r>
            <a:r>
              <a:rPr lang="tr-TR" sz="3000" dirty="0" smtClean="0"/>
              <a:t> </a:t>
            </a:r>
            <a:r>
              <a:rPr lang="tr-TR" sz="3000" dirty="0" err="1" smtClean="0"/>
              <a:t>then</a:t>
            </a:r>
            <a:r>
              <a:rPr lang="tr-TR" sz="3000" dirty="0" smtClean="0"/>
              <a:t> </a:t>
            </a:r>
            <a:r>
              <a:rPr lang="tr-TR" sz="3000" dirty="0" err="1" smtClean="0"/>
              <a:t>Hessian</a:t>
            </a:r>
            <a:r>
              <a:rPr lang="tr-TR" sz="3000" dirty="0" smtClean="0"/>
              <a:t> </a:t>
            </a:r>
            <a:r>
              <a:rPr lang="tr-TR" sz="3000" dirty="0" err="1" smtClean="0"/>
              <a:t>to</a:t>
            </a:r>
            <a:r>
              <a:rPr lang="tr-TR" sz="3000" dirty="0" smtClean="0"/>
              <a:t> </a:t>
            </a:r>
            <a:r>
              <a:rPr lang="tr-TR" sz="3000" dirty="0" err="1" smtClean="0"/>
              <a:t>compute</a:t>
            </a:r>
            <a:r>
              <a:rPr lang="tr-TR" sz="3000" dirty="0" smtClean="0"/>
              <a:t> </a:t>
            </a:r>
            <a:r>
              <a:rPr lang="tr-TR" sz="3000" dirty="0" err="1" smtClean="0"/>
              <a:t>the</a:t>
            </a:r>
            <a:r>
              <a:rPr lang="tr-TR" sz="3000" dirty="0" smtClean="0"/>
              <a:t> </a:t>
            </a:r>
            <a:r>
              <a:rPr lang="tr-TR" sz="3000" dirty="0" err="1" smtClean="0"/>
              <a:t>additive</a:t>
            </a:r>
            <a:r>
              <a:rPr lang="tr-TR" sz="3000" dirty="0" smtClean="0"/>
              <a:t> </a:t>
            </a:r>
            <a:r>
              <a:rPr lang="tr-TR" sz="3000" dirty="0" err="1" smtClean="0"/>
              <a:t>update</a:t>
            </a:r>
            <a:r>
              <a:rPr lang="tr-TR" sz="3000" dirty="0" smtClean="0"/>
              <a:t>.  </a:t>
            </a:r>
          </a:p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5" name="4 Nesne"/>
          <p:cNvGraphicFramePr>
            <a:graphicFrameLocks noChangeAspect="1"/>
          </p:cNvGraphicFramePr>
          <p:nvPr/>
        </p:nvGraphicFramePr>
        <p:xfrm>
          <a:off x="642910" y="3071810"/>
          <a:ext cx="7315200" cy="714375"/>
        </p:xfrm>
        <a:graphic>
          <a:graphicData uri="http://schemas.openxmlformats.org/presentationml/2006/ole">
            <p:oleObj spid="_x0000_s3075" name="Equation" r:id="rId3" imgW="4292280" imgH="419040" progId="Equation.DSMT4">
              <p:embed/>
            </p:oleObj>
          </a:graphicData>
        </a:graphic>
      </p:graphicFrame>
      <p:graphicFrame>
        <p:nvGraphicFramePr>
          <p:cNvPr id="6" name="5 Nesne"/>
          <p:cNvGraphicFramePr>
            <a:graphicFrameLocks noChangeAspect="1"/>
          </p:cNvGraphicFramePr>
          <p:nvPr/>
        </p:nvGraphicFramePr>
        <p:xfrm>
          <a:off x="1427163" y="4429125"/>
          <a:ext cx="3932237" cy="752475"/>
        </p:xfrm>
        <a:graphic>
          <a:graphicData uri="http://schemas.openxmlformats.org/presentationml/2006/ole">
            <p:oleObj spid="_x0000_s3076" name="Equation" r:id="rId4" imgW="1790640" imgH="342720" progId="Equation.DSMT4">
              <p:embed/>
            </p:oleObj>
          </a:graphicData>
        </a:graphic>
      </p:graphicFrame>
      <p:graphicFrame>
        <p:nvGraphicFramePr>
          <p:cNvPr id="7" name="6 Nesne"/>
          <p:cNvGraphicFramePr>
            <a:graphicFrameLocks noChangeAspect="1"/>
          </p:cNvGraphicFramePr>
          <p:nvPr/>
        </p:nvGraphicFramePr>
        <p:xfrm>
          <a:off x="500034" y="2357430"/>
          <a:ext cx="8120120" cy="785818"/>
        </p:xfrm>
        <a:graphic>
          <a:graphicData uri="http://schemas.openxmlformats.org/presentationml/2006/ole">
            <p:oleObj spid="_x0000_s3077" name="Equation" r:id="rId5" imgW="4724280" imgH="45720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Remarks</a:t>
            </a:r>
            <a:r>
              <a:rPr lang="tr-TR" dirty="0" smtClean="0"/>
              <a:t> of LK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Image</a:t>
            </a:r>
            <a:r>
              <a:rPr lang="tr-TR" dirty="0" smtClean="0"/>
              <a:t> </a:t>
            </a:r>
            <a:r>
              <a:rPr lang="tr-TR" dirty="0" err="1" smtClean="0"/>
              <a:t>gradient</a:t>
            </a:r>
            <a:r>
              <a:rPr lang="tr-TR" dirty="0" smtClean="0"/>
              <a:t>, </a:t>
            </a:r>
            <a:r>
              <a:rPr lang="tr-TR" dirty="0" err="1" smtClean="0"/>
              <a:t>Steepest</a:t>
            </a:r>
            <a:r>
              <a:rPr lang="tr-TR" dirty="0" smtClean="0"/>
              <a:t> </a:t>
            </a:r>
            <a:r>
              <a:rPr lang="tr-TR" dirty="0" err="1" smtClean="0"/>
              <a:t>Descent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Hessian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computed</a:t>
            </a:r>
            <a:r>
              <a:rPr lang="tr-TR" dirty="0" smtClean="0"/>
              <a:t> </a:t>
            </a:r>
            <a:r>
              <a:rPr lang="tr-TR" dirty="0" err="1" smtClean="0"/>
              <a:t>each</a:t>
            </a:r>
            <a:r>
              <a:rPr lang="tr-TR" dirty="0" smtClean="0"/>
              <a:t> </a:t>
            </a:r>
            <a:r>
              <a:rPr lang="tr-TR" dirty="0" err="1" smtClean="0"/>
              <a:t>iteration</a:t>
            </a:r>
            <a:r>
              <a:rPr lang="tr-TR" dirty="0" smtClean="0"/>
              <a:t> </a:t>
            </a:r>
            <a:r>
              <a:rPr lang="tr-TR" dirty="0" err="1" smtClean="0"/>
              <a:t>therefore</a:t>
            </a:r>
            <a:r>
              <a:rPr lang="tr-TR" dirty="0" smtClean="0"/>
              <a:t> </a:t>
            </a:r>
            <a:r>
              <a:rPr lang="tr-TR" dirty="0" err="1" smtClean="0"/>
              <a:t>high</a:t>
            </a:r>
            <a:r>
              <a:rPr lang="tr-TR" dirty="0" smtClean="0"/>
              <a:t> time </a:t>
            </a:r>
            <a:r>
              <a:rPr lang="tr-TR" dirty="0" err="1" smtClean="0"/>
              <a:t>complexity</a:t>
            </a:r>
            <a:r>
              <a:rPr lang="tr-TR" dirty="0" smtClean="0"/>
              <a:t>.  </a:t>
            </a:r>
          </a:p>
          <a:p>
            <a:r>
              <a:rPr lang="tr-TR" dirty="0" err="1" smtClean="0"/>
              <a:t>However</a:t>
            </a:r>
            <a:r>
              <a:rPr lang="tr-TR" dirty="0" smtClean="0"/>
              <a:t> </a:t>
            </a:r>
            <a:r>
              <a:rPr lang="tr-TR" dirty="0" err="1" smtClean="0"/>
              <a:t>warp</a:t>
            </a:r>
            <a:r>
              <a:rPr lang="tr-TR" dirty="0" smtClean="0"/>
              <a:t> in </a:t>
            </a:r>
            <a:r>
              <a:rPr lang="tr-TR" dirty="0" err="1" smtClean="0"/>
              <a:t>only</a:t>
            </a:r>
            <a:r>
              <a:rPr lang="tr-TR" dirty="0" smtClean="0"/>
              <a:t> </a:t>
            </a:r>
            <a:r>
              <a:rPr lang="tr-TR" dirty="0" err="1" smtClean="0"/>
              <a:t>one</a:t>
            </a:r>
            <a:r>
              <a:rPr lang="tr-TR" dirty="0" smtClean="0"/>
              <a:t> </a:t>
            </a:r>
            <a:r>
              <a:rPr lang="tr-TR" dirty="0" err="1" smtClean="0"/>
              <a:t>direction</a:t>
            </a:r>
            <a:r>
              <a:rPr lang="tr-TR" dirty="0" smtClean="0"/>
              <a:t> is </a:t>
            </a:r>
            <a:r>
              <a:rPr lang="tr-TR" dirty="0" err="1" smtClean="0"/>
              <a:t>computed</a:t>
            </a:r>
            <a:r>
              <a:rPr lang="tr-TR" dirty="0" smtClean="0"/>
              <a:t> </a:t>
            </a:r>
            <a:r>
              <a:rPr lang="tr-TR" dirty="0" err="1" smtClean="0"/>
              <a:t>therefore</a:t>
            </a:r>
            <a:r>
              <a:rPr lang="tr-TR" dirty="0" smtClean="0"/>
              <a:t> </a:t>
            </a:r>
            <a:r>
              <a:rPr lang="tr-TR" dirty="0" err="1" smtClean="0"/>
              <a:t>warping</a:t>
            </a:r>
            <a:r>
              <a:rPr lang="tr-TR" dirty="0" smtClean="0"/>
              <a:t> is </a:t>
            </a:r>
            <a:r>
              <a:rPr lang="tr-TR" dirty="0" err="1" smtClean="0"/>
              <a:t>straight</a:t>
            </a:r>
            <a:r>
              <a:rPr lang="tr-TR" dirty="0" smtClean="0"/>
              <a:t>-</a:t>
            </a:r>
            <a:r>
              <a:rPr lang="tr-TR" dirty="0" err="1" smtClean="0"/>
              <a:t>forward</a:t>
            </a:r>
            <a:r>
              <a:rPr lang="tr-TR" dirty="0" smtClean="0"/>
              <a:t>.  </a:t>
            </a:r>
          </a:p>
          <a:p>
            <a:endParaRPr lang="tr-TR" dirty="0" smtClean="0"/>
          </a:p>
          <a:p>
            <a:endParaRPr lang="tr-TR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Inverse</a:t>
            </a:r>
            <a:r>
              <a:rPr lang="tr-TR" dirty="0" smtClean="0"/>
              <a:t> </a:t>
            </a:r>
            <a:r>
              <a:rPr lang="tr-TR" dirty="0" err="1" smtClean="0"/>
              <a:t>Compositional</a:t>
            </a:r>
            <a:r>
              <a:rPr lang="tr-TR" dirty="0" smtClean="0"/>
              <a:t> AAM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same</a:t>
            </a:r>
            <a:r>
              <a:rPr lang="tr-TR" dirty="0" smtClean="0"/>
              <a:t> idea as in LK but </a:t>
            </a:r>
            <a:r>
              <a:rPr lang="tr-TR" dirty="0" err="1" smtClean="0"/>
              <a:t>gradient</a:t>
            </a:r>
            <a:r>
              <a:rPr lang="tr-TR" dirty="0" smtClean="0"/>
              <a:t>, </a:t>
            </a:r>
            <a:r>
              <a:rPr lang="tr-TR" dirty="0" err="1" smtClean="0"/>
              <a:t>Steepest</a:t>
            </a:r>
            <a:r>
              <a:rPr lang="tr-TR" dirty="0" smtClean="0"/>
              <a:t> </a:t>
            </a:r>
            <a:r>
              <a:rPr lang="tr-TR" dirty="0" err="1" smtClean="0"/>
              <a:t>Descent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Hessian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precomputed</a:t>
            </a:r>
            <a:r>
              <a:rPr lang="tr-TR" dirty="0" smtClean="0"/>
              <a:t>. </a:t>
            </a:r>
          </a:p>
          <a:p>
            <a:r>
              <a:rPr lang="tr-TR" dirty="0" err="1" smtClean="0"/>
              <a:t>Instead</a:t>
            </a:r>
            <a:r>
              <a:rPr lang="tr-TR" dirty="0" smtClean="0"/>
              <a:t> of </a:t>
            </a:r>
            <a:r>
              <a:rPr lang="tr-TR" dirty="0" err="1" smtClean="0"/>
              <a:t>additive</a:t>
            </a:r>
            <a:r>
              <a:rPr lang="tr-TR" dirty="0" smtClean="0"/>
              <a:t> </a:t>
            </a:r>
            <a:r>
              <a:rPr lang="tr-TR" dirty="0" err="1" smtClean="0"/>
              <a:t>update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p, </a:t>
            </a:r>
            <a:r>
              <a:rPr lang="tr-TR" dirty="0" err="1" smtClean="0"/>
              <a:t>inverse</a:t>
            </a:r>
            <a:r>
              <a:rPr lang="tr-TR" dirty="0" smtClean="0"/>
              <a:t> </a:t>
            </a:r>
            <a:r>
              <a:rPr lang="tr-TR" dirty="0" err="1" smtClean="0"/>
              <a:t>compositional</a:t>
            </a:r>
            <a:r>
              <a:rPr lang="tr-TR" dirty="0" smtClean="0"/>
              <a:t> </a:t>
            </a:r>
            <a:r>
              <a:rPr lang="tr-TR" dirty="0" err="1" smtClean="0"/>
              <a:t>update</a:t>
            </a:r>
            <a:r>
              <a:rPr lang="tr-TR" dirty="0" smtClean="0"/>
              <a:t> is </a:t>
            </a:r>
            <a:r>
              <a:rPr lang="tr-TR" dirty="0" err="1" smtClean="0"/>
              <a:t>used</a:t>
            </a:r>
            <a:r>
              <a:rPr lang="tr-TR" dirty="0" smtClean="0"/>
              <a:t>.  </a:t>
            </a:r>
          </a:p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cost</a:t>
            </a:r>
            <a:r>
              <a:rPr lang="tr-TR" dirty="0" smtClean="0"/>
              <a:t> </a:t>
            </a:r>
            <a:r>
              <a:rPr lang="tr-TR" dirty="0" err="1" smtClean="0"/>
              <a:t>function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minimize:</a:t>
            </a:r>
          </a:p>
          <a:p>
            <a:endParaRPr lang="tr-TR" dirty="0" smtClean="0"/>
          </a:p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update</a:t>
            </a:r>
            <a:r>
              <a:rPr lang="tr-TR" dirty="0" smtClean="0"/>
              <a:t> </a:t>
            </a:r>
            <a:r>
              <a:rPr lang="tr-TR" dirty="0" err="1" smtClean="0"/>
              <a:t>equation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p is </a:t>
            </a:r>
            <a:r>
              <a:rPr lang="tr-TR" dirty="0" err="1" smtClean="0"/>
              <a:t>composition</a:t>
            </a:r>
            <a:r>
              <a:rPr lang="tr-TR" dirty="0" smtClean="0"/>
              <a:t>:  </a:t>
            </a:r>
          </a:p>
          <a:p>
            <a:endParaRPr lang="tr-TR" dirty="0" smtClean="0"/>
          </a:p>
        </p:txBody>
      </p:sp>
      <p:graphicFrame>
        <p:nvGraphicFramePr>
          <p:cNvPr id="4" name="3 Nesne"/>
          <p:cNvGraphicFramePr>
            <a:graphicFrameLocks noChangeAspect="1"/>
          </p:cNvGraphicFramePr>
          <p:nvPr/>
        </p:nvGraphicFramePr>
        <p:xfrm>
          <a:off x="1071538" y="4214818"/>
          <a:ext cx="5500726" cy="857256"/>
        </p:xfrm>
        <a:graphic>
          <a:graphicData uri="http://schemas.openxmlformats.org/presentationml/2006/ole">
            <p:oleObj spid="_x0000_s4098" name="Equation" r:id="rId3" imgW="2577960" imgH="431640" progId="Equation.DSMT4">
              <p:embed/>
            </p:oleObj>
          </a:graphicData>
        </a:graphic>
      </p:graphicFrame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14546" y="5643578"/>
            <a:ext cx="3903293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Inverse</a:t>
            </a:r>
            <a:r>
              <a:rPr lang="tr-TR" dirty="0" smtClean="0"/>
              <a:t> </a:t>
            </a:r>
            <a:r>
              <a:rPr lang="tr-TR" dirty="0" err="1" smtClean="0"/>
              <a:t>Compositional</a:t>
            </a:r>
            <a:r>
              <a:rPr lang="tr-TR" dirty="0" smtClean="0"/>
              <a:t> AAM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Since p </a:t>
            </a:r>
            <a:r>
              <a:rPr lang="tr-TR" dirty="0" err="1" smtClean="0"/>
              <a:t>update</a:t>
            </a:r>
            <a:r>
              <a:rPr lang="tr-TR" dirty="0" smtClean="0"/>
              <a:t> </a:t>
            </a:r>
            <a:r>
              <a:rPr lang="tr-TR" dirty="0" err="1" smtClean="0"/>
              <a:t>only</a:t>
            </a:r>
            <a:r>
              <a:rPr lang="tr-TR" dirty="0" smtClean="0"/>
              <a:t> </a:t>
            </a:r>
            <a:r>
              <a:rPr lang="tr-TR" dirty="0" err="1" smtClean="0"/>
              <a:t>depends</a:t>
            </a:r>
            <a:r>
              <a:rPr lang="tr-TR" dirty="0" smtClean="0"/>
              <a:t> on </a:t>
            </a:r>
            <a:r>
              <a:rPr lang="tr-TR" dirty="0" err="1" smtClean="0"/>
              <a:t>mean</a:t>
            </a:r>
            <a:r>
              <a:rPr lang="tr-TR" dirty="0" smtClean="0"/>
              <a:t> </a:t>
            </a:r>
            <a:r>
              <a:rPr lang="tr-TR" dirty="0" err="1" smtClean="0"/>
              <a:t>image</a:t>
            </a:r>
            <a:r>
              <a:rPr lang="tr-TR" dirty="0" smtClean="0"/>
              <a:t> A</a:t>
            </a:r>
            <a:r>
              <a:rPr lang="tr-TR" baseline="-25000" dirty="0" smtClean="0"/>
              <a:t>0</a:t>
            </a:r>
            <a:r>
              <a:rPr lang="tr-TR" dirty="0" smtClean="0"/>
              <a:t> </a:t>
            </a:r>
            <a:r>
              <a:rPr lang="tr-TR" dirty="0" err="1" smtClean="0"/>
              <a:t>which</a:t>
            </a:r>
            <a:r>
              <a:rPr lang="tr-TR" dirty="0" smtClean="0"/>
              <a:t> is </a:t>
            </a:r>
            <a:r>
              <a:rPr lang="tr-TR" dirty="0" err="1" smtClean="0"/>
              <a:t>constant</a:t>
            </a:r>
            <a:r>
              <a:rPr lang="tr-TR" dirty="0" smtClean="0"/>
              <a:t>, </a:t>
            </a:r>
            <a:r>
              <a:rPr lang="tr-TR" dirty="0" err="1" smtClean="0"/>
              <a:t>Jacobian</a:t>
            </a:r>
            <a:r>
              <a:rPr lang="tr-TR" dirty="0" smtClean="0"/>
              <a:t>, </a:t>
            </a:r>
            <a:r>
              <a:rPr lang="tr-TR" dirty="0" err="1" smtClean="0"/>
              <a:t>steepest</a:t>
            </a:r>
            <a:r>
              <a:rPr lang="tr-TR" dirty="0" smtClean="0"/>
              <a:t> </a:t>
            </a:r>
            <a:r>
              <a:rPr lang="tr-TR" dirty="0" err="1" smtClean="0"/>
              <a:t>descent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Hessian</a:t>
            </a:r>
            <a:r>
              <a:rPr lang="tr-TR" dirty="0" smtClean="0"/>
              <a:t> can be </a:t>
            </a:r>
            <a:r>
              <a:rPr lang="tr-TR" dirty="0" err="1" smtClean="0"/>
              <a:t>precomputed</a:t>
            </a:r>
            <a:r>
              <a:rPr lang="tr-TR" dirty="0" smtClean="0"/>
              <a:t>.  </a:t>
            </a:r>
          </a:p>
          <a:p>
            <a:r>
              <a:rPr lang="tr-TR" dirty="0" err="1" smtClean="0"/>
              <a:t>Just</a:t>
            </a:r>
            <a:r>
              <a:rPr lang="tr-TR" dirty="0" smtClean="0"/>
              <a:t> </a:t>
            </a:r>
            <a:r>
              <a:rPr lang="tr-TR" dirty="0" err="1" smtClean="0"/>
              <a:t>replace</a:t>
            </a:r>
            <a:r>
              <a:rPr lang="tr-TR" dirty="0" smtClean="0"/>
              <a:t> I(W(x,p)) </a:t>
            </a:r>
            <a:r>
              <a:rPr lang="tr-TR" dirty="0" err="1" smtClean="0"/>
              <a:t>by</a:t>
            </a:r>
            <a:r>
              <a:rPr lang="tr-TR" dirty="0" smtClean="0"/>
              <a:t> A</a:t>
            </a:r>
            <a:r>
              <a:rPr lang="tr-TR" baseline="-25000" dirty="0" smtClean="0"/>
              <a:t>0</a:t>
            </a:r>
            <a:r>
              <a:rPr lang="tr-TR" dirty="0" smtClean="0"/>
              <a:t> in </a:t>
            </a:r>
            <a:r>
              <a:rPr lang="tr-TR" dirty="0" err="1" smtClean="0"/>
              <a:t>previous</a:t>
            </a:r>
            <a:r>
              <a:rPr lang="tr-TR" dirty="0" smtClean="0"/>
              <a:t> </a:t>
            </a:r>
            <a:r>
              <a:rPr lang="tr-TR" dirty="0" err="1" smtClean="0"/>
              <a:t>method</a:t>
            </a:r>
            <a:r>
              <a:rPr lang="tr-TR" dirty="0" smtClean="0"/>
              <a:t>.  </a:t>
            </a:r>
          </a:p>
          <a:p>
            <a:r>
              <a:rPr lang="tr-TR" dirty="0" err="1" smtClean="0"/>
              <a:t>The</a:t>
            </a:r>
            <a:r>
              <a:rPr lang="tr-TR" dirty="0" smtClean="0"/>
              <a:t> problem is </a:t>
            </a:r>
            <a:r>
              <a:rPr lang="tr-TR" dirty="0" err="1" smtClean="0"/>
              <a:t>how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compute</a:t>
            </a:r>
            <a:r>
              <a:rPr lang="tr-TR" dirty="0" smtClean="0"/>
              <a:t> </a:t>
            </a:r>
            <a:r>
              <a:rPr lang="tr-TR" dirty="0" err="1" smtClean="0"/>
              <a:t>inverse</a:t>
            </a:r>
            <a:r>
              <a:rPr lang="tr-TR" dirty="0" smtClean="0"/>
              <a:t> </a:t>
            </a:r>
            <a:r>
              <a:rPr lang="tr-TR" dirty="0" err="1" smtClean="0"/>
              <a:t>warp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compose</a:t>
            </a:r>
            <a:r>
              <a:rPr lang="tr-TR" dirty="0" smtClean="0"/>
              <a:t> it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update</a:t>
            </a:r>
            <a:r>
              <a:rPr lang="tr-TR" dirty="0" smtClean="0"/>
              <a:t>.  </a:t>
            </a:r>
          </a:p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inverse</a:t>
            </a:r>
            <a:r>
              <a:rPr lang="tr-TR" dirty="0" smtClean="0"/>
              <a:t> </a:t>
            </a:r>
            <a:r>
              <a:rPr lang="tr-TR" dirty="0" err="1" smtClean="0"/>
              <a:t>warp</a:t>
            </a:r>
            <a:r>
              <a:rPr lang="tr-TR" dirty="0" smtClean="0"/>
              <a:t> can be </a:t>
            </a:r>
            <a:r>
              <a:rPr lang="tr-TR" dirty="0" err="1" smtClean="0"/>
              <a:t>approximated</a:t>
            </a:r>
            <a:r>
              <a:rPr lang="tr-TR" dirty="0" smtClean="0"/>
              <a:t> </a:t>
            </a:r>
            <a:r>
              <a:rPr lang="tr-TR" dirty="0" err="1" smtClean="0"/>
              <a:t>with</a:t>
            </a:r>
            <a:r>
              <a:rPr lang="tr-TR" dirty="0" smtClean="0"/>
              <a:t> Taylor </a:t>
            </a:r>
            <a:r>
              <a:rPr lang="tr-TR" dirty="0" err="1" smtClean="0"/>
              <a:t>series</a:t>
            </a:r>
            <a:r>
              <a:rPr lang="tr-TR" dirty="0" smtClean="0"/>
              <a:t> as:  </a:t>
            </a:r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6000768"/>
            <a:ext cx="3618404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Inverse</a:t>
            </a:r>
            <a:r>
              <a:rPr lang="tr-TR" dirty="0" smtClean="0"/>
              <a:t> </a:t>
            </a:r>
            <a:r>
              <a:rPr lang="tr-TR" dirty="0" err="1" smtClean="0"/>
              <a:t>Compositional</a:t>
            </a:r>
            <a:r>
              <a:rPr lang="tr-TR" dirty="0" smtClean="0"/>
              <a:t> AAM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Composition</a:t>
            </a:r>
            <a:r>
              <a:rPr lang="tr-TR" dirty="0" smtClean="0"/>
              <a:t> </a:t>
            </a:r>
            <a:r>
              <a:rPr lang="tr-TR" dirty="0" err="1" smtClean="0"/>
              <a:t>was</a:t>
            </a:r>
            <a:r>
              <a:rPr lang="tr-TR" dirty="0" smtClean="0"/>
              <a:t> done </a:t>
            </a:r>
            <a:r>
              <a:rPr lang="tr-TR" dirty="0" err="1" smtClean="0"/>
              <a:t>by</a:t>
            </a:r>
            <a:r>
              <a:rPr lang="tr-TR" dirty="0" smtClean="0"/>
              <a:t> </a:t>
            </a:r>
            <a:r>
              <a:rPr lang="tr-TR" dirty="0" err="1" smtClean="0"/>
              <a:t>first</a:t>
            </a:r>
            <a:r>
              <a:rPr lang="tr-TR" dirty="0" smtClean="0"/>
              <a:t> </a:t>
            </a:r>
            <a:r>
              <a:rPr lang="tr-TR" dirty="0" err="1" smtClean="0"/>
              <a:t>computing</a:t>
            </a:r>
            <a:r>
              <a:rPr lang="tr-TR" dirty="0" smtClean="0"/>
              <a:t> p </a:t>
            </a:r>
            <a:r>
              <a:rPr lang="tr-TR" dirty="0" err="1" smtClean="0"/>
              <a:t>update</a:t>
            </a:r>
            <a:r>
              <a:rPr lang="tr-TR" dirty="0" smtClean="0"/>
              <a:t> </a:t>
            </a:r>
            <a:r>
              <a:rPr lang="tr-TR" dirty="0" err="1" smtClean="0"/>
              <a:t>inverse</a:t>
            </a:r>
            <a:r>
              <a:rPr lang="tr-TR" dirty="0" smtClean="0"/>
              <a:t> </a:t>
            </a:r>
            <a:r>
              <a:rPr lang="tr-TR" dirty="0" err="1" smtClean="0"/>
              <a:t>warp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then</a:t>
            </a:r>
            <a:r>
              <a:rPr lang="tr-TR" dirty="0" smtClean="0"/>
              <a:t> </a:t>
            </a:r>
            <a:r>
              <a:rPr lang="tr-TR" dirty="0" err="1" smtClean="0"/>
              <a:t>apply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current</a:t>
            </a:r>
            <a:r>
              <a:rPr lang="tr-TR" dirty="0" smtClean="0"/>
              <a:t> </a:t>
            </a:r>
            <a:r>
              <a:rPr lang="tr-TR" dirty="0" err="1" smtClean="0"/>
              <a:t>shape</a:t>
            </a:r>
            <a:r>
              <a:rPr lang="tr-TR" dirty="0" smtClean="0"/>
              <a:t> p </a:t>
            </a:r>
            <a:r>
              <a:rPr lang="tr-TR" dirty="0" err="1" smtClean="0"/>
              <a:t>warp</a:t>
            </a:r>
            <a:r>
              <a:rPr lang="tr-TR" dirty="0" smtClean="0"/>
              <a:t> on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result</a:t>
            </a:r>
            <a:r>
              <a:rPr lang="tr-TR" dirty="0" smtClean="0"/>
              <a:t>.  (</a:t>
            </a:r>
            <a:r>
              <a:rPr lang="tr-TR" dirty="0" err="1" smtClean="0"/>
              <a:t>was</a:t>
            </a:r>
            <a:r>
              <a:rPr lang="tr-TR" dirty="0" smtClean="0"/>
              <a:t> a </a:t>
            </a:r>
            <a:r>
              <a:rPr lang="tr-TR" dirty="0" err="1" smtClean="0"/>
              <a:t>little</a:t>
            </a:r>
            <a:r>
              <a:rPr lang="tr-TR" dirty="0" smtClean="0"/>
              <a:t> </a:t>
            </a:r>
            <a:r>
              <a:rPr lang="tr-TR" dirty="0" err="1" smtClean="0"/>
              <a:t>challenging</a:t>
            </a:r>
            <a:r>
              <a:rPr lang="tr-TR" dirty="0" smtClean="0"/>
              <a:t>).  </a:t>
            </a:r>
          </a:p>
          <a:p>
            <a:r>
              <a:rPr lang="tr-TR" dirty="0" err="1" smtClean="0"/>
              <a:t>By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cost</a:t>
            </a:r>
            <a:r>
              <a:rPr lang="tr-TR" dirty="0" smtClean="0"/>
              <a:t> of </a:t>
            </a:r>
            <a:r>
              <a:rPr lang="tr-TR" dirty="0" err="1" smtClean="0"/>
              <a:t>computing</a:t>
            </a:r>
            <a:r>
              <a:rPr lang="tr-TR" dirty="0" smtClean="0"/>
              <a:t> </a:t>
            </a:r>
            <a:r>
              <a:rPr lang="tr-TR" dirty="0" err="1" smtClean="0"/>
              <a:t>compositional</a:t>
            </a:r>
            <a:r>
              <a:rPr lang="tr-TR" dirty="0" smtClean="0"/>
              <a:t> </a:t>
            </a:r>
            <a:r>
              <a:rPr lang="tr-TR" dirty="0" err="1" smtClean="0"/>
              <a:t>warp</a:t>
            </a:r>
            <a:r>
              <a:rPr lang="tr-TR" dirty="0" smtClean="0"/>
              <a:t> </a:t>
            </a:r>
            <a:r>
              <a:rPr lang="tr-TR" dirty="0" err="1" smtClean="0"/>
              <a:t>every</a:t>
            </a:r>
            <a:r>
              <a:rPr lang="tr-TR" dirty="0" smtClean="0"/>
              <a:t> </a:t>
            </a:r>
            <a:r>
              <a:rPr lang="tr-TR" dirty="0" err="1" smtClean="0"/>
              <a:t>iteration</a:t>
            </a:r>
            <a:r>
              <a:rPr lang="tr-TR" dirty="0" smtClean="0"/>
              <a:t>, </a:t>
            </a:r>
            <a:r>
              <a:rPr lang="tr-TR" dirty="0" err="1" smtClean="0"/>
              <a:t>w</a:t>
            </a:r>
            <a:r>
              <a:rPr lang="tr-TR" dirty="0" err="1" smtClean="0"/>
              <a:t>arp</a:t>
            </a:r>
            <a:r>
              <a:rPr lang="tr-TR" dirty="0" smtClean="0"/>
              <a:t> </a:t>
            </a:r>
            <a:r>
              <a:rPr lang="tr-TR" dirty="0" err="1" smtClean="0"/>
              <a:t>Jacobian</a:t>
            </a:r>
            <a:r>
              <a:rPr lang="tr-TR" dirty="0" smtClean="0"/>
              <a:t>, </a:t>
            </a:r>
            <a:r>
              <a:rPr lang="tr-TR" dirty="0" err="1" smtClean="0"/>
              <a:t>steepest</a:t>
            </a:r>
            <a:r>
              <a:rPr lang="tr-TR" dirty="0" smtClean="0"/>
              <a:t> </a:t>
            </a:r>
            <a:r>
              <a:rPr lang="tr-TR" dirty="0" err="1" smtClean="0"/>
              <a:t>descent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Hessian</a:t>
            </a:r>
            <a:r>
              <a:rPr lang="tr-TR" dirty="0" smtClean="0"/>
              <a:t> </a:t>
            </a:r>
            <a:r>
              <a:rPr lang="tr-TR" dirty="0" err="1" smtClean="0"/>
              <a:t>computations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avoided</a:t>
            </a:r>
            <a:r>
              <a:rPr lang="tr-TR" dirty="0" smtClean="0"/>
              <a:t>.  </a:t>
            </a:r>
          </a:p>
          <a:p>
            <a:endParaRPr lang="tr-TR" dirty="0" smtClean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Results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tr-TR" dirty="0" err="1" smtClean="0"/>
              <a:t>Frontal</a:t>
            </a:r>
            <a:r>
              <a:rPr lang="tr-TR" dirty="0" smtClean="0"/>
              <a:t> </a:t>
            </a:r>
            <a:r>
              <a:rPr lang="tr-TR" dirty="0" err="1" smtClean="0"/>
              <a:t>poses</a:t>
            </a:r>
            <a:r>
              <a:rPr lang="tr-TR" dirty="0" smtClean="0"/>
              <a:t> in </a:t>
            </a:r>
            <a:r>
              <a:rPr lang="tr-TR" dirty="0" err="1" smtClean="0"/>
              <a:t>Bosphorus</a:t>
            </a:r>
            <a:r>
              <a:rPr lang="tr-TR" dirty="0" smtClean="0"/>
              <a:t> </a:t>
            </a:r>
            <a:r>
              <a:rPr lang="tr-TR" dirty="0" err="1" smtClean="0"/>
              <a:t>Database</a:t>
            </a:r>
            <a:r>
              <a:rPr lang="tr-TR" dirty="0" smtClean="0"/>
              <a:t> </a:t>
            </a:r>
            <a:r>
              <a:rPr lang="tr-TR" dirty="0" err="1" smtClean="0"/>
              <a:t>with</a:t>
            </a:r>
            <a:r>
              <a:rPr lang="tr-TR" dirty="0" smtClean="0"/>
              <a:t> 12 </a:t>
            </a:r>
            <a:r>
              <a:rPr lang="tr-TR" dirty="0" err="1" smtClean="0"/>
              <a:t>persons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9 </a:t>
            </a:r>
            <a:r>
              <a:rPr lang="tr-TR" dirty="0" err="1" smtClean="0"/>
              <a:t>expressions</a:t>
            </a:r>
            <a:r>
              <a:rPr lang="tr-TR" dirty="0" smtClean="0"/>
              <a:t> </a:t>
            </a:r>
            <a:r>
              <a:rPr lang="tr-TR" dirty="0" err="1" smtClean="0"/>
              <a:t>each</a:t>
            </a:r>
            <a:r>
              <a:rPr lang="tr-TR" dirty="0" smtClean="0"/>
              <a:t> (1 </a:t>
            </a:r>
            <a:r>
              <a:rPr lang="tr-TR" dirty="0" err="1" smtClean="0"/>
              <a:t>Neutral</a:t>
            </a:r>
            <a:r>
              <a:rPr lang="tr-TR" dirty="0" smtClean="0"/>
              <a:t>, 2 </a:t>
            </a:r>
            <a:r>
              <a:rPr lang="tr-TR" dirty="0" err="1" smtClean="0"/>
              <a:t>Emotions</a:t>
            </a:r>
            <a:r>
              <a:rPr lang="tr-TR" dirty="0" smtClean="0"/>
              <a:t>, 5 </a:t>
            </a:r>
            <a:r>
              <a:rPr lang="tr-TR" dirty="0" err="1" smtClean="0"/>
              <a:t>Lower</a:t>
            </a:r>
            <a:r>
              <a:rPr lang="tr-TR" dirty="0" smtClean="0"/>
              <a:t> </a:t>
            </a:r>
            <a:r>
              <a:rPr lang="tr-TR" dirty="0" err="1" smtClean="0"/>
              <a:t>Action</a:t>
            </a:r>
            <a:r>
              <a:rPr lang="tr-TR" dirty="0" smtClean="0"/>
              <a:t> </a:t>
            </a:r>
            <a:r>
              <a:rPr lang="tr-TR" dirty="0" err="1" smtClean="0"/>
              <a:t>Units</a:t>
            </a:r>
            <a:r>
              <a:rPr lang="tr-TR" dirty="0" smtClean="0"/>
              <a:t>, 1 </a:t>
            </a:r>
            <a:r>
              <a:rPr lang="tr-TR" dirty="0" err="1" smtClean="0"/>
              <a:t>Upper</a:t>
            </a:r>
            <a:r>
              <a:rPr lang="tr-TR" dirty="0" smtClean="0"/>
              <a:t> </a:t>
            </a:r>
            <a:r>
              <a:rPr lang="tr-TR" dirty="0" err="1" smtClean="0"/>
              <a:t>Action</a:t>
            </a:r>
            <a:r>
              <a:rPr lang="tr-TR" dirty="0" smtClean="0"/>
              <a:t> </a:t>
            </a:r>
            <a:r>
              <a:rPr lang="tr-TR" dirty="0" err="1" smtClean="0"/>
              <a:t>Unit</a:t>
            </a:r>
            <a:r>
              <a:rPr lang="tr-TR" dirty="0" smtClean="0"/>
              <a:t>) </a:t>
            </a:r>
            <a:r>
              <a:rPr lang="tr-TR" dirty="0" err="1" smtClean="0"/>
              <a:t>was</a:t>
            </a:r>
            <a:r>
              <a:rPr lang="tr-TR" dirty="0" smtClean="0"/>
              <a:t> </a:t>
            </a:r>
            <a:r>
              <a:rPr lang="tr-TR" dirty="0" err="1" smtClean="0"/>
              <a:t>used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train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shape</a:t>
            </a:r>
            <a:r>
              <a:rPr lang="tr-TR" dirty="0" smtClean="0"/>
              <a:t> model</a:t>
            </a:r>
            <a:r>
              <a:rPr lang="tr-TR" dirty="0" smtClean="0"/>
              <a:t>.  </a:t>
            </a:r>
            <a:endParaRPr lang="tr-TR" dirty="0" smtClean="0"/>
          </a:p>
          <a:p>
            <a:r>
              <a:rPr lang="tr-TR" dirty="0" smtClean="0"/>
              <a:t>12 </a:t>
            </a:r>
            <a:r>
              <a:rPr lang="tr-TR" dirty="0" err="1" smtClean="0"/>
              <a:t>faces</a:t>
            </a:r>
            <a:r>
              <a:rPr lang="tr-TR" dirty="0" smtClean="0"/>
              <a:t> </a:t>
            </a:r>
            <a:r>
              <a:rPr lang="tr-TR" dirty="0" err="1" smtClean="0"/>
              <a:t>trained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appearance</a:t>
            </a:r>
            <a:r>
              <a:rPr lang="tr-TR" dirty="0" smtClean="0"/>
              <a:t> model.  </a:t>
            </a:r>
            <a:endParaRPr lang="tr-TR" dirty="0" smtClean="0"/>
          </a:p>
          <a:p>
            <a:r>
              <a:rPr lang="tr-TR" dirty="0" err="1" smtClean="0"/>
              <a:t>In</a:t>
            </a:r>
            <a:r>
              <a:rPr lang="tr-TR" dirty="0" smtClean="0"/>
              <a:t> </a:t>
            </a:r>
            <a:r>
              <a:rPr lang="tr-TR" dirty="0" err="1" smtClean="0"/>
              <a:t>all</a:t>
            </a:r>
            <a:r>
              <a:rPr lang="tr-TR" dirty="0" smtClean="0"/>
              <a:t> </a:t>
            </a:r>
            <a:r>
              <a:rPr lang="tr-TR" dirty="0" err="1" smtClean="0"/>
              <a:t>runs</a:t>
            </a:r>
            <a:r>
              <a:rPr lang="tr-TR" dirty="0" smtClean="0"/>
              <a:t>, </a:t>
            </a:r>
            <a:r>
              <a:rPr lang="tr-TR" dirty="0" err="1" smtClean="0"/>
              <a:t>mean</a:t>
            </a:r>
            <a:r>
              <a:rPr lang="tr-TR" dirty="0" smtClean="0"/>
              <a:t> </a:t>
            </a:r>
            <a:r>
              <a:rPr lang="tr-TR" dirty="0" err="1" smtClean="0"/>
              <a:t>shape</a:t>
            </a:r>
            <a:r>
              <a:rPr lang="tr-TR" dirty="0" smtClean="0"/>
              <a:t> </a:t>
            </a:r>
            <a:r>
              <a:rPr lang="tr-TR" dirty="0" err="1" smtClean="0"/>
              <a:t>was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initial</a:t>
            </a:r>
            <a:r>
              <a:rPr lang="tr-TR" dirty="0" smtClean="0"/>
              <a:t> </a:t>
            </a:r>
            <a:r>
              <a:rPr lang="tr-TR" dirty="0" err="1" smtClean="0"/>
              <a:t>shape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fitting</a:t>
            </a:r>
            <a:r>
              <a:rPr lang="tr-TR" dirty="0" smtClean="0"/>
              <a:t>.  </a:t>
            </a:r>
          </a:p>
          <a:p>
            <a:r>
              <a:rPr lang="tr-TR" dirty="0" smtClean="0"/>
              <a:t>A </a:t>
            </a:r>
            <a:r>
              <a:rPr lang="tr-TR" dirty="0" err="1" smtClean="0"/>
              <a:t>simple</a:t>
            </a:r>
            <a:r>
              <a:rPr lang="tr-TR" dirty="0" smtClean="0"/>
              <a:t> 2x2 </a:t>
            </a:r>
            <a:r>
              <a:rPr lang="tr-TR" dirty="0" err="1" smtClean="0"/>
              <a:t>gradient</a:t>
            </a:r>
            <a:r>
              <a:rPr lang="tr-TR" dirty="0" smtClean="0"/>
              <a:t> </a:t>
            </a:r>
            <a:r>
              <a:rPr lang="tr-TR" dirty="0" err="1" smtClean="0"/>
              <a:t>filter</a:t>
            </a:r>
            <a:r>
              <a:rPr lang="tr-TR" dirty="0" smtClean="0"/>
              <a:t> </a:t>
            </a:r>
            <a:r>
              <a:rPr lang="tr-TR" dirty="0" err="1" smtClean="0"/>
              <a:t>was</a:t>
            </a:r>
            <a:r>
              <a:rPr lang="tr-TR" dirty="0" smtClean="0"/>
              <a:t> </a:t>
            </a:r>
            <a:r>
              <a:rPr lang="tr-TR" dirty="0" err="1" smtClean="0"/>
              <a:t>used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images</a:t>
            </a:r>
            <a:r>
              <a:rPr lang="tr-TR" dirty="0" smtClean="0"/>
              <a:t>.  </a:t>
            </a:r>
          </a:p>
          <a:p>
            <a:r>
              <a:rPr lang="tr-TR" dirty="0" smtClean="0"/>
              <a:t>LK had 50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Inv</a:t>
            </a:r>
            <a:r>
              <a:rPr lang="tr-TR" dirty="0" smtClean="0"/>
              <a:t> </a:t>
            </a:r>
            <a:r>
              <a:rPr lang="tr-TR" dirty="0" err="1" smtClean="0"/>
              <a:t>Comp</a:t>
            </a:r>
            <a:r>
              <a:rPr lang="tr-TR" dirty="0" smtClean="0"/>
              <a:t> had 70 </a:t>
            </a:r>
            <a:r>
              <a:rPr lang="tr-TR" dirty="0" err="1" smtClean="0"/>
              <a:t>iterations</a:t>
            </a:r>
            <a:r>
              <a:rPr lang="tr-TR" dirty="0" smtClean="0"/>
              <a:t>.  </a:t>
            </a:r>
          </a:p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input</a:t>
            </a:r>
            <a:r>
              <a:rPr lang="tr-TR" dirty="0" smtClean="0"/>
              <a:t> </a:t>
            </a:r>
            <a:r>
              <a:rPr lang="tr-TR" dirty="0" err="1" smtClean="0"/>
              <a:t>images</a:t>
            </a:r>
            <a:r>
              <a:rPr lang="tr-TR" dirty="0" smtClean="0"/>
              <a:t> </a:t>
            </a:r>
            <a:r>
              <a:rPr lang="tr-TR" dirty="0" err="1" smtClean="0"/>
              <a:t>were</a:t>
            </a:r>
            <a:r>
              <a:rPr lang="tr-TR" dirty="0" smtClean="0"/>
              <a:t> </a:t>
            </a:r>
            <a:r>
              <a:rPr lang="tr-TR" dirty="0" err="1" smtClean="0"/>
              <a:t>chosen</a:t>
            </a:r>
            <a:r>
              <a:rPr lang="tr-TR" dirty="0" smtClean="0"/>
              <a:t> </a:t>
            </a:r>
            <a:r>
              <a:rPr lang="tr-TR" dirty="0" err="1" smtClean="0"/>
              <a:t>from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training</a:t>
            </a:r>
            <a:r>
              <a:rPr lang="tr-TR" dirty="0" smtClean="0"/>
              <a:t> data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simplicity</a:t>
            </a:r>
            <a:r>
              <a:rPr lang="tr-TR" dirty="0" smtClean="0"/>
              <a:t>.  </a:t>
            </a:r>
            <a:endParaRPr lang="tr-TR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tr-TR" dirty="0" err="1" smtClean="0"/>
              <a:t>Results</a:t>
            </a:r>
            <a:r>
              <a:rPr lang="tr-TR" dirty="0" smtClean="0"/>
              <a:t> LK</a:t>
            </a:r>
            <a:endParaRPr lang="tr-TR" dirty="0"/>
          </a:p>
        </p:txBody>
      </p:sp>
      <p:pic>
        <p:nvPicPr>
          <p:cNvPr id="11" name="10 Resim" descr="Landmarks_bs013_E_SADNESS_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85795"/>
            <a:ext cx="4429124" cy="3214710"/>
          </a:xfrm>
          <a:prstGeom prst="rect">
            <a:avLst/>
          </a:prstGeom>
        </p:spPr>
      </p:pic>
      <p:pic>
        <p:nvPicPr>
          <p:cNvPr id="14" name="13 Resim" descr="aamfitLK2_bs013_E_SADNESS_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8944" y="714356"/>
            <a:ext cx="4705056" cy="3357586"/>
          </a:xfrm>
          <a:prstGeom prst="rect">
            <a:avLst/>
          </a:prstGeom>
        </p:spPr>
      </p:pic>
      <p:pic>
        <p:nvPicPr>
          <p:cNvPr id="15" name="14 Resim" descr="aamfitLK_bs013_E_SADNESS_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43315"/>
            <a:ext cx="4429124" cy="3214686"/>
          </a:xfrm>
          <a:prstGeom prst="rect">
            <a:avLst/>
          </a:prstGeom>
        </p:spPr>
      </p:pic>
      <p:pic>
        <p:nvPicPr>
          <p:cNvPr id="16" name="15 Resim" descr="initLMLK_bs013_E_SADNESS_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0562" y="3515169"/>
            <a:ext cx="4429156" cy="3342831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tr-TR" dirty="0" err="1" smtClean="0"/>
              <a:t>Results</a:t>
            </a:r>
            <a:r>
              <a:rPr lang="tr-TR" dirty="0" smtClean="0"/>
              <a:t> LK</a:t>
            </a:r>
            <a:endParaRPr lang="tr-TR" dirty="0"/>
          </a:p>
        </p:txBody>
      </p:sp>
      <p:pic>
        <p:nvPicPr>
          <p:cNvPr id="4" name="3 Resim" descr="Landmarks_bs014_LFAU_34_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14356"/>
            <a:ext cx="4500562" cy="3457354"/>
          </a:xfrm>
          <a:prstGeom prst="rect">
            <a:avLst/>
          </a:prstGeom>
        </p:spPr>
      </p:pic>
      <p:pic>
        <p:nvPicPr>
          <p:cNvPr id="5" name="4 Resim" descr="aamfitLK2_bs014_LFAU_34_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7686" y="714356"/>
            <a:ext cx="4585992" cy="3439494"/>
          </a:xfrm>
          <a:prstGeom prst="rect">
            <a:avLst/>
          </a:prstGeom>
        </p:spPr>
      </p:pic>
      <p:pic>
        <p:nvPicPr>
          <p:cNvPr id="6" name="5 Resim" descr="initLMLK_bs014_LFAU_34_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68560"/>
            <a:ext cx="4500562" cy="3189440"/>
          </a:xfrm>
          <a:prstGeom prst="rect">
            <a:avLst/>
          </a:prstGeom>
        </p:spPr>
      </p:pic>
      <p:pic>
        <p:nvPicPr>
          <p:cNvPr id="7" name="6 Resim" descr="aamfitLK_bs014_LFAU_34_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57686" y="3589735"/>
            <a:ext cx="4572000" cy="326826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tr-TR" dirty="0" err="1" smtClean="0"/>
              <a:t>Results</a:t>
            </a:r>
            <a:r>
              <a:rPr lang="tr-TR" dirty="0" smtClean="0"/>
              <a:t> LK</a:t>
            </a:r>
            <a:endParaRPr lang="tr-TR" dirty="0"/>
          </a:p>
        </p:txBody>
      </p:sp>
      <p:pic>
        <p:nvPicPr>
          <p:cNvPr id="3" name="2 Resim" descr="Landmarks_bs015_E_SURPRISE_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928670"/>
            <a:ext cx="4286280" cy="2814412"/>
          </a:xfrm>
          <a:prstGeom prst="rect">
            <a:avLst/>
          </a:prstGeom>
        </p:spPr>
      </p:pic>
      <p:pic>
        <p:nvPicPr>
          <p:cNvPr id="4" name="3 Resim" descr="aamfitLK2_bs015_E_SURPRISE_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4" y="714356"/>
            <a:ext cx="4214841" cy="3000397"/>
          </a:xfrm>
          <a:prstGeom prst="rect">
            <a:avLst/>
          </a:prstGeom>
        </p:spPr>
      </p:pic>
      <p:pic>
        <p:nvPicPr>
          <p:cNvPr id="5" name="4 Resim" descr="initLMLK_bs015_E_SURPRISE_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3509344"/>
            <a:ext cx="4357718" cy="3348656"/>
          </a:xfrm>
          <a:prstGeom prst="rect">
            <a:avLst/>
          </a:prstGeom>
        </p:spPr>
      </p:pic>
      <p:pic>
        <p:nvPicPr>
          <p:cNvPr id="6" name="5 Resim" descr="aamfitLK_bs015_E_SURPRISE_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57686" y="3300831"/>
            <a:ext cx="4357718" cy="355716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Outline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tr-TR" dirty="0" smtClean="0"/>
              <a:t>AAM </a:t>
            </a:r>
            <a:r>
              <a:rPr lang="tr-TR" dirty="0" err="1" smtClean="0"/>
              <a:t>Framework</a:t>
            </a:r>
            <a:endParaRPr lang="tr-TR" dirty="0" smtClean="0"/>
          </a:p>
          <a:p>
            <a:pPr>
              <a:buFont typeface="Wingdings" pitchFamily="2" charset="2"/>
              <a:buChar char="§"/>
            </a:pPr>
            <a:r>
              <a:rPr lang="tr-TR" dirty="0" err="1" smtClean="0"/>
              <a:t>Methods</a:t>
            </a:r>
            <a:endParaRPr lang="tr-TR" dirty="0" smtClean="0"/>
          </a:p>
          <a:p>
            <a:pPr>
              <a:buFont typeface="Wingdings" pitchFamily="2" charset="2"/>
              <a:buChar char="§"/>
            </a:pPr>
            <a:r>
              <a:rPr lang="tr-TR" dirty="0" err="1" smtClean="0"/>
              <a:t>Lucas</a:t>
            </a:r>
            <a:r>
              <a:rPr lang="tr-TR" dirty="0" smtClean="0"/>
              <a:t> </a:t>
            </a:r>
            <a:r>
              <a:rPr lang="tr-TR" dirty="0" err="1" smtClean="0"/>
              <a:t>Kanade</a:t>
            </a:r>
            <a:r>
              <a:rPr lang="tr-TR" dirty="0" smtClean="0"/>
              <a:t> AAM</a:t>
            </a:r>
          </a:p>
          <a:p>
            <a:pPr>
              <a:buFont typeface="Wingdings" pitchFamily="2" charset="2"/>
              <a:buChar char="§"/>
            </a:pPr>
            <a:r>
              <a:rPr lang="tr-TR" dirty="0" err="1" smtClean="0"/>
              <a:t>Inverse</a:t>
            </a:r>
            <a:r>
              <a:rPr lang="tr-TR" dirty="0" smtClean="0"/>
              <a:t> </a:t>
            </a:r>
            <a:r>
              <a:rPr lang="tr-TR" dirty="0" err="1" smtClean="0"/>
              <a:t>Compositional</a:t>
            </a:r>
            <a:r>
              <a:rPr lang="tr-TR" dirty="0" smtClean="0"/>
              <a:t> AAM</a:t>
            </a:r>
          </a:p>
          <a:p>
            <a:pPr>
              <a:buFont typeface="Wingdings" pitchFamily="2" charset="2"/>
              <a:buChar char="§"/>
            </a:pPr>
            <a:r>
              <a:rPr lang="tr-TR" dirty="0" err="1" smtClean="0"/>
              <a:t>Results</a:t>
            </a:r>
            <a:endParaRPr lang="tr-TR" dirty="0" smtClean="0"/>
          </a:p>
          <a:p>
            <a:pPr>
              <a:buFont typeface="Wingdings" pitchFamily="2" charset="2"/>
              <a:buChar char="§"/>
            </a:pPr>
            <a:r>
              <a:rPr lang="tr-TR" dirty="0" err="1" smtClean="0"/>
              <a:t>Conclusions</a:t>
            </a:r>
            <a:endParaRPr lang="tr-TR" dirty="0" smtClean="0"/>
          </a:p>
          <a:p>
            <a:endParaRPr lang="tr-TR" dirty="0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tr-TR" dirty="0" err="1" smtClean="0"/>
              <a:t>Results</a:t>
            </a:r>
            <a:r>
              <a:rPr lang="tr-TR" dirty="0" smtClean="0"/>
              <a:t> LK</a:t>
            </a:r>
            <a:endParaRPr lang="tr-TR" dirty="0"/>
          </a:p>
        </p:txBody>
      </p:sp>
      <p:pic>
        <p:nvPicPr>
          <p:cNvPr id="6" name="3 İçerik Yer Tutucusu" descr="Landmarks_bs019_E_SURPRISE_0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44" y="928670"/>
            <a:ext cx="4500561" cy="3107529"/>
          </a:xfrm>
        </p:spPr>
      </p:pic>
      <p:pic>
        <p:nvPicPr>
          <p:cNvPr id="7" name="6 Resim" descr="aamfitLK2_bs019_E_SURPRISE_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496" y="785794"/>
            <a:ext cx="4419303" cy="3314477"/>
          </a:xfrm>
          <a:prstGeom prst="rect">
            <a:avLst/>
          </a:prstGeom>
        </p:spPr>
      </p:pic>
      <p:pic>
        <p:nvPicPr>
          <p:cNvPr id="8" name="7 Resim" descr="initLMLK_bs019_E_SURPRISE_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3747654"/>
            <a:ext cx="4357717" cy="3110345"/>
          </a:xfrm>
          <a:prstGeom prst="rect">
            <a:avLst/>
          </a:prstGeom>
        </p:spPr>
      </p:pic>
      <p:pic>
        <p:nvPicPr>
          <p:cNvPr id="9" name="8 Resim" descr="aamfitLK_bs019_E_SURPRISE_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00496" y="3589711"/>
            <a:ext cx="4500593" cy="326828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tr-TR" dirty="0" err="1" smtClean="0"/>
              <a:t>Results</a:t>
            </a:r>
            <a:r>
              <a:rPr lang="tr-TR" dirty="0" smtClean="0"/>
              <a:t> LK</a:t>
            </a:r>
            <a:endParaRPr lang="tr-TR" dirty="0"/>
          </a:p>
        </p:txBody>
      </p:sp>
      <p:pic>
        <p:nvPicPr>
          <p:cNvPr id="4" name="3 Resim" descr="Landmarks_bs020_LFAU_34_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857232"/>
            <a:ext cx="3943050" cy="3071834"/>
          </a:xfrm>
          <a:prstGeom prst="rect">
            <a:avLst/>
          </a:prstGeom>
        </p:spPr>
      </p:pic>
      <p:pic>
        <p:nvPicPr>
          <p:cNvPr id="5" name="4 Resim" descr="aamfitLK2_bs020_LFAU_34_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785794"/>
            <a:ext cx="4014487" cy="3214710"/>
          </a:xfrm>
          <a:prstGeom prst="rect">
            <a:avLst/>
          </a:prstGeom>
        </p:spPr>
      </p:pic>
      <p:pic>
        <p:nvPicPr>
          <p:cNvPr id="6" name="5 Resim" descr="initLMLK_bs020_LFAU_34_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3614961"/>
            <a:ext cx="4143404" cy="3243039"/>
          </a:xfrm>
          <a:prstGeom prst="rect">
            <a:avLst/>
          </a:prstGeom>
        </p:spPr>
      </p:pic>
      <p:pic>
        <p:nvPicPr>
          <p:cNvPr id="7" name="6 Resim" descr="aamfitLK_bs020_LFAU_34_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3571876"/>
            <a:ext cx="4167184" cy="328612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Remarks</a:t>
            </a:r>
            <a:r>
              <a:rPr lang="tr-TR" dirty="0" smtClean="0"/>
              <a:t> LK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Results</a:t>
            </a:r>
            <a:r>
              <a:rPr lang="tr-TR" dirty="0" smtClean="0"/>
              <a:t> not </a:t>
            </a:r>
            <a:r>
              <a:rPr lang="tr-TR" dirty="0" err="1" smtClean="0"/>
              <a:t>very</a:t>
            </a:r>
            <a:r>
              <a:rPr lang="tr-TR" dirty="0" smtClean="0"/>
              <a:t> </a:t>
            </a:r>
            <a:r>
              <a:rPr lang="tr-TR" dirty="0" err="1" smtClean="0"/>
              <a:t>satisfactory</a:t>
            </a:r>
            <a:r>
              <a:rPr lang="tr-TR" dirty="0" smtClean="0"/>
              <a:t>.</a:t>
            </a:r>
          </a:p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reason</a:t>
            </a:r>
            <a:r>
              <a:rPr lang="tr-TR" dirty="0" smtClean="0"/>
              <a:t> </a:t>
            </a:r>
            <a:r>
              <a:rPr lang="tr-TR" dirty="0" err="1" smtClean="0"/>
              <a:t>might</a:t>
            </a:r>
            <a:r>
              <a:rPr lang="tr-TR" dirty="0" smtClean="0"/>
              <a:t> be </a:t>
            </a:r>
            <a:r>
              <a:rPr lang="tr-TR" dirty="0" err="1" smtClean="0"/>
              <a:t>that</a:t>
            </a:r>
            <a:r>
              <a:rPr lang="tr-TR" dirty="0" smtClean="0"/>
              <a:t> </a:t>
            </a:r>
            <a:r>
              <a:rPr lang="tr-TR" dirty="0" err="1" smtClean="0"/>
              <a:t>initial</a:t>
            </a:r>
            <a:r>
              <a:rPr lang="tr-TR" dirty="0" smtClean="0"/>
              <a:t> </a:t>
            </a:r>
            <a:r>
              <a:rPr lang="tr-TR" dirty="0" err="1" smtClean="0"/>
              <a:t>rigid</a:t>
            </a:r>
            <a:r>
              <a:rPr lang="tr-TR" dirty="0" smtClean="0"/>
              <a:t> </a:t>
            </a:r>
            <a:r>
              <a:rPr lang="tr-TR" dirty="0" err="1" smtClean="0"/>
              <a:t>alignment</a:t>
            </a:r>
            <a:r>
              <a:rPr lang="tr-TR" dirty="0" smtClean="0"/>
              <a:t> is </a:t>
            </a:r>
            <a:r>
              <a:rPr lang="tr-TR" dirty="0" err="1" smtClean="0"/>
              <a:t>lacking</a:t>
            </a:r>
            <a:r>
              <a:rPr lang="tr-TR" dirty="0" smtClean="0"/>
              <a:t> in </a:t>
            </a:r>
            <a:r>
              <a:rPr lang="tr-TR" dirty="0" err="1" smtClean="0"/>
              <a:t>input</a:t>
            </a:r>
            <a:r>
              <a:rPr lang="tr-TR" dirty="0" smtClean="0"/>
              <a:t> </a:t>
            </a:r>
            <a:r>
              <a:rPr lang="tr-TR" dirty="0" err="1" smtClean="0"/>
              <a:t>images</a:t>
            </a:r>
            <a:r>
              <a:rPr lang="tr-TR" dirty="0" smtClean="0"/>
              <a:t> since </a:t>
            </a:r>
            <a:r>
              <a:rPr lang="tr-TR" dirty="0" err="1" smtClean="0"/>
              <a:t>rigid</a:t>
            </a:r>
            <a:r>
              <a:rPr lang="tr-TR" dirty="0" smtClean="0"/>
              <a:t> </a:t>
            </a:r>
            <a:r>
              <a:rPr lang="tr-TR" dirty="0" err="1" smtClean="0"/>
              <a:t>alignment</a:t>
            </a:r>
            <a:r>
              <a:rPr lang="tr-TR" dirty="0" smtClean="0"/>
              <a:t> (</a:t>
            </a:r>
            <a:r>
              <a:rPr lang="tr-TR" dirty="0" err="1" smtClean="0"/>
              <a:t>Procrustes</a:t>
            </a:r>
            <a:r>
              <a:rPr lang="tr-TR" dirty="0" smtClean="0"/>
              <a:t> </a:t>
            </a:r>
            <a:r>
              <a:rPr lang="tr-TR" dirty="0" err="1" smtClean="0"/>
              <a:t>Analysis</a:t>
            </a:r>
            <a:r>
              <a:rPr lang="tr-TR" dirty="0" smtClean="0"/>
              <a:t>) </a:t>
            </a:r>
            <a:r>
              <a:rPr lang="tr-TR" dirty="0" err="1" smtClean="0"/>
              <a:t>was</a:t>
            </a:r>
            <a:r>
              <a:rPr lang="tr-TR" dirty="0" smtClean="0"/>
              <a:t> </a:t>
            </a:r>
            <a:r>
              <a:rPr lang="tr-TR" dirty="0" err="1" smtClean="0"/>
              <a:t>performed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shape</a:t>
            </a:r>
            <a:r>
              <a:rPr lang="tr-TR" dirty="0" smtClean="0"/>
              <a:t> </a:t>
            </a:r>
            <a:r>
              <a:rPr lang="tr-TR" dirty="0" smtClean="0"/>
              <a:t>model.  </a:t>
            </a:r>
            <a:endParaRPr lang="tr-TR" dirty="0" smtClean="0"/>
          </a:p>
          <a:p>
            <a:pPr>
              <a:buNone/>
            </a:pP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tr-TR" dirty="0" err="1" smtClean="0"/>
              <a:t>Results</a:t>
            </a:r>
            <a:r>
              <a:rPr lang="tr-TR" dirty="0" smtClean="0"/>
              <a:t> </a:t>
            </a:r>
            <a:r>
              <a:rPr lang="tr-TR" dirty="0" err="1" smtClean="0"/>
              <a:t>Inv</a:t>
            </a:r>
            <a:r>
              <a:rPr lang="tr-TR" dirty="0" smtClean="0"/>
              <a:t>. </a:t>
            </a:r>
            <a:r>
              <a:rPr lang="tr-TR" dirty="0" err="1" smtClean="0"/>
              <a:t>Comp</a:t>
            </a:r>
            <a:r>
              <a:rPr lang="tr-TR" dirty="0" smtClean="0"/>
              <a:t>.</a:t>
            </a:r>
            <a:endParaRPr lang="tr-TR" dirty="0"/>
          </a:p>
        </p:txBody>
      </p:sp>
      <p:pic>
        <p:nvPicPr>
          <p:cNvPr id="4" name="3 Resim" descr="Landmarks_bs012_LFAU_12_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14356"/>
            <a:ext cx="4514555" cy="3286148"/>
          </a:xfrm>
          <a:prstGeom prst="rect">
            <a:avLst/>
          </a:prstGeom>
        </p:spPr>
      </p:pic>
      <p:pic>
        <p:nvPicPr>
          <p:cNvPr id="5" name="4 Resim" descr="aamfitinv2_bs012_LFAU_12_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6488" y="714356"/>
            <a:ext cx="4377477" cy="3214710"/>
          </a:xfrm>
          <a:prstGeom prst="rect">
            <a:avLst/>
          </a:prstGeom>
        </p:spPr>
      </p:pic>
      <p:pic>
        <p:nvPicPr>
          <p:cNvPr id="6" name="5 Resim" descr="initLMinv_bs012_LFAU_12_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43314"/>
            <a:ext cx="4429092" cy="3214686"/>
          </a:xfrm>
          <a:prstGeom prst="rect">
            <a:avLst/>
          </a:prstGeom>
        </p:spPr>
      </p:pic>
      <p:pic>
        <p:nvPicPr>
          <p:cNvPr id="7" name="6 Resim" descr="aamfitinv_bs012_LFAU_12_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6248" y="3668539"/>
            <a:ext cx="4395490" cy="3189461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tr-TR" dirty="0" err="1" smtClean="0"/>
              <a:t>Results</a:t>
            </a:r>
            <a:r>
              <a:rPr lang="tr-TR" dirty="0" smtClean="0"/>
              <a:t> </a:t>
            </a:r>
            <a:r>
              <a:rPr lang="tr-TR" dirty="0" err="1" smtClean="0"/>
              <a:t>Inv</a:t>
            </a:r>
            <a:r>
              <a:rPr lang="tr-TR" dirty="0" smtClean="0"/>
              <a:t>. </a:t>
            </a:r>
            <a:r>
              <a:rPr lang="tr-TR" dirty="0" err="1" smtClean="0"/>
              <a:t>Comp</a:t>
            </a:r>
            <a:r>
              <a:rPr lang="tr-TR" dirty="0" smtClean="0"/>
              <a:t>.</a:t>
            </a:r>
            <a:endParaRPr lang="tr-TR" dirty="0"/>
          </a:p>
        </p:txBody>
      </p:sp>
      <p:pic>
        <p:nvPicPr>
          <p:cNvPr id="4" name="3 Resim" descr="Landmarks_bs015_UFAU_4_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857232"/>
            <a:ext cx="4133552" cy="3100164"/>
          </a:xfrm>
          <a:prstGeom prst="rect">
            <a:avLst/>
          </a:prstGeom>
        </p:spPr>
      </p:pic>
      <p:pic>
        <p:nvPicPr>
          <p:cNvPr id="5" name="4 Resim" descr="aamfitinv2_bs015_UFAU_4_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7686" y="714356"/>
            <a:ext cx="4347865" cy="3214710"/>
          </a:xfrm>
          <a:prstGeom prst="rect">
            <a:avLst/>
          </a:prstGeom>
        </p:spPr>
      </p:pic>
      <p:pic>
        <p:nvPicPr>
          <p:cNvPr id="6" name="5 Resim" descr="initLMinv_bs015_UFAU_4_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3429000"/>
            <a:ext cx="4286312" cy="3214734"/>
          </a:xfrm>
          <a:prstGeom prst="rect">
            <a:avLst/>
          </a:prstGeom>
        </p:spPr>
      </p:pic>
      <p:pic>
        <p:nvPicPr>
          <p:cNvPr id="7" name="6 Resim" descr="aamfitinv_bs015_UFAU_4_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9124" y="3571876"/>
            <a:ext cx="4300240" cy="306444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500066"/>
          </a:xfrm>
        </p:spPr>
        <p:txBody>
          <a:bodyPr>
            <a:normAutofit fontScale="90000"/>
          </a:bodyPr>
          <a:lstStyle/>
          <a:p>
            <a:r>
              <a:rPr lang="tr-TR" dirty="0" err="1" smtClean="0"/>
              <a:t>Results</a:t>
            </a:r>
            <a:r>
              <a:rPr lang="tr-TR" dirty="0" smtClean="0"/>
              <a:t> </a:t>
            </a:r>
            <a:r>
              <a:rPr lang="tr-TR" dirty="0" err="1" smtClean="0"/>
              <a:t>Inv</a:t>
            </a:r>
            <a:r>
              <a:rPr lang="tr-TR" dirty="0" smtClean="0"/>
              <a:t>. </a:t>
            </a:r>
            <a:r>
              <a:rPr lang="tr-TR" dirty="0" err="1" smtClean="0"/>
              <a:t>Comp</a:t>
            </a:r>
            <a:r>
              <a:rPr lang="tr-TR" dirty="0" smtClean="0"/>
              <a:t>.</a:t>
            </a:r>
            <a:endParaRPr lang="tr-TR" dirty="0"/>
          </a:p>
        </p:txBody>
      </p:sp>
      <p:pic>
        <p:nvPicPr>
          <p:cNvPr id="4" name="3 Resim" descr="Landmarks_bs019_LFAU_18_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714356"/>
            <a:ext cx="4214842" cy="3100164"/>
          </a:xfrm>
          <a:prstGeom prst="rect">
            <a:avLst/>
          </a:prstGeom>
        </p:spPr>
      </p:pic>
      <p:pic>
        <p:nvPicPr>
          <p:cNvPr id="5" name="4 Resim" descr="aamfitinv2_bs019_LFAU_18_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0383" y="714356"/>
            <a:ext cx="4633617" cy="3214710"/>
          </a:xfrm>
          <a:prstGeom prst="rect">
            <a:avLst/>
          </a:prstGeom>
        </p:spPr>
      </p:pic>
      <p:pic>
        <p:nvPicPr>
          <p:cNvPr id="6" name="5 Resim" descr="initLMinv_bs019_LFAU_18_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3643314"/>
            <a:ext cx="4143404" cy="3214686"/>
          </a:xfrm>
          <a:prstGeom prst="rect">
            <a:avLst/>
          </a:prstGeom>
        </p:spPr>
      </p:pic>
      <p:pic>
        <p:nvPicPr>
          <p:cNvPr id="7" name="6 Resim" descr="aamfitinv_bs019_LFAU_18_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0562" y="3500438"/>
            <a:ext cx="4643438" cy="3357562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tr-TR" dirty="0" err="1" smtClean="0"/>
              <a:t>Results</a:t>
            </a:r>
            <a:r>
              <a:rPr lang="tr-TR" dirty="0" smtClean="0"/>
              <a:t> </a:t>
            </a:r>
            <a:r>
              <a:rPr lang="tr-TR" dirty="0" err="1" smtClean="0"/>
              <a:t>Inv</a:t>
            </a:r>
            <a:r>
              <a:rPr lang="tr-TR" dirty="0" smtClean="0"/>
              <a:t>. </a:t>
            </a:r>
            <a:r>
              <a:rPr lang="tr-TR" dirty="0" err="1" smtClean="0"/>
              <a:t>Comp</a:t>
            </a:r>
            <a:r>
              <a:rPr lang="tr-TR" dirty="0" smtClean="0"/>
              <a:t>.</a:t>
            </a:r>
            <a:endParaRPr lang="tr-TR" dirty="0"/>
          </a:p>
        </p:txBody>
      </p:sp>
      <p:pic>
        <p:nvPicPr>
          <p:cNvPr id="4" name="3 Resim" descr="Landmarks_bs021_LFAU_34_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714356"/>
            <a:ext cx="4357718" cy="3385916"/>
          </a:xfrm>
          <a:prstGeom prst="rect">
            <a:avLst/>
          </a:prstGeom>
        </p:spPr>
      </p:pic>
      <p:pic>
        <p:nvPicPr>
          <p:cNvPr id="5" name="4 Resim" descr="aamfitinv2_bs021_LFAU_34_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2" y="714356"/>
            <a:ext cx="4786346" cy="3357586"/>
          </a:xfrm>
          <a:prstGeom prst="rect">
            <a:avLst/>
          </a:prstGeom>
        </p:spPr>
      </p:pic>
      <p:pic>
        <p:nvPicPr>
          <p:cNvPr id="6" name="5 Resim" descr="initLMinv_bs021_LFAU_34_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3750447"/>
            <a:ext cx="4286280" cy="3107553"/>
          </a:xfrm>
          <a:prstGeom prst="rect">
            <a:avLst/>
          </a:prstGeom>
        </p:spPr>
      </p:pic>
      <p:pic>
        <p:nvPicPr>
          <p:cNvPr id="7" name="6 Resim" descr="aamfitinv_bs021_LFAU_34_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57686" y="3714752"/>
            <a:ext cx="4500594" cy="3143248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Remarks</a:t>
            </a:r>
            <a:r>
              <a:rPr lang="tr-TR" dirty="0" smtClean="0"/>
              <a:t> </a:t>
            </a:r>
            <a:r>
              <a:rPr lang="tr-TR" dirty="0" err="1" smtClean="0"/>
              <a:t>Inv</a:t>
            </a:r>
            <a:r>
              <a:rPr lang="tr-TR" dirty="0" smtClean="0"/>
              <a:t>. </a:t>
            </a:r>
            <a:r>
              <a:rPr lang="tr-TR" dirty="0" err="1" smtClean="0"/>
              <a:t>Comp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Results</a:t>
            </a:r>
            <a:r>
              <a:rPr lang="tr-TR" dirty="0" smtClean="0"/>
              <a:t> </a:t>
            </a:r>
            <a:r>
              <a:rPr lang="tr-TR" dirty="0" smtClean="0"/>
              <a:t> </a:t>
            </a:r>
            <a:r>
              <a:rPr lang="tr-TR" dirty="0" err="1" smtClean="0"/>
              <a:t>inaccurate</a:t>
            </a:r>
            <a:r>
              <a:rPr lang="tr-TR" dirty="0" smtClean="0"/>
              <a:t> </a:t>
            </a:r>
            <a:r>
              <a:rPr lang="tr-TR" dirty="0" smtClean="0"/>
              <a:t>in </a:t>
            </a:r>
            <a:r>
              <a:rPr lang="tr-TR" dirty="0" err="1" smtClean="0"/>
              <a:t>terms</a:t>
            </a:r>
            <a:r>
              <a:rPr lang="tr-TR" dirty="0" smtClean="0"/>
              <a:t> of </a:t>
            </a:r>
            <a:r>
              <a:rPr lang="tr-TR" dirty="0" err="1" smtClean="0"/>
              <a:t>shape</a:t>
            </a:r>
            <a:r>
              <a:rPr lang="tr-TR" dirty="0" smtClean="0"/>
              <a:t> </a:t>
            </a:r>
            <a:r>
              <a:rPr lang="tr-TR" dirty="0" err="1" smtClean="0"/>
              <a:t>parameters</a:t>
            </a:r>
            <a:r>
              <a:rPr lang="tr-TR" dirty="0" smtClean="0"/>
              <a:t> </a:t>
            </a:r>
            <a:r>
              <a:rPr lang="tr-TR" dirty="0" err="1" smtClean="0"/>
              <a:t>found</a:t>
            </a:r>
            <a:r>
              <a:rPr lang="tr-TR" dirty="0" smtClean="0"/>
              <a:t>, </a:t>
            </a:r>
            <a:r>
              <a:rPr lang="tr-TR" dirty="0" err="1" smtClean="0"/>
              <a:t>worse</a:t>
            </a:r>
            <a:r>
              <a:rPr lang="tr-TR" dirty="0" smtClean="0"/>
              <a:t> </a:t>
            </a:r>
            <a:r>
              <a:rPr lang="tr-TR" dirty="0" err="1" smtClean="0"/>
              <a:t>than</a:t>
            </a:r>
            <a:r>
              <a:rPr lang="tr-TR" dirty="0" smtClean="0"/>
              <a:t> LK.  </a:t>
            </a:r>
          </a:p>
          <a:p>
            <a:r>
              <a:rPr lang="tr-TR" dirty="0" err="1" smtClean="0"/>
              <a:t>Possible</a:t>
            </a:r>
            <a:r>
              <a:rPr lang="tr-TR" dirty="0" smtClean="0"/>
              <a:t> </a:t>
            </a:r>
            <a:r>
              <a:rPr lang="tr-TR" dirty="0" err="1" smtClean="0"/>
              <a:t>Reasons</a:t>
            </a:r>
            <a:r>
              <a:rPr lang="tr-TR" dirty="0" smtClean="0"/>
              <a:t>: 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 err="1" smtClean="0"/>
              <a:t>Warp</a:t>
            </a:r>
            <a:r>
              <a:rPr lang="tr-TR" dirty="0" smtClean="0"/>
              <a:t> </a:t>
            </a:r>
            <a:r>
              <a:rPr lang="tr-TR" dirty="0" err="1" smtClean="0"/>
              <a:t>inversion</a:t>
            </a:r>
            <a:r>
              <a:rPr lang="tr-TR" dirty="0" smtClean="0"/>
              <a:t> </a:t>
            </a:r>
            <a:r>
              <a:rPr lang="tr-TR" dirty="0" err="1" smtClean="0"/>
              <a:t>approximation</a:t>
            </a:r>
            <a:r>
              <a:rPr lang="tr-TR" dirty="0" smtClean="0"/>
              <a:t> not </a:t>
            </a:r>
            <a:r>
              <a:rPr lang="tr-TR" dirty="0" err="1" smtClean="0"/>
              <a:t>accurate</a:t>
            </a:r>
            <a:r>
              <a:rPr lang="tr-TR" dirty="0" smtClean="0"/>
              <a:t>. 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 err="1" smtClean="0"/>
              <a:t>Warp</a:t>
            </a:r>
            <a:r>
              <a:rPr lang="tr-TR" dirty="0" smtClean="0"/>
              <a:t> </a:t>
            </a:r>
            <a:r>
              <a:rPr lang="tr-TR" dirty="0" err="1" smtClean="0"/>
              <a:t>composition</a:t>
            </a:r>
            <a:r>
              <a:rPr lang="tr-TR" dirty="0" smtClean="0"/>
              <a:t> </a:t>
            </a:r>
            <a:r>
              <a:rPr lang="tr-TR" dirty="0" err="1" smtClean="0"/>
              <a:t>operation</a:t>
            </a:r>
            <a:r>
              <a:rPr lang="tr-TR" dirty="0" smtClean="0"/>
              <a:t> not </a:t>
            </a:r>
            <a:r>
              <a:rPr lang="tr-TR" dirty="0" err="1" smtClean="0"/>
              <a:t>very</a:t>
            </a:r>
            <a:r>
              <a:rPr lang="tr-TR" dirty="0" smtClean="0"/>
              <a:t> </a:t>
            </a:r>
            <a:r>
              <a:rPr lang="tr-TR" dirty="0" err="1" smtClean="0"/>
              <a:t>accurate</a:t>
            </a:r>
            <a:r>
              <a:rPr lang="tr-TR" dirty="0" smtClean="0"/>
              <a:t>.</a:t>
            </a:r>
            <a:endParaRPr lang="tr-TR" dirty="0" smtClean="0"/>
          </a:p>
          <a:p>
            <a:pPr marL="514350" indent="-514350">
              <a:buFont typeface="+mj-lt"/>
              <a:buAutoNum type="arabicPeriod"/>
            </a:pPr>
            <a:r>
              <a:rPr lang="tr-TR" dirty="0" err="1" smtClean="0"/>
              <a:t>Initial</a:t>
            </a:r>
            <a:r>
              <a:rPr lang="tr-TR" dirty="0" smtClean="0"/>
              <a:t> </a:t>
            </a:r>
            <a:r>
              <a:rPr lang="tr-TR" dirty="0" err="1" smtClean="0"/>
              <a:t>rigid</a:t>
            </a:r>
            <a:r>
              <a:rPr lang="tr-TR" dirty="0" smtClean="0"/>
              <a:t> </a:t>
            </a:r>
            <a:r>
              <a:rPr lang="tr-TR" dirty="0" err="1" smtClean="0"/>
              <a:t>alignment</a:t>
            </a:r>
            <a:r>
              <a:rPr lang="tr-TR" dirty="0" smtClean="0"/>
              <a:t> </a:t>
            </a:r>
            <a:r>
              <a:rPr lang="tr-TR" dirty="0" err="1" smtClean="0"/>
              <a:t>lacking</a:t>
            </a:r>
            <a:r>
              <a:rPr lang="tr-TR" dirty="0" smtClean="0"/>
              <a:t> in </a:t>
            </a:r>
            <a:r>
              <a:rPr lang="tr-TR" dirty="0" err="1" smtClean="0"/>
              <a:t>input</a:t>
            </a:r>
            <a:r>
              <a:rPr lang="tr-TR" dirty="0" smtClean="0"/>
              <a:t> </a:t>
            </a:r>
            <a:r>
              <a:rPr lang="tr-TR" dirty="0" err="1" smtClean="0"/>
              <a:t>images</a:t>
            </a:r>
            <a:r>
              <a:rPr lang="tr-TR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 err="1" smtClean="0"/>
              <a:t>Algorithm</a:t>
            </a:r>
            <a:r>
              <a:rPr lang="tr-TR" dirty="0" smtClean="0"/>
              <a:t> </a:t>
            </a:r>
            <a:r>
              <a:rPr lang="tr-TR" dirty="0" err="1" smtClean="0"/>
              <a:t>structure</a:t>
            </a:r>
            <a:r>
              <a:rPr lang="tr-TR" dirty="0" smtClean="0"/>
              <a:t> not </a:t>
            </a:r>
            <a:r>
              <a:rPr lang="tr-TR" dirty="0" err="1" smtClean="0"/>
              <a:t>very</a:t>
            </a:r>
            <a:r>
              <a:rPr lang="tr-TR" dirty="0" smtClean="0"/>
              <a:t> </a:t>
            </a:r>
            <a:r>
              <a:rPr lang="tr-TR" dirty="0" err="1" smtClean="0"/>
              <a:t>robust</a:t>
            </a:r>
            <a:r>
              <a:rPr lang="tr-TR" dirty="0" smtClean="0"/>
              <a:t>.  </a:t>
            </a:r>
          </a:p>
          <a:p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Mean</a:t>
            </a:r>
            <a:r>
              <a:rPr lang="tr-TR" dirty="0" smtClean="0"/>
              <a:t> </a:t>
            </a:r>
            <a:r>
              <a:rPr lang="tr-TR" dirty="0" err="1" smtClean="0"/>
              <a:t>Square</a:t>
            </a:r>
            <a:r>
              <a:rPr lang="tr-TR" dirty="0" smtClean="0"/>
              <a:t> </a:t>
            </a:r>
            <a:r>
              <a:rPr lang="tr-TR" dirty="0" err="1" smtClean="0"/>
              <a:t>Error</a:t>
            </a:r>
            <a:endParaRPr lang="tr-TR" dirty="0"/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</p:nvPr>
        </p:nvGraphicFramePr>
        <p:xfrm>
          <a:off x="457200" y="1600201"/>
          <a:ext cx="8229600" cy="321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1465369">
                <a:tc>
                  <a:txBody>
                    <a:bodyPr/>
                    <a:lstStyle/>
                    <a:p>
                      <a:pPr algn="ctr"/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 err="1" smtClean="0"/>
                        <a:t>Number</a:t>
                      </a:r>
                      <a:r>
                        <a:rPr lang="tr-TR" dirty="0" smtClean="0"/>
                        <a:t> of </a:t>
                      </a:r>
                      <a:r>
                        <a:rPr lang="tr-TR" dirty="0" err="1" smtClean="0"/>
                        <a:t>Experiments</a:t>
                      </a:r>
                      <a:endParaRPr lang="tr-TR" dirty="0" smtClean="0"/>
                    </a:p>
                    <a:p>
                      <a:pPr algn="ctr"/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/>
                        <a:t>Average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Mean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Square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Errors</a:t>
                      </a:r>
                      <a:r>
                        <a:rPr lang="tr-TR" baseline="0" dirty="0" smtClean="0"/>
                        <a:t> of </a:t>
                      </a:r>
                      <a:r>
                        <a:rPr lang="tr-TR" baseline="0" dirty="0" err="1" smtClean="0"/>
                        <a:t>Landmark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Coordinates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 smtClean="0"/>
                        <a:t>Standard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Deviation</a:t>
                      </a:r>
                      <a:r>
                        <a:rPr lang="tr-TR" baseline="0" dirty="0" smtClean="0"/>
                        <a:t> of </a:t>
                      </a:r>
                      <a:r>
                        <a:rPr lang="tr-TR" dirty="0" err="1" smtClean="0"/>
                        <a:t>Mean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Square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Errors</a:t>
                      </a:r>
                      <a:r>
                        <a:rPr lang="tr-TR" baseline="0" dirty="0" smtClean="0"/>
                        <a:t> of </a:t>
                      </a:r>
                      <a:r>
                        <a:rPr lang="tr-TR" baseline="0" dirty="0" err="1" smtClean="0"/>
                        <a:t>Landmark</a:t>
                      </a:r>
                      <a:r>
                        <a:rPr lang="tr-TR" baseline="0" dirty="0" smtClean="0"/>
                        <a:t> </a:t>
                      </a:r>
                      <a:r>
                        <a:rPr lang="tr-TR" baseline="0" dirty="0" err="1" smtClean="0"/>
                        <a:t>Coordinates</a:t>
                      </a:r>
                      <a:endParaRPr lang="tr-TR" dirty="0" smtClean="0"/>
                    </a:p>
                    <a:p>
                      <a:pPr algn="ctr"/>
                      <a:endParaRPr lang="tr-TR" dirty="0"/>
                    </a:p>
                  </a:txBody>
                  <a:tcPr/>
                </a:tc>
              </a:tr>
              <a:tr h="792058"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/>
                        <a:t>Lucas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Kanade</a:t>
                      </a:r>
                      <a:r>
                        <a:rPr lang="tr-TR" baseline="0" dirty="0" smtClean="0"/>
                        <a:t> AAM </a:t>
                      </a:r>
                      <a:r>
                        <a:rPr lang="tr-TR" baseline="0" dirty="0" err="1" smtClean="0"/>
                        <a:t>fitting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8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4.4690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1.3474</a:t>
                      </a:r>
                      <a:endParaRPr lang="tr-TR" dirty="0"/>
                    </a:p>
                  </a:txBody>
                  <a:tcPr/>
                </a:tc>
              </a:tr>
              <a:tr h="958645">
                <a:tc>
                  <a:txBody>
                    <a:bodyPr/>
                    <a:lstStyle/>
                    <a:p>
                      <a:pPr algn="ctr"/>
                      <a:r>
                        <a:rPr lang="tr-TR" dirty="0" err="1" smtClean="0"/>
                        <a:t>Inverse</a:t>
                      </a:r>
                      <a:r>
                        <a:rPr lang="tr-TR" dirty="0" smtClean="0"/>
                        <a:t> </a:t>
                      </a:r>
                      <a:r>
                        <a:rPr lang="tr-TR" dirty="0" err="1" smtClean="0"/>
                        <a:t>Compositional</a:t>
                      </a:r>
                      <a:r>
                        <a:rPr lang="tr-TR" dirty="0" smtClean="0"/>
                        <a:t> AAM </a:t>
                      </a:r>
                      <a:r>
                        <a:rPr lang="tr-TR" dirty="0" err="1" smtClean="0"/>
                        <a:t>fitting</a:t>
                      </a:r>
                      <a:r>
                        <a:rPr lang="tr-TR" dirty="0" smtClean="0"/>
                        <a:t>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8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11.2685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7.2457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Conclusions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tr-TR" dirty="0" err="1" smtClean="0"/>
              <a:t>What</a:t>
            </a:r>
            <a:r>
              <a:rPr lang="tr-TR" dirty="0" smtClean="0"/>
              <a:t> </a:t>
            </a:r>
            <a:r>
              <a:rPr lang="tr-TR" dirty="0" err="1" smtClean="0"/>
              <a:t>contribution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paper</a:t>
            </a:r>
            <a:r>
              <a:rPr lang="tr-TR" dirty="0" smtClean="0"/>
              <a:t>?  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 smtClean="0"/>
              <a:t>TPS is </a:t>
            </a:r>
            <a:r>
              <a:rPr lang="tr-TR" dirty="0" err="1" smtClean="0"/>
              <a:t>applied</a:t>
            </a:r>
            <a:r>
              <a:rPr lang="tr-TR" dirty="0" smtClean="0"/>
              <a:t> </a:t>
            </a:r>
            <a:r>
              <a:rPr lang="tr-TR" dirty="0" err="1" smtClean="0"/>
              <a:t>instead</a:t>
            </a:r>
            <a:r>
              <a:rPr lang="tr-TR" dirty="0" smtClean="0"/>
              <a:t> of </a:t>
            </a:r>
            <a:r>
              <a:rPr lang="tr-TR" dirty="0" err="1" smtClean="0"/>
              <a:t>affine</a:t>
            </a:r>
            <a:r>
              <a:rPr lang="tr-TR" dirty="0" smtClean="0"/>
              <a:t> </a:t>
            </a:r>
            <a:r>
              <a:rPr lang="tr-TR" dirty="0" err="1" smtClean="0"/>
              <a:t>warping</a:t>
            </a:r>
            <a:r>
              <a:rPr lang="tr-TR" dirty="0" smtClean="0"/>
              <a:t>.  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 err="1" smtClean="0"/>
              <a:t>Pixels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used</a:t>
            </a:r>
            <a:r>
              <a:rPr lang="tr-TR" dirty="0" smtClean="0"/>
              <a:t> in </a:t>
            </a:r>
            <a:r>
              <a:rPr lang="tr-TR" dirty="0" err="1" smtClean="0"/>
              <a:t>warping</a:t>
            </a:r>
            <a:r>
              <a:rPr lang="tr-TR" dirty="0" smtClean="0"/>
              <a:t> </a:t>
            </a:r>
            <a:r>
              <a:rPr lang="tr-TR" dirty="0" err="1" smtClean="0"/>
              <a:t>instead</a:t>
            </a:r>
            <a:r>
              <a:rPr lang="tr-TR" dirty="0" smtClean="0"/>
              <a:t> of mesh, </a:t>
            </a:r>
            <a:r>
              <a:rPr lang="tr-TR" dirty="0" err="1" smtClean="0"/>
              <a:t>vertices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faces</a:t>
            </a:r>
            <a:r>
              <a:rPr lang="tr-TR" dirty="0" smtClean="0"/>
              <a:t>.  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 err="1" smtClean="0"/>
              <a:t>Lucas</a:t>
            </a:r>
            <a:r>
              <a:rPr lang="tr-TR" dirty="0" smtClean="0"/>
              <a:t> </a:t>
            </a:r>
            <a:r>
              <a:rPr lang="tr-TR" dirty="0" err="1" smtClean="0"/>
              <a:t>Kanade</a:t>
            </a:r>
            <a:r>
              <a:rPr lang="tr-TR" dirty="0" smtClean="0"/>
              <a:t> </a:t>
            </a:r>
            <a:r>
              <a:rPr lang="tr-TR" dirty="0" err="1" smtClean="0"/>
              <a:t>Algorithm</a:t>
            </a:r>
            <a:r>
              <a:rPr lang="tr-TR" dirty="0" smtClean="0"/>
              <a:t> is </a:t>
            </a:r>
            <a:r>
              <a:rPr lang="tr-TR" dirty="0" err="1" smtClean="0"/>
              <a:t>tested</a:t>
            </a:r>
            <a:r>
              <a:rPr lang="tr-TR" dirty="0" smtClean="0"/>
              <a:t>.  </a:t>
            </a:r>
          </a:p>
          <a:p>
            <a:pPr>
              <a:buFont typeface="Wingdings" pitchFamily="2" charset="2"/>
              <a:buChar char="Ø"/>
            </a:pPr>
            <a:r>
              <a:rPr lang="tr-TR" dirty="0" err="1" smtClean="0"/>
              <a:t>What’s</a:t>
            </a:r>
            <a:r>
              <a:rPr lang="tr-TR" dirty="0" smtClean="0"/>
              <a:t> </a:t>
            </a:r>
            <a:r>
              <a:rPr lang="tr-TR" dirty="0" err="1" smtClean="0"/>
              <a:t>missing</a:t>
            </a:r>
            <a:r>
              <a:rPr lang="tr-TR" dirty="0" smtClean="0"/>
              <a:t>?  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 err="1" smtClean="0"/>
              <a:t>Initial</a:t>
            </a:r>
            <a:r>
              <a:rPr lang="tr-TR" dirty="0" smtClean="0"/>
              <a:t> </a:t>
            </a:r>
            <a:r>
              <a:rPr lang="tr-TR" dirty="0" err="1" smtClean="0"/>
              <a:t>rigid</a:t>
            </a:r>
            <a:r>
              <a:rPr lang="tr-TR" dirty="0" smtClean="0"/>
              <a:t> </a:t>
            </a:r>
            <a:r>
              <a:rPr lang="tr-TR" dirty="0" err="1" smtClean="0"/>
              <a:t>alignment</a:t>
            </a:r>
            <a:r>
              <a:rPr lang="tr-TR" dirty="0" smtClean="0"/>
              <a:t> on </a:t>
            </a:r>
            <a:r>
              <a:rPr lang="tr-TR" dirty="0" err="1" smtClean="0"/>
              <a:t>input</a:t>
            </a:r>
            <a:r>
              <a:rPr lang="tr-TR" dirty="0" smtClean="0"/>
              <a:t> </a:t>
            </a:r>
            <a:r>
              <a:rPr lang="tr-TR" dirty="0" err="1" smtClean="0"/>
              <a:t>faces</a:t>
            </a:r>
            <a:r>
              <a:rPr lang="tr-TR" dirty="0" smtClean="0"/>
              <a:t> (</a:t>
            </a:r>
            <a:r>
              <a:rPr lang="tr-TR" dirty="0" err="1" smtClean="0"/>
              <a:t>last</a:t>
            </a:r>
            <a:r>
              <a:rPr lang="tr-TR" dirty="0" smtClean="0"/>
              <a:t> </a:t>
            </a:r>
            <a:r>
              <a:rPr lang="tr-TR" dirty="0" err="1" smtClean="0"/>
              <a:t>section</a:t>
            </a:r>
            <a:r>
              <a:rPr lang="tr-TR" dirty="0" smtClean="0"/>
              <a:t>).  </a:t>
            </a:r>
            <a:endParaRPr lang="tr-TR" dirty="0" smtClean="0"/>
          </a:p>
          <a:p>
            <a:pPr marL="514350" indent="-514350">
              <a:buFont typeface="+mj-lt"/>
              <a:buAutoNum type="arabicPeriod"/>
            </a:pPr>
            <a:r>
              <a:rPr lang="tr-TR" dirty="0" err="1" smtClean="0"/>
              <a:t>Try</a:t>
            </a:r>
            <a:r>
              <a:rPr lang="tr-TR" dirty="0" smtClean="0"/>
              <a:t> </a:t>
            </a:r>
            <a:r>
              <a:rPr lang="tr-TR" dirty="0" err="1" smtClean="0"/>
              <a:t>new</a:t>
            </a:r>
            <a:r>
              <a:rPr lang="tr-TR" dirty="0" smtClean="0"/>
              <a:t> </a:t>
            </a:r>
            <a:r>
              <a:rPr lang="tr-TR" dirty="0" err="1" smtClean="0"/>
              <a:t>faces</a:t>
            </a:r>
            <a:r>
              <a:rPr lang="tr-TR" dirty="0" smtClean="0"/>
              <a:t> </a:t>
            </a:r>
            <a:r>
              <a:rPr lang="tr-TR" dirty="0" err="1" smtClean="0"/>
              <a:t>outside</a:t>
            </a:r>
            <a:r>
              <a:rPr lang="tr-TR" dirty="0" smtClean="0"/>
              <a:t> of </a:t>
            </a:r>
            <a:r>
              <a:rPr lang="tr-TR" dirty="0" err="1" smtClean="0"/>
              <a:t>training</a:t>
            </a:r>
            <a:r>
              <a:rPr lang="tr-TR" dirty="0" smtClean="0"/>
              <a:t> as </a:t>
            </a:r>
            <a:r>
              <a:rPr lang="tr-TR" dirty="0" err="1" smtClean="0"/>
              <a:t>input</a:t>
            </a:r>
            <a:r>
              <a:rPr lang="tr-TR" dirty="0" smtClean="0"/>
              <a:t>.</a:t>
            </a:r>
            <a:endParaRPr lang="tr-TR" dirty="0" smtClean="0"/>
          </a:p>
          <a:p>
            <a:pPr marL="514350" indent="-514350">
              <a:buFont typeface="+mj-lt"/>
              <a:buAutoNum type="arabicPeriod"/>
            </a:pPr>
            <a:r>
              <a:rPr lang="tr-TR" dirty="0" err="1" smtClean="0"/>
              <a:t>Detect</a:t>
            </a:r>
            <a:r>
              <a:rPr lang="tr-TR" dirty="0" smtClean="0"/>
              <a:t> </a:t>
            </a:r>
            <a:r>
              <a:rPr lang="tr-TR" dirty="0" err="1" smtClean="0"/>
              <a:t>expressions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identity</a:t>
            </a:r>
            <a:r>
              <a:rPr lang="tr-TR" dirty="0" smtClean="0"/>
              <a:t>.  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AAM </a:t>
            </a:r>
            <a:r>
              <a:rPr lang="tr-TR" dirty="0" err="1" smtClean="0"/>
              <a:t>parameters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Either</a:t>
            </a:r>
            <a:r>
              <a:rPr lang="tr-TR" dirty="0" smtClean="0"/>
              <a:t> </a:t>
            </a:r>
            <a:r>
              <a:rPr lang="tr-TR" dirty="0" err="1" smtClean="0"/>
              <a:t>separable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non</a:t>
            </a:r>
            <a:r>
              <a:rPr lang="tr-TR" dirty="0" smtClean="0"/>
              <a:t>-</a:t>
            </a:r>
            <a:r>
              <a:rPr lang="tr-TR" dirty="0" err="1" smtClean="0"/>
              <a:t>separable</a:t>
            </a:r>
            <a:endParaRPr lang="tr-TR" dirty="0" smtClean="0"/>
          </a:p>
          <a:p>
            <a:r>
              <a:rPr lang="tr-TR" dirty="0" err="1" smtClean="0"/>
              <a:t>Non</a:t>
            </a:r>
            <a:r>
              <a:rPr lang="tr-TR" dirty="0" smtClean="0"/>
              <a:t>-</a:t>
            </a:r>
            <a:r>
              <a:rPr lang="tr-TR" dirty="0" err="1" smtClean="0"/>
              <a:t>seperable</a:t>
            </a:r>
            <a:r>
              <a:rPr lang="tr-TR" dirty="0" smtClean="0"/>
              <a:t> </a:t>
            </a:r>
            <a:r>
              <a:rPr lang="tr-TR" dirty="0" err="1" smtClean="0"/>
              <a:t>provides</a:t>
            </a:r>
            <a:r>
              <a:rPr lang="tr-TR" dirty="0" smtClean="0"/>
              <a:t> </a:t>
            </a:r>
            <a:r>
              <a:rPr lang="tr-TR" dirty="0" err="1" smtClean="0"/>
              <a:t>more</a:t>
            </a:r>
            <a:r>
              <a:rPr lang="tr-TR" dirty="0" smtClean="0"/>
              <a:t> </a:t>
            </a:r>
            <a:r>
              <a:rPr lang="tr-TR" dirty="0" err="1" smtClean="0"/>
              <a:t>compact</a:t>
            </a:r>
            <a:r>
              <a:rPr lang="tr-TR" dirty="0" smtClean="0"/>
              <a:t> </a:t>
            </a:r>
            <a:r>
              <a:rPr lang="tr-TR" dirty="0" err="1" smtClean="0"/>
              <a:t>representation</a:t>
            </a:r>
            <a:r>
              <a:rPr lang="tr-TR" dirty="0" smtClean="0"/>
              <a:t> since PCA </a:t>
            </a:r>
            <a:r>
              <a:rPr lang="tr-TR" dirty="0" err="1" smtClean="0"/>
              <a:t>applied</a:t>
            </a:r>
            <a:r>
              <a:rPr lang="tr-TR" dirty="0" smtClean="0"/>
              <a:t> on </a:t>
            </a:r>
            <a:r>
              <a:rPr lang="tr-TR" dirty="0" err="1" smtClean="0"/>
              <a:t>both</a:t>
            </a:r>
            <a:r>
              <a:rPr lang="tr-TR" dirty="0" smtClean="0"/>
              <a:t> </a:t>
            </a:r>
            <a:r>
              <a:rPr lang="tr-TR" dirty="0" err="1" smtClean="0"/>
              <a:t>shape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appearance</a:t>
            </a:r>
            <a:r>
              <a:rPr lang="tr-TR" dirty="0" smtClean="0"/>
              <a:t> </a:t>
            </a:r>
            <a:r>
              <a:rPr lang="tr-TR" dirty="0" err="1" smtClean="0"/>
              <a:t>together</a:t>
            </a:r>
            <a:endParaRPr lang="tr-TR" dirty="0" smtClean="0"/>
          </a:p>
          <a:p>
            <a:r>
              <a:rPr lang="tr-TR" dirty="0" err="1" smtClean="0"/>
              <a:t>Cannot</a:t>
            </a:r>
            <a:r>
              <a:rPr lang="tr-TR" dirty="0" smtClean="0"/>
              <a:t> </a:t>
            </a:r>
            <a:r>
              <a:rPr lang="tr-TR" dirty="0" err="1" smtClean="0"/>
              <a:t>distinguish</a:t>
            </a:r>
            <a:r>
              <a:rPr lang="tr-TR" dirty="0" smtClean="0"/>
              <a:t> </a:t>
            </a:r>
            <a:r>
              <a:rPr lang="tr-TR" dirty="0" err="1" smtClean="0"/>
              <a:t>shape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appearance</a:t>
            </a:r>
            <a:r>
              <a:rPr lang="tr-TR" dirty="0" smtClean="0"/>
              <a:t> in </a:t>
            </a:r>
            <a:r>
              <a:rPr lang="tr-TR" dirty="0" err="1" smtClean="0"/>
              <a:t>combined</a:t>
            </a:r>
            <a:r>
              <a:rPr lang="tr-TR" dirty="0" smtClean="0"/>
              <a:t> form.  </a:t>
            </a:r>
          </a:p>
          <a:p>
            <a:r>
              <a:rPr lang="tr-TR" dirty="0" err="1" smtClean="0"/>
              <a:t>In</a:t>
            </a:r>
            <a:r>
              <a:rPr lang="tr-TR" dirty="0" smtClean="0"/>
              <a:t> </a:t>
            </a:r>
            <a:r>
              <a:rPr lang="tr-TR" dirty="0" err="1" smtClean="0"/>
              <a:t>separable</a:t>
            </a:r>
            <a:r>
              <a:rPr lang="tr-TR" dirty="0" smtClean="0"/>
              <a:t> form </a:t>
            </a:r>
            <a:r>
              <a:rPr lang="tr-TR" dirty="0" err="1" smtClean="0"/>
              <a:t>shape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appearance</a:t>
            </a:r>
            <a:r>
              <a:rPr lang="tr-TR" dirty="0" smtClean="0"/>
              <a:t> </a:t>
            </a:r>
            <a:r>
              <a:rPr lang="tr-TR" dirty="0" err="1" smtClean="0"/>
              <a:t>parameters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kept</a:t>
            </a:r>
            <a:r>
              <a:rPr lang="tr-TR" dirty="0" smtClean="0"/>
              <a:t> </a:t>
            </a:r>
            <a:r>
              <a:rPr lang="tr-TR" dirty="0" err="1" smtClean="0"/>
              <a:t>independent</a:t>
            </a:r>
            <a:r>
              <a:rPr lang="tr-TR" dirty="0" smtClean="0"/>
              <a:t>.  </a:t>
            </a:r>
            <a:endParaRPr lang="tr-TR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References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err="1" smtClean="0"/>
              <a:t>Matthews</a:t>
            </a:r>
            <a:r>
              <a:rPr lang="tr-TR" dirty="0" smtClean="0"/>
              <a:t>, </a:t>
            </a:r>
            <a:r>
              <a:rPr lang="tr-TR" dirty="0" err="1" smtClean="0"/>
              <a:t>Iain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Baker</a:t>
            </a:r>
            <a:r>
              <a:rPr lang="tr-TR" dirty="0" smtClean="0"/>
              <a:t>, </a:t>
            </a:r>
            <a:r>
              <a:rPr lang="tr-TR" dirty="0" err="1" smtClean="0"/>
              <a:t>Simon</a:t>
            </a:r>
            <a:r>
              <a:rPr lang="tr-TR" dirty="0" smtClean="0"/>
              <a:t>.  </a:t>
            </a:r>
            <a:r>
              <a:rPr lang="tr-TR" dirty="0" err="1" smtClean="0"/>
              <a:t>Active</a:t>
            </a:r>
            <a:r>
              <a:rPr lang="tr-TR" dirty="0" smtClean="0"/>
              <a:t> </a:t>
            </a:r>
            <a:r>
              <a:rPr lang="tr-TR" dirty="0" err="1" smtClean="0"/>
              <a:t>Appearance</a:t>
            </a:r>
            <a:r>
              <a:rPr lang="tr-TR" dirty="0" smtClean="0"/>
              <a:t> </a:t>
            </a:r>
            <a:r>
              <a:rPr lang="tr-TR" dirty="0" err="1" smtClean="0"/>
              <a:t>Models</a:t>
            </a:r>
            <a:r>
              <a:rPr lang="tr-TR" dirty="0" smtClean="0"/>
              <a:t> </a:t>
            </a:r>
            <a:r>
              <a:rPr lang="tr-TR" dirty="0" err="1" smtClean="0"/>
              <a:t>Revisited</a:t>
            </a:r>
            <a:r>
              <a:rPr lang="tr-TR" dirty="0" smtClean="0"/>
              <a:t>.  </a:t>
            </a:r>
            <a:r>
              <a:rPr lang="tr-TR" dirty="0" err="1" smtClean="0"/>
              <a:t>Robotics</a:t>
            </a:r>
            <a:r>
              <a:rPr lang="tr-TR" dirty="0" smtClean="0"/>
              <a:t> </a:t>
            </a:r>
            <a:r>
              <a:rPr lang="tr-TR" dirty="0" err="1" smtClean="0"/>
              <a:t>Institute</a:t>
            </a:r>
            <a:r>
              <a:rPr lang="tr-TR" dirty="0" smtClean="0"/>
              <a:t>, </a:t>
            </a:r>
            <a:r>
              <a:rPr lang="tr-TR" dirty="0" err="1" smtClean="0"/>
              <a:t>Carnigie</a:t>
            </a:r>
            <a:r>
              <a:rPr lang="tr-TR" dirty="0" smtClean="0"/>
              <a:t> Melon </a:t>
            </a:r>
            <a:r>
              <a:rPr lang="tr-TR" dirty="0" err="1" smtClean="0"/>
              <a:t>University</a:t>
            </a:r>
            <a:r>
              <a:rPr lang="tr-TR" dirty="0" smtClean="0"/>
              <a:t>, 2004.  </a:t>
            </a:r>
          </a:p>
          <a:p>
            <a:r>
              <a:rPr lang="en-US" dirty="0" err="1" smtClean="0"/>
              <a:t>Jongwoo</a:t>
            </a:r>
            <a:r>
              <a:rPr lang="en-US" dirty="0" smtClean="0"/>
              <a:t> Lim and Ming-</a:t>
            </a:r>
            <a:r>
              <a:rPr lang="en-US" dirty="0" err="1" smtClean="0"/>
              <a:t>Hsuan</a:t>
            </a:r>
            <a:r>
              <a:rPr lang="en-US" dirty="0" smtClean="0"/>
              <a:t> Yang. A direct method for </a:t>
            </a:r>
            <a:r>
              <a:rPr lang="en-US" dirty="0" smtClean="0"/>
              <a:t>modeling</a:t>
            </a:r>
            <a:r>
              <a:rPr lang="tr-TR" dirty="0" smtClean="0"/>
              <a:t> </a:t>
            </a:r>
            <a:r>
              <a:rPr lang="en-US" dirty="0" smtClean="0"/>
              <a:t>non-rigid </a:t>
            </a:r>
            <a:r>
              <a:rPr lang="en-US" dirty="0" smtClean="0"/>
              <a:t>motion with thin plate </a:t>
            </a:r>
            <a:r>
              <a:rPr lang="en-US" dirty="0" err="1" smtClean="0"/>
              <a:t>spline</a:t>
            </a:r>
            <a:r>
              <a:rPr lang="en-US" dirty="0" smtClean="0"/>
              <a:t>. In Proceedings of the </a:t>
            </a:r>
            <a:r>
              <a:rPr lang="en-US" dirty="0" smtClean="0"/>
              <a:t>2005</a:t>
            </a:r>
            <a:r>
              <a:rPr lang="tr-TR" dirty="0" smtClean="0"/>
              <a:t> </a:t>
            </a:r>
            <a:r>
              <a:rPr lang="en-US" dirty="0" smtClean="0"/>
              <a:t>IEEE </a:t>
            </a:r>
            <a:r>
              <a:rPr lang="en-US" dirty="0" smtClean="0"/>
              <a:t>Computer Society Conference on Computer Vision and </a:t>
            </a:r>
            <a:r>
              <a:rPr lang="en-US" dirty="0" smtClean="0"/>
              <a:t>Pattern</a:t>
            </a:r>
            <a:r>
              <a:rPr lang="tr-TR" dirty="0" smtClean="0"/>
              <a:t> </a:t>
            </a:r>
            <a:r>
              <a:rPr lang="tr-TR" dirty="0" err="1" smtClean="0"/>
              <a:t>Recognition</a:t>
            </a:r>
            <a:r>
              <a:rPr lang="tr-TR" dirty="0" smtClean="0"/>
              <a:t>, 2005</a:t>
            </a:r>
            <a:r>
              <a:rPr lang="tr-TR" dirty="0" smtClean="0"/>
              <a:t>.</a:t>
            </a:r>
          </a:p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Bosphorus</a:t>
            </a:r>
            <a:r>
              <a:rPr lang="tr-TR" dirty="0" smtClean="0"/>
              <a:t> 3D </a:t>
            </a:r>
            <a:r>
              <a:rPr lang="tr-TR" dirty="0" err="1" smtClean="0"/>
              <a:t>Face</a:t>
            </a:r>
            <a:r>
              <a:rPr lang="tr-TR" dirty="0" smtClean="0"/>
              <a:t> </a:t>
            </a:r>
            <a:r>
              <a:rPr lang="tr-TR" dirty="0" err="1" smtClean="0"/>
              <a:t>Database</a:t>
            </a:r>
            <a:r>
              <a:rPr lang="tr-TR" dirty="0" smtClean="0"/>
              <a:t>, </a:t>
            </a:r>
            <a:r>
              <a:rPr lang="tr-TR" dirty="0" err="1" smtClean="0"/>
              <a:t>Bosphorus</a:t>
            </a:r>
            <a:r>
              <a:rPr lang="tr-TR" dirty="0" smtClean="0"/>
              <a:t> </a:t>
            </a:r>
            <a:r>
              <a:rPr lang="tr-TR" dirty="0" err="1" smtClean="0"/>
              <a:t>University</a:t>
            </a:r>
            <a:r>
              <a:rPr lang="tr-TR" dirty="0" smtClean="0"/>
              <a:t>, 2009. </a:t>
            </a:r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Separable</a:t>
            </a:r>
            <a:r>
              <a:rPr lang="tr-TR" dirty="0" smtClean="0"/>
              <a:t> AAM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Has </a:t>
            </a:r>
            <a:r>
              <a:rPr lang="tr-TR" dirty="0" err="1" smtClean="0"/>
              <a:t>advantages</a:t>
            </a:r>
            <a:r>
              <a:rPr lang="tr-TR" dirty="0" smtClean="0"/>
              <a:t> since </a:t>
            </a:r>
            <a:r>
              <a:rPr lang="tr-TR" dirty="0" err="1" smtClean="0"/>
              <a:t>shape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appearance</a:t>
            </a:r>
            <a:r>
              <a:rPr lang="tr-TR" dirty="0" smtClean="0"/>
              <a:t> </a:t>
            </a:r>
            <a:r>
              <a:rPr lang="tr-TR" dirty="0" err="1" smtClean="0"/>
              <a:t>may</a:t>
            </a:r>
            <a:r>
              <a:rPr lang="tr-TR" dirty="0" smtClean="0"/>
              <a:t> be </a:t>
            </a:r>
            <a:r>
              <a:rPr lang="tr-TR" dirty="0" err="1" smtClean="0"/>
              <a:t>used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evolved</a:t>
            </a:r>
            <a:r>
              <a:rPr lang="tr-TR" dirty="0" smtClean="0"/>
              <a:t> </a:t>
            </a:r>
            <a:r>
              <a:rPr lang="tr-TR" dirty="0" err="1" smtClean="0"/>
              <a:t>independently</a:t>
            </a:r>
            <a:r>
              <a:rPr lang="tr-TR" dirty="0" smtClean="0"/>
              <a:t> in </a:t>
            </a:r>
            <a:r>
              <a:rPr lang="tr-TR" dirty="0" err="1" smtClean="0"/>
              <a:t>fitting</a:t>
            </a:r>
            <a:r>
              <a:rPr lang="tr-TR" dirty="0" smtClean="0"/>
              <a:t>.</a:t>
            </a:r>
          </a:p>
          <a:p>
            <a:r>
              <a:rPr lang="tr-TR" dirty="0" err="1" smtClean="0"/>
              <a:t>We</a:t>
            </a:r>
            <a:r>
              <a:rPr lang="tr-TR" dirty="0" smtClean="0"/>
              <a:t> </a:t>
            </a:r>
            <a:r>
              <a:rPr lang="tr-TR" dirty="0" err="1" smtClean="0"/>
              <a:t>know</a:t>
            </a:r>
            <a:r>
              <a:rPr lang="tr-TR" dirty="0" smtClean="0"/>
              <a:t> </a:t>
            </a:r>
            <a:r>
              <a:rPr lang="tr-TR" dirty="0" err="1" smtClean="0"/>
              <a:t>how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compute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shape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appearance</a:t>
            </a:r>
            <a:r>
              <a:rPr lang="tr-TR" dirty="0" smtClean="0"/>
              <a:t> </a:t>
            </a:r>
            <a:r>
              <a:rPr lang="tr-TR" dirty="0" err="1" smtClean="0"/>
              <a:t>models</a:t>
            </a:r>
            <a:r>
              <a:rPr lang="tr-TR" dirty="0" smtClean="0"/>
              <a:t> </a:t>
            </a:r>
            <a:r>
              <a:rPr lang="tr-TR" dirty="0" err="1" smtClean="0"/>
              <a:t>from</a:t>
            </a:r>
            <a:r>
              <a:rPr lang="tr-TR" dirty="0" smtClean="0"/>
              <a:t> </a:t>
            </a:r>
            <a:r>
              <a:rPr lang="tr-TR" dirty="0" err="1" smtClean="0"/>
              <a:t>Eigenfaces</a:t>
            </a:r>
            <a:r>
              <a:rPr lang="tr-TR" dirty="0" smtClean="0"/>
              <a:t>.  </a:t>
            </a:r>
          </a:p>
          <a:p>
            <a:r>
              <a:rPr lang="tr-TR" dirty="0" err="1" smtClean="0"/>
              <a:t>Thin</a:t>
            </a:r>
            <a:r>
              <a:rPr lang="tr-TR" dirty="0" smtClean="0"/>
              <a:t> </a:t>
            </a:r>
            <a:r>
              <a:rPr lang="tr-TR" dirty="0" err="1" smtClean="0"/>
              <a:t>Plate</a:t>
            </a:r>
            <a:r>
              <a:rPr lang="tr-TR" dirty="0" smtClean="0"/>
              <a:t> </a:t>
            </a:r>
            <a:r>
              <a:rPr lang="tr-TR" dirty="0" err="1" smtClean="0"/>
              <a:t>Splines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used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warping</a:t>
            </a:r>
            <a:r>
              <a:rPr lang="tr-TR" dirty="0" smtClean="0"/>
              <a:t> </a:t>
            </a:r>
            <a:r>
              <a:rPr lang="tr-TR" dirty="0" err="1" smtClean="0"/>
              <a:t>faces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fit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shape</a:t>
            </a:r>
            <a:r>
              <a:rPr lang="tr-TR" dirty="0" smtClean="0"/>
              <a:t> </a:t>
            </a:r>
            <a:r>
              <a:rPr lang="tr-TR" dirty="0" err="1" smtClean="0"/>
              <a:t>parameters</a:t>
            </a:r>
            <a:r>
              <a:rPr lang="tr-TR" dirty="0" smtClean="0"/>
              <a:t>.  </a:t>
            </a:r>
          </a:p>
          <a:p>
            <a:r>
              <a:rPr lang="tr-TR" dirty="0" err="1" smtClean="0"/>
              <a:t>Shapes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landmark</a:t>
            </a:r>
            <a:r>
              <a:rPr lang="tr-TR" dirty="0" smtClean="0"/>
              <a:t> </a:t>
            </a:r>
            <a:r>
              <a:rPr lang="tr-TR" dirty="0" err="1" smtClean="0"/>
              <a:t>coordinates</a:t>
            </a:r>
            <a:r>
              <a:rPr lang="tr-TR" dirty="0" smtClean="0"/>
              <a:t> on 2D </a:t>
            </a:r>
            <a:r>
              <a:rPr lang="tr-TR" dirty="0" err="1" smtClean="0"/>
              <a:t>faces</a:t>
            </a:r>
            <a:r>
              <a:rPr lang="tr-TR" dirty="0" smtClean="0"/>
              <a:t>.  </a:t>
            </a:r>
            <a:endParaRPr lang="tr-T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Method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tr-TR" dirty="0" err="1" smtClean="0"/>
              <a:t>Compute</a:t>
            </a:r>
            <a:r>
              <a:rPr lang="tr-TR" dirty="0" smtClean="0"/>
              <a:t> </a:t>
            </a:r>
            <a:r>
              <a:rPr lang="tr-TR" dirty="0" err="1" smtClean="0"/>
              <a:t>shape</a:t>
            </a:r>
            <a:r>
              <a:rPr lang="tr-TR" dirty="0" smtClean="0"/>
              <a:t> model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mean</a:t>
            </a:r>
            <a:r>
              <a:rPr lang="tr-TR" dirty="0" smtClean="0"/>
              <a:t> </a:t>
            </a:r>
            <a:r>
              <a:rPr lang="tr-TR" dirty="0" err="1" smtClean="0"/>
              <a:t>shape</a:t>
            </a:r>
            <a:r>
              <a:rPr lang="tr-TR" dirty="0" smtClean="0"/>
              <a:t> </a:t>
            </a:r>
            <a:r>
              <a:rPr lang="tr-TR" dirty="0" err="1" smtClean="0"/>
              <a:t>with</a:t>
            </a:r>
            <a:r>
              <a:rPr lang="tr-TR" dirty="0" smtClean="0"/>
              <a:t> </a:t>
            </a:r>
            <a:r>
              <a:rPr lang="tr-TR" dirty="0" err="1" smtClean="0"/>
              <a:t>Procrustes</a:t>
            </a:r>
            <a:r>
              <a:rPr lang="tr-TR" dirty="0" smtClean="0"/>
              <a:t> </a:t>
            </a:r>
            <a:r>
              <a:rPr lang="tr-TR" dirty="0" err="1" smtClean="0"/>
              <a:t>analysis</a:t>
            </a:r>
            <a:r>
              <a:rPr lang="tr-TR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 err="1" smtClean="0"/>
              <a:t>Back</a:t>
            </a:r>
            <a:r>
              <a:rPr lang="tr-TR" dirty="0" smtClean="0"/>
              <a:t>-</a:t>
            </a:r>
            <a:r>
              <a:rPr lang="tr-TR" dirty="0" err="1" smtClean="0"/>
              <a:t>warp</a:t>
            </a:r>
            <a:r>
              <a:rPr lang="tr-TR" dirty="0" smtClean="0"/>
              <a:t> </a:t>
            </a:r>
            <a:r>
              <a:rPr lang="tr-TR" dirty="0" smtClean="0"/>
              <a:t>a </a:t>
            </a:r>
            <a:r>
              <a:rPr lang="tr-TR" dirty="0" err="1" smtClean="0"/>
              <a:t>face</a:t>
            </a:r>
            <a:r>
              <a:rPr lang="tr-TR" dirty="0" smtClean="0"/>
              <a:t> </a:t>
            </a:r>
            <a:r>
              <a:rPr lang="tr-TR" dirty="0" err="1" smtClean="0"/>
              <a:t>from</a:t>
            </a:r>
            <a:r>
              <a:rPr lang="tr-TR" dirty="0" smtClean="0"/>
              <a:t> </a:t>
            </a:r>
            <a:r>
              <a:rPr lang="tr-TR" dirty="0" err="1" smtClean="0"/>
              <a:t>each</a:t>
            </a:r>
            <a:r>
              <a:rPr lang="tr-TR" dirty="0" smtClean="0"/>
              <a:t> </a:t>
            </a:r>
            <a:r>
              <a:rPr lang="tr-TR" dirty="0" err="1" smtClean="0"/>
              <a:t>person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mean</a:t>
            </a:r>
            <a:r>
              <a:rPr lang="tr-TR" dirty="0" smtClean="0"/>
              <a:t> </a:t>
            </a:r>
            <a:r>
              <a:rPr lang="tr-TR" dirty="0" err="1" smtClean="0"/>
              <a:t>shape</a:t>
            </a:r>
            <a:r>
              <a:rPr lang="tr-TR" dirty="0" smtClean="0"/>
              <a:t> </a:t>
            </a:r>
            <a:r>
              <a:rPr lang="tr-TR" dirty="0" err="1" smtClean="0"/>
              <a:t>with</a:t>
            </a:r>
            <a:r>
              <a:rPr lang="tr-TR" dirty="0" smtClean="0"/>
              <a:t> TPS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neutralize</a:t>
            </a:r>
            <a:r>
              <a:rPr lang="tr-TR" dirty="0" smtClean="0"/>
              <a:t> </a:t>
            </a:r>
            <a:r>
              <a:rPr lang="tr-TR" dirty="0" err="1" smtClean="0"/>
              <a:t>expressions</a:t>
            </a:r>
            <a:r>
              <a:rPr lang="tr-TR" dirty="0" smtClean="0"/>
              <a:t>.  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 err="1" smtClean="0"/>
              <a:t>Compute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appearance</a:t>
            </a:r>
            <a:r>
              <a:rPr lang="tr-TR" dirty="0" smtClean="0"/>
              <a:t> model </a:t>
            </a:r>
            <a:r>
              <a:rPr lang="tr-TR" dirty="0" err="1" smtClean="0"/>
              <a:t>from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backwarped</a:t>
            </a:r>
            <a:r>
              <a:rPr lang="tr-TR" dirty="0" smtClean="0"/>
              <a:t> </a:t>
            </a:r>
            <a:r>
              <a:rPr lang="tr-TR" dirty="0" err="1" smtClean="0"/>
              <a:t>faces</a:t>
            </a:r>
            <a:r>
              <a:rPr lang="tr-TR" dirty="0" smtClean="0"/>
              <a:t> as </a:t>
            </a:r>
            <a:r>
              <a:rPr lang="tr-TR" dirty="0" err="1" smtClean="0"/>
              <a:t>they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in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same</a:t>
            </a:r>
            <a:r>
              <a:rPr lang="tr-TR" dirty="0" smtClean="0"/>
              <a:t> </a:t>
            </a:r>
            <a:r>
              <a:rPr lang="tr-TR" dirty="0" err="1" smtClean="0"/>
              <a:t>shape</a:t>
            </a:r>
            <a:r>
              <a:rPr lang="tr-TR" dirty="0" smtClean="0"/>
              <a:t> </a:t>
            </a:r>
            <a:r>
              <a:rPr lang="tr-TR" dirty="0" err="1" smtClean="0"/>
              <a:t>space</a:t>
            </a:r>
            <a:r>
              <a:rPr lang="tr-TR" dirty="0" smtClean="0"/>
              <a:t>.  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 err="1" smtClean="0"/>
              <a:t>Try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estimate</a:t>
            </a:r>
            <a:r>
              <a:rPr lang="tr-TR" dirty="0" smtClean="0"/>
              <a:t> </a:t>
            </a:r>
            <a:r>
              <a:rPr lang="tr-TR" dirty="0" err="1" smtClean="0"/>
              <a:t>shape</a:t>
            </a:r>
            <a:r>
              <a:rPr lang="tr-TR" dirty="0" smtClean="0"/>
              <a:t> </a:t>
            </a:r>
            <a:r>
              <a:rPr lang="tr-TR" dirty="0" err="1" smtClean="0"/>
              <a:t>parameters</a:t>
            </a:r>
            <a:r>
              <a:rPr lang="tr-TR" dirty="0" smtClean="0"/>
              <a:t> of an </a:t>
            </a:r>
            <a:r>
              <a:rPr lang="tr-TR" dirty="0" err="1" smtClean="0"/>
              <a:t>input</a:t>
            </a:r>
            <a:r>
              <a:rPr lang="tr-TR" dirty="0" smtClean="0"/>
              <a:t> </a:t>
            </a:r>
            <a:r>
              <a:rPr lang="tr-TR" dirty="0" err="1" smtClean="0"/>
              <a:t>face</a:t>
            </a:r>
            <a:r>
              <a:rPr lang="tr-TR" dirty="0" smtClean="0"/>
              <a:t> </a:t>
            </a:r>
            <a:r>
              <a:rPr lang="tr-TR" dirty="0" err="1" smtClean="0"/>
              <a:t>with</a:t>
            </a:r>
            <a:r>
              <a:rPr lang="tr-TR" dirty="0" smtClean="0"/>
              <a:t> </a:t>
            </a:r>
            <a:r>
              <a:rPr lang="tr-TR" dirty="0" err="1" smtClean="0"/>
              <a:t>fitting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then</a:t>
            </a:r>
            <a:r>
              <a:rPr lang="tr-TR" dirty="0" smtClean="0"/>
              <a:t> </a:t>
            </a:r>
            <a:r>
              <a:rPr lang="tr-TR" dirty="0" err="1" smtClean="0"/>
              <a:t>optionally</a:t>
            </a:r>
            <a:r>
              <a:rPr lang="tr-TR" dirty="0" smtClean="0"/>
              <a:t> </a:t>
            </a:r>
            <a:r>
              <a:rPr lang="tr-TR" dirty="0" err="1" smtClean="0"/>
              <a:t>compute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appearance</a:t>
            </a:r>
            <a:r>
              <a:rPr lang="tr-TR" dirty="0" smtClean="0"/>
              <a:t> </a:t>
            </a:r>
            <a:r>
              <a:rPr lang="tr-TR" dirty="0" err="1" smtClean="0"/>
              <a:t>parameters</a:t>
            </a:r>
            <a:r>
              <a:rPr lang="tr-TR" dirty="0" smtClean="0"/>
              <a:t>.  </a:t>
            </a:r>
            <a:endParaRPr lang="tr-T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Mean</a:t>
            </a:r>
            <a:r>
              <a:rPr lang="tr-TR" dirty="0" smtClean="0"/>
              <a:t> </a:t>
            </a:r>
            <a:r>
              <a:rPr lang="tr-TR" dirty="0" err="1" smtClean="0"/>
              <a:t>Face</a:t>
            </a:r>
            <a:r>
              <a:rPr lang="tr-TR" dirty="0" smtClean="0"/>
              <a:t> </a:t>
            </a:r>
            <a:r>
              <a:rPr lang="tr-TR" dirty="0" err="1" smtClean="0"/>
              <a:t>Image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Its</a:t>
            </a:r>
            <a:r>
              <a:rPr lang="tr-TR" dirty="0" smtClean="0"/>
              <a:t> </a:t>
            </a:r>
            <a:r>
              <a:rPr lang="tr-TR" dirty="0" err="1" smtClean="0"/>
              <a:t>Gradient</a:t>
            </a:r>
            <a:endParaRPr lang="tr-TR" dirty="0"/>
          </a:p>
        </p:txBody>
      </p:sp>
      <p:pic>
        <p:nvPicPr>
          <p:cNvPr id="4" name="3 Resim" descr="mean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1571612"/>
            <a:ext cx="3214710" cy="4360591"/>
          </a:xfrm>
          <a:prstGeom prst="rect">
            <a:avLst/>
          </a:prstGeom>
        </p:spPr>
      </p:pic>
      <p:pic>
        <p:nvPicPr>
          <p:cNvPr id="5" name="4 Resim" descr="meanImGra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6" y="1571612"/>
            <a:ext cx="3429024" cy="442915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Remarks</a:t>
            </a:r>
            <a:r>
              <a:rPr lang="tr-TR" dirty="0" smtClean="0"/>
              <a:t> on </a:t>
            </a:r>
            <a:r>
              <a:rPr lang="tr-TR" dirty="0" err="1" smtClean="0"/>
              <a:t>Warping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input</a:t>
            </a:r>
            <a:r>
              <a:rPr lang="tr-TR" dirty="0" smtClean="0"/>
              <a:t> </a:t>
            </a:r>
            <a:r>
              <a:rPr lang="tr-TR" dirty="0" err="1" smtClean="0"/>
              <a:t>space</a:t>
            </a:r>
            <a:r>
              <a:rPr lang="tr-TR" dirty="0" smtClean="0"/>
              <a:t> </a:t>
            </a:r>
            <a:r>
              <a:rPr lang="tr-TR" dirty="0" err="1" smtClean="0"/>
              <a:t>must</a:t>
            </a:r>
            <a:r>
              <a:rPr lang="tr-TR" dirty="0" smtClean="0"/>
              <a:t> be </a:t>
            </a:r>
            <a:r>
              <a:rPr lang="tr-TR" dirty="0" err="1" smtClean="0"/>
              <a:t>backwarped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mean</a:t>
            </a:r>
            <a:r>
              <a:rPr lang="tr-TR" dirty="0" smtClean="0"/>
              <a:t> </a:t>
            </a:r>
            <a:r>
              <a:rPr lang="tr-TR" dirty="0" err="1" smtClean="0"/>
              <a:t>shape</a:t>
            </a:r>
            <a:r>
              <a:rPr lang="tr-TR" dirty="0" smtClean="0"/>
              <a:t> </a:t>
            </a:r>
            <a:r>
              <a:rPr lang="tr-TR" dirty="0" err="1" smtClean="0"/>
              <a:t>space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compute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error</a:t>
            </a:r>
            <a:r>
              <a:rPr lang="tr-TR" dirty="0" smtClean="0"/>
              <a:t> </a:t>
            </a:r>
            <a:r>
              <a:rPr lang="tr-TR" dirty="0" err="1" smtClean="0"/>
              <a:t>image</a:t>
            </a:r>
            <a:r>
              <a:rPr lang="tr-TR" dirty="0" smtClean="0"/>
              <a:t> in </a:t>
            </a:r>
            <a:r>
              <a:rPr lang="tr-TR" dirty="0" err="1" smtClean="0"/>
              <a:t>every</a:t>
            </a:r>
            <a:r>
              <a:rPr lang="tr-TR" dirty="0" smtClean="0"/>
              <a:t> </a:t>
            </a:r>
            <a:r>
              <a:rPr lang="tr-TR" dirty="0" err="1" smtClean="0"/>
              <a:t>iteration</a:t>
            </a:r>
            <a:r>
              <a:rPr lang="tr-TR" dirty="0" smtClean="0"/>
              <a:t>.  </a:t>
            </a:r>
          </a:p>
          <a:p>
            <a:r>
              <a:rPr lang="tr-TR" dirty="0" smtClean="0"/>
              <a:t>TPS is </a:t>
            </a:r>
            <a:r>
              <a:rPr lang="tr-TR" dirty="0" err="1" smtClean="0"/>
              <a:t>used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backwarping</a:t>
            </a:r>
            <a:r>
              <a:rPr lang="tr-TR" dirty="0" smtClean="0"/>
              <a:t>.  TPS </a:t>
            </a:r>
            <a:r>
              <a:rPr lang="tr-TR" dirty="0" err="1" smtClean="0"/>
              <a:t>contains</a:t>
            </a:r>
            <a:r>
              <a:rPr lang="tr-TR" dirty="0" smtClean="0"/>
              <a:t> </a:t>
            </a:r>
            <a:r>
              <a:rPr lang="tr-TR" dirty="0" err="1" smtClean="0"/>
              <a:t>both</a:t>
            </a:r>
            <a:r>
              <a:rPr lang="tr-TR" dirty="0" smtClean="0"/>
              <a:t> </a:t>
            </a:r>
            <a:r>
              <a:rPr lang="tr-TR" dirty="0" err="1" smtClean="0"/>
              <a:t>affine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nonlinear</a:t>
            </a:r>
            <a:r>
              <a:rPr lang="tr-TR" dirty="0" smtClean="0"/>
              <a:t> </a:t>
            </a:r>
            <a:r>
              <a:rPr lang="tr-TR" dirty="0" err="1" smtClean="0"/>
              <a:t>warping</a:t>
            </a:r>
            <a:r>
              <a:rPr lang="tr-TR" dirty="0" smtClean="0"/>
              <a:t>.  </a:t>
            </a:r>
          </a:p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input</a:t>
            </a:r>
            <a:r>
              <a:rPr lang="tr-TR" dirty="0" smtClean="0"/>
              <a:t> </a:t>
            </a:r>
            <a:r>
              <a:rPr lang="tr-TR" dirty="0" err="1" smtClean="0"/>
              <a:t>parameters</a:t>
            </a:r>
            <a:r>
              <a:rPr lang="tr-TR" dirty="0" smtClean="0"/>
              <a:t> of TPS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source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target</a:t>
            </a:r>
            <a:r>
              <a:rPr lang="tr-TR" dirty="0" smtClean="0"/>
              <a:t> </a:t>
            </a:r>
            <a:r>
              <a:rPr lang="tr-TR" dirty="0" err="1" smtClean="0"/>
              <a:t>landmark</a:t>
            </a:r>
            <a:r>
              <a:rPr lang="tr-TR" dirty="0" smtClean="0"/>
              <a:t> </a:t>
            </a:r>
            <a:r>
              <a:rPr lang="tr-TR" dirty="0" err="1" smtClean="0"/>
              <a:t>coordinates</a:t>
            </a:r>
            <a:r>
              <a:rPr lang="tr-TR" dirty="0" smtClean="0"/>
              <a:t>.  </a:t>
            </a:r>
          </a:p>
          <a:p>
            <a:r>
              <a:rPr lang="tr-TR" dirty="0" smtClean="0"/>
              <a:t>A </a:t>
            </a:r>
            <a:r>
              <a:rPr lang="tr-TR" dirty="0" err="1" smtClean="0"/>
              <a:t>regularizer</a:t>
            </a:r>
            <a:r>
              <a:rPr lang="tr-TR" dirty="0" smtClean="0"/>
              <a:t> is </a:t>
            </a:r>
            <a:r>
              <a:rPr lang="tr-TR" dirty="0" err="1" smtClean="0"/>
              <a:t>added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limit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degree</a:t>
            </a:r>
            <a:r>
              <a:rPr lang="tr-TR" dirty="0" smtClean="0"/>
              <a:t> of </a:t>
            </a:r>
            <a:r>
              <a:rPr lang="tr-TR" dirty="0" err="1" smtClean="0"/>
              <a:t>nonlinear</a:t>
            </a:r>
            <a:r>
              <a:rPr lang="tr-TR" dirty="0" smtClean="0"/>
              <a:t> </a:t>
            </a:r>
            <a:r>
              <a:rPr lang="tr-TR" dirty="0" err="1" smtClean="0"/>
              <a:t>warp</a:t>
            </a:r>
            <a:r>
              <a:rPr lang="tr-TR" dirty="0" smtClean="0"/>
              <a:t> </a:t>
            </a:r>
            <a:r>
              <a:rPr lang="tr-TR" dirty="0" err="1" smtClean="0"/>
              <a:t>which</a:t>
            </a:r>
            <a:r>
              <a:rPr lang="tr-TR" dirty="0" smtClean="0"/>
              <a:t> I </a:t>
            </a:r>
            <a:r>
              <a:rPr lang="tr-TR" dirty="0" err="1" smtClean="0"/>
              <a:t>kept</a:t>
            </a:r>
            <a:r>
              <a:rPr lang="tr-TR" dirty="0" smtClean="0"/>
              <a:t> </a:t>
            </a:r>
            <a:r>
              <a:rPr lang="tr-TR" dirty="0" err="1" smtClean="0"/>
              <a:t>low</a:t>
            </a:r>
            <a:r>
              <a:rPr lang="tr-TR" dirty="0" smtClean="0"/>
              <a:t>. </a:t>
            </a:r>
            <a:endParaRPr lang="tr-TR" dirty="0" smtClean="0"/>
          </a:p>
          <a:p>
            <a:r>
              <a:rPr lang="tr-TR" dirty="0" err="1" smtClean="0"/>
              <a:t>Rigid</a:t>
            </a:r>
            <a:r>
              <a:rPr lang="tr-TR" dirty="0" smtClean="0"/>
              <a:t> </a:t>
            </a:r>
            <a:r>
              <a:rPr lang="tr-TR" dirty="0" err="1" smtClean="0"/>
              <a:t>motion</a:t>
            </a:r>
            <a:r>
              <a:rPr lang="tr-TR" dirty="0" smtClean="0"/>
              <a:t> </a:t>
            </a:r>
            <a:r>
              <a:rPr lang="tr-TR" dirty="0" err="1" smtClean="0"/>
              <a:t>was</a:t>
            </a:r>
            <a:r>
              <a:rPr lang="tr-TR" dirty="0" smtClean="0"/>
              <a:t> </a:t>
            </a:r>
            <a:r>
              <a:rPr lang="tr-TR" dirty="0" err="1" smtClean="0"/>
              <a:t>neutralized</a:t>
            </a:r>
            <a:r>
              <a:rPr lang="tr-TR" dirty="0" smtClean="0"/>
              <a:t> </a:t>
            </a:r>
            <a:r>
              <a:rPr lang="tr-TR" dirty="0" err="1" smtClean="0"/>
              <a:t>by</a:t>
            </a:r>
            <a:r>
              <a:rPr lang="tr-TR" dirty="0" smtClean="0"/>
              <a:t> </a:t>
            </a:r>
            <a:r>
              <a:rPr lang="tr-TR" dirty="0" err="1" smtClean="0"/>
              <a:t>Procrustes</a:t>
            </a:r>
            <a:r>
              <a:rPr lang="tr-TR" dirty="0" smtClean="0"/>
              <a:t> </a:t>
            </a:r>
            <a:r>
              <a:rPr lang="tr-TR" dirty="0" err="1" smtClean="0"/>
              <a:t>Analysis</a:t>
            </a:r>
            <a:r>
              <a:rPr lang="tr-TR" dirty="0" smtClean="0"/>
              <a:t>.</a:t>
            </a:r>
            <a:endParaRPr lang="tr-TR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/>
          <a:lstStyle/>
          <a:p>
            <a:r>
              <a:rPr lang="tr-TR" dirty="0" smtClean="0"/>
              <a:t>TPS </a:t>
            </a:r>
            <a:r>
              <a:rPr lang="tr-TR" dirty="0" err="1" smtClean="0"/>
              <a:t>FaceWarping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Mean</a:t>
            </a:r>
            <a:r>
              <a:rPr lang="tr-TR" dirty="0" smtClean="0"/>
              <a:t> </a:t>
            </a:r>
            <a:r>
              <a:rPr lang="tr-TR" dirty="0" err="1" smtClean="0"/>
              <a:t>Shape</a:t>
            </a:r>
            <a:endParaRPr lang="tr-TR" dirty="0"/>
          </a:p>
        </p:txBody>
      </p:sp>
      <p:pic>
        <p:nvPicPr>
          <p:cNvPr id="4" name="3 Resim" descr="bs016_N_N_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24" y="2000240"/>
            <a:ext cx="2500330" cy="3366366"/>
          </a:xfrm>
          <a:prstGeom prst="rect">
            <a:avLst/>
          </a:prstGeom>
        </p:spPr>
      </p:pic>
      <p:pic>
        <p:nvPicPr>
          <p:cNvPr id="5" name="4 Resim" descr="backwar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0430" y="1714488"/>
            <a:ext cx="5380959" cy="414287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Linear</a:t>
            </a:r>
            <a:r>
              <a:rPr lang="tr-TR" dirty="0" smtClean="0"/>
              <a:t> AAM </a:t>
            </a:r>
            <a:r>
              <a:rPr lang="tr-TR" dirty="0" err="1" smtClean="0"/>
              <a:t>Fitting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shape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appearance</a:t>
            </a:r>
            <a:r>
              <a:rPr lang="tr-TR" dirty="0" smtClean="0"/>
              <a:t> </a:t>
            </a:r>
            <a:r>
              <a:rPr lang="tr-TR" dirty="0" err="1" smtClean="0"/>
              <a:t>updates</a:t>
            </a:r>
            <a:r>
              <a:rPr lang="tr-TR" dirty="0" smtClean="0"/>
              <a:t> </a:t>
            </a:r>
            <a:r>
              <a:rPr lang="tr-TR" dirty="0" err="1" smtClean="0"/>
              <a:t>are</a:t>
            </a:r>
            <a:r>
              <a:rPr lang="tr-TR" dirty="0" smtClean="0"/>
              <a:t> </a:t>
            </a:r>
            <a:r>
              <a:rPr lang="tr-TR" dirty="0" err="1" smtClean="0"/>
              <a:t>assumed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be </a:t>
            </a:r>
            <a:r>
              <a:rPr lang="tr-TR" dirty="0" err="1" smtClean="0"/>
              <a:t>linearly</a:t>
            </a:r>
            <a:r>
              <a:rPr lang="tr-TR" dirty="0" smtClean="0"/>
              <a:t> </a:t>
            </a:r>
            <a:r>
              <a:rPr lang="tr-TR" dirty="0" err="1" smtClean="0"/>
              <a:t>related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error</a:t>
            </a:r>
            <a:r>
              <a:rPr lang="tr-TR" dirty="0" smtClean="0"/>
              <a:t> </a:t>
            </a:r>
            <a:r>
              <a:rPr lang="tr-TR" dirty="0" err="1" smtClean="0"/>
              <a:t>image</a:t>
            </a:r>
            <a:r>
              <a:rPr lang="tr-TR" dirty="0" smtClean="0"/>
              <a:t> E(x) in </a:t>
            </a:r>
            <a:r>
              <a:rPr lang="tr-TR" dirty="0" err="1" smtClean="0"/>
              <a:t>each</a:t>
            </a:r>
            <a:r>
              <a:rPr lang="tr-TR" dirty="0" smtClean="0"/>
              <a:t> </a:t>
            </a:r>
            <a:r>
              <a:rPr lang="tr-TR" dirty="0" err="1" smtClean="0"/>
              <a:t>iteration</a:t>
            </a:r>
            <a:r>
              <a:rPr lang="tr-TR" dirty="0" smtClean="0"/>
              <a:t>.  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err="1" smtClean="0"/>
              <a:t>Linear</a:t>
            </a:r>
            <a:r>
              <a:rPr lang="tr-TR" dirty="0" smtClean="0"/>
              <a:t> model is not </a:t>
            </a:r>
            <a:r>
              <a:rPr lang="tr-TR" dirty="0" err="1" smtClean="0"/>
              <a:t>always</a:t>
            </a:r>
            <a:r>
              <a:rPr lang="tr-TR" dirty="0" smtClean="0"/>
              <a:t> a </a:t>
            </a:r>
            <a:r>
              <a:rPr lang="tr-TR" dirty="0" err="1" smtClean="0"/>
              <a:t>realistic</a:t>
            </a:r>
            <a:r>
              <a:rPr lang="tr-TR" dirty="0" smtClean="0"/>
              <a:t> </a:t>
            </a:r>
            <a:r>
              <a:rPr lang="tr-TR" dirty="0" err="1" smtClean="0"/>
              <a:t>assumption</a:t>
            </a:r>
            <a:r>
              <a:rPr lang="tr-TR" dirty="0" smtClean="0"/>
              <a:t>.  </a:t>
            </a:r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214686"/>
            <a:ext cx="8929718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4 Nesne"/>
          <p:cNvGraphicFramePr>
            <a:graphicFrameLocks noChangeAspect="1"/>
          </p:cNvGraphicFramePr>
          <p:nvPr/>
        </p:nvGraphicFramePr>
        <p:xfrm>
          <a:off x="428596" y="4214812"/>
          <a:ext cx="8454849" cy="857261"/>
        </p:xfrm>
        <a:graphic>
          <a:graphicData uri="http://schemas.openxmlformats.org/presentationml/2006/ole">
            <p:oleObj spid="_x0000_s1027" name="Equation" r:id="rId4" imgW="4686120" imgH="431640" progId="Equation.DSMT4">
              <p:embed/>
            </p:oleObj>
          </a:graphicData>
        </a:graphic>
      </p:graphicFrame>
      <p:graphicFrame>
        <p:nvGraphicFramePr>
          <p:cNvPr id="6" name="5 Nesne"/>
          <p:cNvGraphicFramePr>
            <a:graphicFrameLocks noChangeAspect="1"/>
          </p:cNvGraphicFramePr>
          <p:nvPr/>
        </p:nvGraphicFramePr>
        <p:xfrm>
          <a:off x="4794250" y="1914525"/>
          <a:ext cx="114300" cy="177800"/>
        </p:xfrm>
        <a:graphic>
          <a:graphicData uri="http://schemas.openxmlformats.org/presentationml/2006/ole">
            <p:oleObj spid="_x0000_s1028" name="Equation" r:id="rId5" imgW="114120" imgH="177480" progId="Equation.DSMT4">
              <p:embed/>
            </p:oleObj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463</TotalTime>
  <Words>942</Words>
  <Application>Microsoft Office PowerPoint</Application>
  <PresentationFormat>Ekran Gösterisi (4:3)</PresentationFormat>
  <Paragraphs>128</Paragraphs>
  <Slides>30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30</vt:i4>
      </vt:variant>
    </vt:vector>
  </HeadingPairs>
  <TitlesOfParts>
    <vt:vector size="32" baseType="lpstr">
      <vt:lpstr>Ofis Teması</vt:lpstr>
      <vt:lpstr>Equation</vt:lpstr>
      <vt:lpstr>Lucas Kanade and Inverse Compositional AAM Fitting</vt:lpstr>
      <vt:lpstr>Outline</vt:lpstr>
      <vt:lpstr>AAM parameters</vt:lpstr>
      <vt:lpstr>Separable AAM</vt:lpstr>
      <vt:lpstr>Method</vt:lpstr>
      <vt:lpstr>Mean Face Image and Its Gradient</vt:lpstr>
      <vt:lpstr>Remarks on Warping</vt:lpstr>
      <vt:lpstr>TPS FaceWarping to Mean Shape</vt:lpstr>
      <vt:lpstr>Linear AAM Fitting</vt:lpstr>
      <vt:lpstr>Lucas-Kanade AAM Fitting</vt:lpstr>
      <vt:lpstr>Steepest Descent and Hessian</vt:lpstr>
      <vt:lpstr>Remarks of LK</vt:lpstr>
      <vt:lpstr>Inverse Compositional AAM</vt:lpstr>
      <vt:lpstr>Inverse Compositional AAM</vt:lpstr>
      <vt:lpstr>Inverse Compositional AAM</vt:lpstr>
      <vt:lpstr>Results</vt:lpstr>
      <vt:lpstr>Results LK</vt:lpstr>
      <vt:lpstr>Results LK</vt:lpstr>
      <vt:lpstr>Results LK</vt:lpstr>
      <vt:lpstr>Results LK</vt:lpstr>
      <vt:lpstr>Results LK</vt:lpstr>
      <vt:lpstr>Remarks LK</vt:lpstr>
      <vt:lpstr>Results Inv. Comp.</vt:lpstr>
      <vt:lpstr>Results Inv. Comp.</vt:lpstr>
      <vt:lpstr>Results Inv. Comp.</vt:lpstr>
      <vt:lpstr>Results Inv. Comp.</vt:lpstr>
      <vt:lpstr>Remarks Inv. Comp.</vt:lpstr>
      <vt:lpstr>Mean Square Error</vt:lpstr>
      <vt:lpstr>Conclusions</vt:lpstr>
      <vt:lpstr>References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Lucas Kanade and Inverse Compositional AAM Fitting</dc:title>
  <dc:creator>timuraksoy</dc:creator>
  <cp:lastModifiedBy>timuraksoy</cp:lastModifiedBy>
  <cp:revision>86</cp:revision>
  <dcterms:created xsi:type="dcterms:W3CDTF">2012-03-25T23:15:56Z</dcterms:created>
  <dcterms:modified xsi:type="dcterms:W3CDTF">2012-03-27T11:43:48Z</dcterms:modified>
</cp:coreProperties>
</file>