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6" r:id="rId3"/>
    <p:sldId id="325" r:id="rId4"/>
    <p:sldId id="257" r:id="rId5"/>
    <p:sldId id="32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67" r:id="rId17"/>
    <p:sldId id="295" r:id="rId18"/>
    <p:sldId id="293" r:id="rId19"/>
    <p:sldId id="294" r:id="rId20"/>
    <p:sldId id="296" r:id="rId21"/>
    <p:sldId id="268" r:id="rId22"/>
    <p:sldId id="269" r:id="rId23"/>
    <p:sldId id="270" r:id="rId24"/>
    <p:sldId id="271" r:id="rId25"/>
    <p:sldId id="272" r:id="rId26"/>
    <p:sldId id="273" r:id="rId27"/>
    <p:sldId id="290" r:id="rId28"/>
    <p:sldId id="291" r:id="rId29"/>
    <p:sldId id="292" r:id="rId30"/>
    <p:sldId id="274" r:id="rId31"/>
    <p:sldId id="276" r:id="rId32"/>
    <p:sldId id="297" r:id="rId33"/>
    <p:sldId id="300" r:id="rId34"/>
    <p:sldId id="278" r:id="rId35"/>
    <p:sldId id="277" r:id="rId36"/>
    <p:sldId id="298" r:id="rId37"/>
    <p:sldId id="299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6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>
      <p:cViewPr varScale="1">
        <p:scale>
          <a:sx n="94" d="100"/>
          <a:sy n="94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90A8-07C1-4FBA-92AB-4DD1A0640C4E}" type="datetimeFigureOut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BC753-03F7-4F58-8F16-0FE4987607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477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9870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1530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67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BC753-03F7-4F58-8F16-0FE4987607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960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700-F379-4766-9020-86D527525762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E626-CC4B-447D-9343-8C0386D1F239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1663-BFF6-44E7-BBF1-333BD03D231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130C-7B79-4868-8C71-E0C614B8A0F1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5234-8430-4CDA-9839-8F66CFB28586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2D6-0127-4BB8-BDA1-81987586D61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4546-AB13-43E4-ADDE-8BB6C275B56E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F0DA-7DA6-4A25-ADA0-806E80C1A08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4779-6794-4185-B048-F59C56304490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5205-9FF8-487B-8D37-68F691AD76C4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B1E0-91DE-4938-B214-21BB8644A8BC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rkinkaplan@sabanciuniv.edu" TargetMode="External"/><Relationship Id="rId2" Type="http://schemas.openxmlformats.org/officeDocument/2006/relationships/hyperlink" Target="mailto:erkays@sabanciuniv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ython.org/ftp/python/2.7.10/python-2.7.10-macosx10.6.pkg" TargetMode="External"/><Relationship Id="rId3" Type="http://schemas.openxmlformats.org/officeDocument/2006/relationships/hyperlink" Target="https://www.python.org/ftp/python/2.7.12/python-2.7.12.amd64.msi" TargetMode="External"/><Relationship Id="rId7" Type="http://schemas.openxmlformats.org/officeDocument/2006/relationships/hyperlink" Target="https://www.python.org/ftp/python/2.7.12/python-2.7.12-macosx10.5.pkg" TargetMode="External"/><Relationship Id="rId2" Type="http://schemas.openxmlformats.org/officeDocument/2006/relationships/hyperlink" Target="https://www.python.org/downloads/release/python-27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ython.org/ftp/python/2.7.10/python-2.7.10-macosx10.5.pkg" TargetMode="External"/><Relationship Id="rId5" Type="http://schemas.openxmlformats.org/officeDocument/2006/relationships/hyperlink" Target="https://www.python.org/ftp/python/2.7.12/python-2.7.12.msi" TargetMode="External"/><Relationship Id="rId4" Type="http://schemas.openxmlformats.org/officeDocument/2006/relationships/hyperlink" Target="https://www.python.org/ftp/python/2.7.10/python-2.7.10.msi" TargetMode="External"/><Relationship Id="rId9" Type="http://schemas.openxmlformats.org/officeDocument/2006/relationships/hyperlink" Target="https://www.python.org/ftp/python/2.7.12/python-2.7.12-macosx10.6.pk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arkinkaplan@sabanciuniv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abanciuniv.edu/erkays/lyo20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lasses\lise_yaz_okulu\python\module_1\Code%20T&#252;rk&#231;e%20Seslendirmeli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tr-TR" dirty="0"/>
              <a:t>Bilgisayar Programlamasına ve Veri Analizine Giriş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0988"/>
            <a:ext cx="6400800" cy="248427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Sabancı Üniversitesi</a:t>
            </a:r>
          </a:p>
          <a:p>
            <a:r>
              <a:rPr lang="tr-TR" dirty="0"/>
              <a:t>Lise Yaz Okulu</a:t>
            </a:r>
          </a:p>
          <a:p>
            <a:r>
              <a:rPr lang="tr-TR" smtClean="0"/>
              <a:t>2017 - 2</a:t>
            </a:r>
            <a:r>
              <a:rPr lang="tr-TR" dirty="0" smtClean="0"/>
              <a:t>. Dönem </a:t>
            </a:r>
          </a:p>
          <a:p>
            <a:endParaRPr lang="tr-TR" dirty="0" smtClean="0"/>
          </a:p>
          <a:p>
            <a:r>
              <a:rPr lang="tr-TR" dirty="0" smtClean="0"/>
              <a:t>1. ders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7E5A-52C4-41A8-AA64-66BD8FDF62BA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uter-memory-quiz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Belleği</a:t>
            </a:r>
          </a:p>
        </p:txBody>
      </p:sp>
      <p:pic>
        <p:nvPicPr>
          <p:cNvPr id="6" name="Content Placeholder 5" descr="belle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6034617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DAE0-C2D9-4D30-B838-8D5B3F586AD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Cihazları</a:t>
            </a:r>
          </a:p>
        </p:txBody>
      </p:sp>
      <p:pic>
        <p:nvPicPr>
          <p:cNvPr id="4" name="Content Placeholder 3" descr="computer-mouse-clipart-computer_mou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558061" cy="2332856"/>
          </a:xfrm>
        </p:spPr>
      </p:pic>
      <p:pic>
        <p:nvPicPr>
          <p:cNvPr id="5" name="Picture 4" descr="matias-quiet-pro-keyboards-2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428347"/>
            <a:ext cx="6228184" cy="3429653"/>
          </a:xfrm>
          <a:prstGeom prst="rect">
            <a:avLst/>
          </a:prstGeom>
        </p:spPr>
      </p:pic>
      <p:pic>
        <p:nvPicPr>
          <p:cNvPr id="6" name="Picture 5" descr="joyst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2686050" cy="17049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6EAD-2A1A-46F1-BDB8-FD40AD524842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Çıkış Cihazları</a:t>
            </a:r>
          </a:p>
        </p:txBody>
      </p:sp>
      <p:pic>
        <p:nvPicPr>
          <p:cNvPr id="4" name="Content Placeholder 3" descr="dell-s2240t-400x400-imadtdt9p7e9eun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552728" cy="502921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9450-FE5D-4159-84B1-69D8839FB7F1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Bilgisayarı Programlamak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 aslında kendi başına bir şey yapamaz</a:t>
            </a:r>
          </a:p>
          <a:p>
            <a:r>
              <a:rPr lang="tr-TR" dirty="0"/>
              <a:t>Bu açıdan çok da akıllı değildir.</a:t>
            </a:r>
          </a:p>
          <a:p>
            <a:r>
              <a:rPr lang="tr-TR" dirty="0"/>
              <a:t>Akıllı olan biziz!</a:t>
            </a:r>
          </a:p>
          <a:p>
            <a:r>
              <a:rPr lang="tr-TR" dirty="0"/>
              <a:t>Bilgisayara yapılacak işi biz tarif ederiz, </a:t>
            </a:r>
          </a:p>
          <a:p>
            <a:pPr lvl="1"/>
            <a:r>
              <a:rPr lang="tr-TR" dirty="0"/>
              <a:t>Bilgisayar da bunu çok hızlı bir şekilde yapar</a:t>
            </a:r>
          </a:p>
          <a:p>
            <a:r>
              <a:rPr lang="tr-TR" dirty="0"/>
              <a:t>Bunun için bilgisayarın dilini konuşmamız gerekir</a:t>
            </a:r>
          </a:p>
          <a:p>
            <a:pPr lvl="1"/>
            <a:r>
              <a:rPr lang="tr-TR" dirty="0"/>
              <a:t>Bilgisayar bizim dilimizi konuşamaz!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7" name="Picture 6" descr="patrick-star-345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16832"/>
            <a:ext cx="978793" cy="1449791"/>
          </a:xfrm>
          <a:prstGeom prst="rect">
            <a:avLst/>
          </a:prstGeom>
        </p:spPr>
      </p:pic>
      <p:pic>
        <p:nvPicPr>
          <p:cNvPr id="8" name="Picture 7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420888"/>
            <a:ext cx="1728192" cy="17281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2761-3DE5-4EAC-8BB9-DE2B73E69FE0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r>
              <a:rPr lang="tr-TR" dirty="0"/>
              <a:t>Bilgisayara yapılacak işi nasıl tarif ederiz?</a:t>
            </a:r>
          </a:p>
          <a:p>
            <a:pPr lvl="1"/>
            <a:r>
              <a:rPr lang="tr-TR" dirty="0"/>
              <a:t>Yapılacak işin nasıl yapılacağını bilmemiz gerekir</a:t>
            </a:r>
          </a:p>
          <a:p>
            <a:r>
              <a:rPr lang="tr-TR" dirty="0"/>
              <a:t>Bunun için algoritmalar vardır</a:t>
            </a:r>
          </a:p>
          <a:p>
            <a:r>
              <a:rPr lang="tr-TR" dirty="0"/>
              <a:t>“</a:t>
            </a:r>
            <a:r>
              <a:rPr lang="tr-TR" b="1" dirty="0"/>
              <a:t>Algoritma</a:t>
            </a:r>
            <a:r>
              <a:rPr lang="tr-TR" dirty="0"/>
              <a:t>, matematikte ve bilgisayar biliminde bir işi yapmak için tanımlanan, belli bir problemi çözmek veya belirli bir amaca ulaşmak için çizilen yola algoritma denir.”</a:t>
            </a:r>
          </a:p>
          <a:p>
            <a:r>
              <a:rPr lang="tr-TR" dirty="0"/>
              <a:t>Aslında, algoritma </a:t>
            </a:r>
            <a:r>
              <a:rPr lang="tr-TR" i="1" dirty="0">
                <a:solidFill>
                  <a:srgbClr val="FF0000"/>
                </a:solidFill>
              </a:rPr>
              <a:t>bilgisayarın anlayacağı şekilde </a:t>
            </a:r>
            <a:r>
              <a:rPr lang="tr-TR" dirty="0"/>
              <a:t>bir çözüm yönteminin adım adım tarifidir.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76E4-74DD-4B0D-85E0-6E6E8DA0C0DB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764704"/>
            <a:ext cx="5122912" cy="1143000"/>
          </a:xfrm>
        </p:spPr>
        <p:txBody>
          <a:bodyPr/>
          <a:lstStyle/>
          <a:p>
            <a:pPr algn="l"/>
            <a:r>
              <a:rPr lang="tr-TR" dirty="0"/>
              <a:t>ALGORİTMA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24844"/>
            <a:ext cx="4402832" cy="4101319"/>
          </a:xfrm>
        </p:spPr>
        <p:txBody>
          <a:bodyPr>
            <a:normAutofit/>
          </a:bodyPr>
          <a:lstStyle/>
          <a:p>
            <a:r>
              <a:rPr lang="tr-TR" dirty="0"/>
              <a:t>bilgisayarın anlayacağı şekilde bir çözüm yönteminin adım adım tarifidir.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Flowchart: Process 7"/>
          <p:cNvSpPr/>
          <p:nvPr/>
        </p:nvSpPr>
        <p:spPr>
          <a:xfrm>
            <a:off x="4572000" y="908720"/>
            <a:ext cx="2016224" cy="72008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Lamba çalışmıyor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4391980" y="2204864"/>
            <a:ext cx="2376264" cy="108012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Lambanın fişi takılı mı?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4391980" y="3825044"/>
            <a:ext cx="2376264" cy="108012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Ampul patlak mı?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572000" y="5481228"/>
            <a:ext cx="201622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Yeni bir lamba al!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5580112" y="1628800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7668344" y="2384884"/>
            <a:ext cx="129614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Fişi tak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>
          <a:xfrm>
            <a:off x="6768244" y="2744924"/>
            <a:ext cx="9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04248" y="2312876"/>
            <a:ext cx="6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Hayır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668344" y="4005064"/>
            <a:ext cx="129614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Ampulü değiştir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6768244" y="4365104"/>
            <a:ext cx="9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04248" y="3933056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Evet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3356992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Evet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8124" y="4941168"/>
            <a:ext cx="6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Hayır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80112" y="3284984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80112" y="4905164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8E8D-D1D4-4B4E-AAAE-C34D7D7C0CFA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/>
      <p:bldP spid="19" grpId="0" animBg="1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 Örneği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tr-TR" dirty="0"/>
              <a:t>Verilen beş tane tam sayının içinden en küçüğünü bulmak istediğimizi farz edelim</a:t>
            </a:r>
          </a:p>
          <a:p>
            <a:pPr lvl="1"/>
            <a:r>
              <a:rPr lang="tr-TR" dirty="0"/>
              <a:t>{x, y, z, t, w}</a:t>
            </a:r>
          </a:p>
          <a:p>
            <a:r>
              <a:rPr lang="tr-TR" dirty="0"/>
              <a:t>Bu değişkenler her seferinde farklı değerler alabilir</a:t>
            </a:r>
          </a:p>
          <a:p>
            <a:pPr lvl="1"/>
            <a:r>
              <a:rPr lang="tr-TR" dirty="0"/>
              <a:t>{10, 5, 19, 14, 17}</a:t>
            </a:r>
          </a:p>
          <a:p>
            <a:pPr lvl="1"/>
            <a:r>
              <a:rPr lang="tr-TR" dirty="0"/>
              <a:t>{87, 45, 33, 40, 77}</a:t>
            </a:r>
          </a:p>
          <a:p>
            <a:r>
              <a:rPr lang="tr-TR" dirty="0"/>
              <a:t>Herhangi bir beş sayı için çalışan bir yöntem bulmamız gerekiyor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5F1-FE64-45BC-9EFB-879DAE778F00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6" y="1417638"/>
            <a:ext cx="5724128" cy="48916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 Küçük Sayıyı Bulma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600200"/>
            <a:ext cx="32147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10 , 5 , 19 ,  2  , 17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885768" y="1646220"/>
            <a:ext cx="2041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69976" y="1643559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35648" y="2330296"/>
            <a:ext cx="407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1. adım: </a:t>
            </a:r>
            <a:r>
              <a:rPr lang="tr-TR" dirty="0"/>
              <a:t>	İlk sayıyı mavi kutunun içine yaz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35648" y="2826124"/>
            <a:ext cx="523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2. adım: </a:t>
            </a:r>
            <a:r>
              <a:rPr lang="tr-TR" dirty="0"/>
              <a:t>	İkinci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35648" y="3560731"/>
            <a:ext cx="545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3. adım: </a:t>
            </a:r>
            <a:r>
              <a:rPr lang="tr-TR" dirty="0"/>
              <a:t>	Üçüncü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35648" y="4338761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4. adım:</a:t>
            </a:r>
            <a:r>
              <a:rPr lang="tr-TR" dirty="0"/>
              <a:t>	Dördüncü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3321" y="5122464"/>
            <a:ext cx="540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5. adım: </a:t>
            </a:r>
            <a:r>
              <a:rPr lang="tr-TR" dirty="0"/>
              <a:t>	Beşinci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5831976"/>
            <a:ext cx="443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6. adım: </a:t>
            </a:r>
            <a:r>
              <a:rPr lang="tr-TR" dirty="0"/>
              <a:t>	Mavi kutudaki sayı en küçük sayıdır.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98283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05819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5860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9872" y="1520788"/>
            <a:ext cx="54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/>
              <a:t>5 SAYIDAN EN KÜÇÜĞÜNÜ BULMA ALGORİTMASI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5235-F95B-4E1D-BE64-E2CC2E0361EE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987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8" grpId="0"/>
      <p:bldP spid="25" grpId="0"/>
      <p:bldP spid="27" grpId="0"/>
      <p:bldP spid="28" grpId="0"/>
      <p:bldP spid="29" grpId="0"/>
      <p:bldP spid="9" grpId="0" animBg="1"/>
      <p:bldP spid="31" grpId="0" animBg="1"/>
      <p:bldP spid="31" grpId="1" animBg="1"/>
      <p:bldP spid="41" grpId="0" animBg="1"/>
      <p:bldP spid="41" grpId="1" animBg="1"/>
      <p:bldP spid="42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 Örneği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tr-TR" dirty="0"/>
              <a:t>Beş tane tam sayıyı büyükten küçüğe sıralamak istediğimizi farz edelim</a:t>
            </a:r>
          </a:p>
          <a:p>
            <a:pPr marL="457200" lvl="1" indent="0">
              <a:buNone/>
            </a:pPr>
            <a:r>
              <a:rPr lang="tr-TR" dirty="0"/>
              <a:t>    x, y, z, t, w</a:t>
            </a:r>
          </a:p>
          <a:p>
            <a:r>
              <a:rPr lang="tr-TR" dirty="0"/>
              <a:t>Bu değişkenler her seferinde farklı değerler alabilir</a:t>
            </a:r>
          </a:p>
          <a:p>
            <a:pPr marL="457200" lvl="1" indent="0">
              <a:buNone/>
            </a:pPr>
            <a:r>
              <a:rPr lang="tr-TR" dirty="0"/>
              <a:t>10, 5, 19, 14, 17</a:t>
            </a:r>
          </a:p>
          <a:p>
            <a:pPr marL="457200" lvl="1" indent="0">
              <a:buNone/>
            </a:pPr>
            <a:r>
              <a:rPr lang="tr-TR" dirty="0"/>
              <a:t>87, 45, 33, 40, 77</a:t>
            </a:r>
          </a:p>
          <a:p>
            <a:r>
              <a:rPr lang="tr-TR" dirty="0"/>
              <a:t>Herhangi bir beş sayı için çalışan bir yöntem bulmamız gerekiyor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06F-C780-42C6-B723-3979A1EC97D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770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Sıralama Kontrol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2"/>
            <a:ext cx="321470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03548" y="263691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592" y="314096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9652" y="364502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9712" y="414908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592" y="1719461"/>
            <a:ext cx="855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Verilen sayıların zaten sıralı olup olmadığını nasıl kontrol edebiliriz?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047E-BE18-4560-98AF-8F96E2DC7449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435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en-US" dirty="0"/>
              <a:t>Biz </a:t>
            </a:r>
            <a:r>
              <a:rPr lang="tr-TR" dirty="0"/>
              <a:t>k</a:t>
            </a:r>
            <a:r>
              <a:rPr lang="en-US" dirty="0" err="1"/>
              <a:t>imiz</a:t>
            </a:r>
            <a:r>
              <a:rPr lang="en-US" dirty="0"/>
              <a:t>?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 smtClean="0"/>
              <a:t>Hocanız</a:t>
            </a:r>
            <a:endParaRPr lang="tr-TR" sz="2400" b="1" dirty="0"/>
          </a:p>
          <a:p>
            <a:r>
              <a:rPr lang="tr-TR" sz="2400" dirty="0" smtClean="0"/>
              <a:t>Erkay Savaş</a:t>
            </a:r>
            <a:r>
              <a:rPr lang="en-US" sz="2400" dirty="0"/>
              <a:t>		</a:t>
            </a:r>
            <a:r>
              <a:rPr lang="tr-TR" sz="2400" dirty="0" smtClean="0">
                <a:hlinkClick r:id="rId2"/>
              </a:rPr>
              <a:t>erkays</a:t>
            </a:r>
            <a:r>
              <a:rPr lang="en-US" sz="2400" dirty="0" smtClean="0">
                <a:hlinkClick r:id="rId2"/>
              </a:rPr>
              <a:t>@</a:t>
            </a:r>
            <a:r>
              <a:rPr lang="en-US" sz="2400" dirty="0" err="1" smtClean="0">
                <a:hlinkClick r:id="rId2"/>
              </a:rPr>
              <a:t>sabanciuniv.edu</a:t>
            </a:r>
            <a:endParaRPr lang="en-US" sz="2400" dirty="0"/>
          </a:p>
          <a:p>
            <a:pPr lvl="1"/>
            <a:r>
              <a:rPr lang="tr-TR" sz="2000" dirty="0"/>
              <a:t>	Ofis: FENS </a:t>
            </a:r>
            <a:r>
              <a:rPr lang="tr-TR" sz="2000" dirty="0" smtClean="0"/>
              <a:t>1098</a:t>
            </a:r>
            <a:endParaRPr lang="tr-TR" sz="2000" dirty="0"/>
          </a:p>
          <a:p>
            <a:pPr marL="0" indent="0">
              <a:buNone/>
            </a:pPr>
            <a:r>
              <a:rPr lang="tr-TR" sz="2400" b="1" dirty="0" smtClean="0"/>
              <a:t>Asistanlarınız</a:t>
            </a:r>
            <a:endParaRPr lang="tr-TR" sz="2400" dirty="0"/>
          </a:p>
          <a:p>
            <a:r>
              <a:rPr lang="tr-TR" sz="2400" dirty="0" smtClean="0"/>
              <a:t>Barkın Kaplan	</a:t>
            </a:r>
            <a:r>
              <a:rPr lang="tr-TR" sz="2400" dirty="0" smtClean="0">
                <a:hlinkClick r:id="rId3"/>
              </a:rPr>
              <a:t>barkinkaplan@sabanciuniv.edu</a:t>
            </a:r>
            <a:r>
              <a:rPr lang="tr-TR" sz="2400" dirty="0" smtClean="0"/>
              <a:t> </a:t>
            </a:r>
          </a:p>
          <a:p>
            <a:pPr lvl="1"/>
            <a:r>
              <a:rPr lang="tr-TR" sz="2000" dirty="0" smtClean="0"/>
              <a:t>Ofis saati (sorularınız için): 17:00 – 18:00</a:t>
            </a:r>
          </a:p>
          <a:p>
            <a:r>
              <a:rPr lang="tr-TR" sz="2400" dirty="0" smtClean="0"/>
              <a:t>Burak Ayaz 		</a:t>
            </a:r>
            <a:r>
              <a:rPr lang="tr-TR" sz="2400" dirty="0" smtClean="0">
                <a:hlinkClick r:id="rId3"/>
              </a:rPr>
              <a:t>bayaz@sabanciuniv.edu</a:t>
            </a:r>
          </a:p>
          <a:p>
            <a:pPr lvl="1"/>
            <a:r>
              <a:rPr lang="tr-TR" sz="2000" dirty="0" smtClean="0"/>
              <a:t>Ofis saati (sorularınız için): 11:00 – 12:00</a:t>
            </a:r>
          </a:p>
          <a:p>
            <a:r>
              <a:rPr lang="tr-TR" sz="2400" dirty="0" smtClean="0"/>
              <a:t>Muhammed Kerem Kahraman </a:t>
            </a:r>
            <a:r>
              <a:rPr lang="tr-TR" sz="2400" dirty="0" smtClean="0">
                <a:hlinkClick r:id="rId3"/>
              </a:rPr>
              <a:t>kkerem@sabanciuniv.edu</a:t>
            </a:r>
          </a:p>
          <a:p>
            <a:pPr lvl="1"/>
            <a:r>
              <a:rPr lang="tr-TR" sz="2000" dirty="0" smtClean="0"/>
              <a:t>Ofis saati (sorularınız için): 10:00 – 11:00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4BAF-D779-429A-9EC2-4787D0E37DDF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Sıralama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147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10, 5, 19, 14, 17</a:t>
            </a:r>
          </a:p>
          <a:p>
            <a:pPr>
              <a:buNone/>
            </a:pPr>
            <a:r>
              <a:rPr lang="tr-TR" sz="2800" dirty="0"/>
              <a:t>5, 10, 19, 14, 17</a:t>
            </a:r>
          </a:p>
          <a:p>
            <a:pPr>
              <a:buNone/>
            </a:pPr>
            <a:r>
              <a:rPr lang="tr-TR" sz="2800" dirty="0"/>
              <a:t>5, 10, 19, 14, 17</a:t>
            </a:r>
          </a:p>
          <a:p>
            <a:pPr>
              <a:buNone/>
            </a:pPr>
            <a:r>
              <a:rPr lang="tr-TR" sz="2800" dirty="0"/>
              <a:t>5, 10, 14, 19, 17</a:t>
            </a:r>
            <a:endParaRPr lang="en-US" sz="2800" dirty="0"/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03548" y="166480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592" y="216886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9652" y="2672916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9712" y="317697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544" y="368102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5596" y="422108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9652" y="472514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9712" y="522920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968044" y="1592796"/>
            <a:ext cx="32147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87, 45, 33, 40, 77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45, 87, 33, 40, 77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45, 33, 87, 40, 77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45, 33, 40, 87, 77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45, 33, 40, 77, 87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tr-TR" sz="2800" dirty="0"/>
              <a:t>33, 45, 40, 77, 87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33, 40, 45, 77, 87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33, 40, 45, 77, 87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14392" y="1657400"/>
            <a:ext cx="9617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44108" y="2161456"/>
            <a:ext cx="9721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20172" y="266551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60232" y="316956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78388" y="3673624"/>
            <a:ext cx="10337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08104" y="4213684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4168" y="4717740"/>
            <a:ext cx="9721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24228" y="5221796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2825" y="6030217"/>
            <a:ext cx="855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Bu </a:t>
            </a:r>
            <a:r>
              <a:rPr lang="tr-TR" sz="2400" i="1" dirty="0"/>
              <a:t>Kabarcık Sıralama</a:t>
            </a:r>
            <a:r>
              <a:rPr lang="tr-TR" sz="2400" dirty="0"/>
              <a:t> (İngilizce «</a:t>
            </a:r>
            <a:r>
              <a:rPr lang="tr-TR" sz="2400" dirty="0" err="1"/>
              <a:t>Bubble</a:t>
            </a:r>
            <a:r>
              <a:rPr lang="tr-TR" sz="2400" dirty="0"/>
              <a:t> </a:t>
            </a:r>
            <a:r>
              <a:rPr lang="tr-TR" sz="2400" dirty="0" err="1"/>
              <a:t>Sort</a:t>
            </a:r>
            <a:r>
              <a:rPr lang="tr-TR" sz="2400" dirty="0"/>
              <a:t>») algoritmasıdır.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2825" y="3645024"/>
            <a:ext cx="2875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90084" y="3634123"/>
            <a:ext cx="2875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F35-D658-4DD6-84E9-1D7728EEF5D4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492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uiExpand="1" build="p"/>
      <p:bldP spid="33" grpId="0" animBg="1"/>
      <p:bldP spid="34" grpId="0" uiExpand="1" animBg="1"/>
      <p:bldP spid="35" grpId="0" uiExpand="1" animBg="1"/>
      <p:bldP spid="36" grpId="0" uiExpand="1" animBg="1"/>
      <p:bldP spid="37" grpId="0" uiExpand="1" animBg="1"/>
      <p:bldP spid="38" grpId="0" uiExpand="1" animBg="1"/>
      <p:bldP spid="39" grpId="0" uiExpand="1" animBg="1"/>
      <p:bldP spid="4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tr-TR" dirty="0" err="1"/>
              <a:t>Python</a:t>
            </a:r>
            <a:r>
              <a:rPr lang="tr-T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tr-TR" dirty="0"/>
              <a:t>Kullanımı kolay olmasına rağmen güçlü bir dil olması</a:t>
            </a:r>
          </a:p>
          <a:p>
            <a:r>
              <a:rPr lang="tr-TR" dirty="0"/>
              <a:t>Okunma kolaylılığı</a:t>
            </a:r>
          </a:p>
          <a:p>
            <a:r>
              <a:rPr lang="tr-TR" dirty="0"/>
              <a:t>Hem Internet yazılımlarında, hem de çevrim dışı (offline) yazılımlarda kullanılabilmesi</a:t>
            </a:r>
          </a:p>
          <a:p>
            <a:r>
              <a:rPr lang="tr-TR" dirty="0" err="1"/>
              <a:t>Python</a:t>
            </a:r>
            <a:r>
              <a:rPr lang="tr-TR" dirty="0"/>
              <a:t> kullanıcılarının birbirlerine olan modül destekleri</a:t>
            </a:r>
          </a:p>
          <a:p>
            <a:r>
              <a:rPr lang="tr-TR" dirty="0"/>
              <a:t>Yazması eğlenceli olması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1207-F8EB-42F7-8731-38CCD29ED4A6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tr-TR" dirty="0" err="1"/>
              <a:t>Python</a:t>
            </a:r>
            <a:r>
              <a:rPr lang="tr-TR" dirty="0"/>
              <a:t>?</a:t>
            </a:r>
          </a:p>
        </p:txBody>
      </p:sp>
      <p:pic>
        <p:nvPicPr>
          <p:cNvPr id="4" name="Picture 3" descr="C:\Users\Cem\Desktop\Desktop\erkay\module1\googl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36304" cy="1661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em\Desktop\Desktop\erkay\module1\Yahoo_Logo_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136007" cy="1551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em\Desktop\Desktop\erkay\module1\Solid_color_You_Tub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3115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em\Desktop\Desktop\erkay\module1\256px-CivIVboxsh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841624" cy="2618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Cem\Desktop\Desktop\erkay\module1\Battlefield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1892529" cy="268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CF9B-1BA9-4D02-858A-B514D97FE83D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Python’u</a:t>
            </a:r>
            <a:r>
              <a:rPr lang="tr-TR" dirty="0"/>
              <a:t> Nasıl </a:t>
            </a:r>
            <a:r>
              <a:rPr lang="tr-TR" dirty="0" smtClean="0"/>
              <a:t>İndiririz ve Kurarız?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https://www.python.org/downloads/release/python-271</a:t>
            </a:r>
            <a:r>
              <a:rPr lang="tr-TR" dirty="0">
                <a:hlinkClick r:id="rId2"/>
              </a:rPr>
              <a:t>2</a:t>
            </a:r>
            <a:r>
              <a:rPr lang="en-GB" dirty="0" smtClean="0">
                <a:hlinkClick r:id="rId2"/>
              </a:rPr>
              <a:t>/</a:t>
            </a:r>
            <a:r>
              <a:rPr lang="tr-TR" dirty="0" smtClean="0"/>
              <a:t>     </a:t>
            </a:r>
          </a:p>
          <a:p>
            <a:pPr lvl="1"/>
            <a:r>
              <a:rPr lang="tr-TR" dirty="0" smtClean="0"/>
              <a:t>Genel Sayfa</a:t>
            </a:r>
            <a:endParaRPr lang="tr-TR" dirty="0"/>
          </a:p>
          <a:p>
            <a:r>
              <a:rPr lang="tr-TR" dirty="0">
                <a:hlinkClick r:id="rId3"/>
              </a:rPr>
              <a:t>Windows x86-64 MSI </a:t>
            </a:r>
            <a:r>
              <a:rPr lang="tr-TR" dirty="0" err="1" smtClean="0">
                <a:hlinkClick r:id="rId3"/>
              </a:rPr>
              <a:t>installer</a:t>
            </a:r>
            <a:r>
              <a:rPr lang="tr-TR" dirty="0" smtClean="0"/>
              <a:t>     </a:t>
            </a:r>
          </a:p>
          <a:p>
            <a:pPr lvl="1"/>
            <a:r>
              <a:rPr lang="tr-TR" dirty="0" smtClean="0"/>
              <a:t>64bit AMD işlemciler için</a:t>
            </a:r>
            <a:endParaRPr lang="tr-TR" dirty="0" smtClean="0">
              <a:hlinkClick r:id="rId4"/>
            </a:endParaRPr>
          </a:p>
          <a:p>
            <a:r>
              <a:rPr lang="tr-TR" dirty="0">
                <a:hlinkClick r:id="rId5"/>
              </a:rPr>
              <a:t>Windows x86 MSI </a:t>
            </a:r>
            <a:r>
              <a:rPr lang="tr-TR" dirty="0" err="1" smtClean="0">
                <a:hlinkClick r:id="rId5"/>
              </a:rPr>
              <a:t>installer</a:t>
            </a:r>
            <a:r>
              <a:rPr lang="tr-TR" dirty="0" smtClean="0"/>
              <a:t>  </a:t>
            </a:r>
          </a:p>
          <a:p>
            <a:pPr lvl="1"/>
            <a:r>
              <a:rPr lang="tr-TR" dirty="0" smtClean="0"/>
              <a:t>Daha genel 32 ve 64 bir işlemciler için, Windows kullanıyorsanız önce bunu deneyin</a:t>
            </a:r>
            <a:endParaRPr lang="tr-TR" dirty="0" smtClean="0">
              <a:hlinkClick r:id="rId6"/>
            </a:endParaRPr>
          </a:p>
          <a:p>
            <a:r>
              <a:rPr lang="tr-TR" dirty="0">
                <a:hlinkClick r:id="rId7"/>
              </a:rPr>
              <a:t>Mac OS X 32-bit i386/PPC </a:t>
            </a:r>
            <a:r>
              <a:rPr lang="tr-TR" dirty="0" err="1" smtClean="0">
                <a:hlinkClick r:id="rId7"/>
              </a:rPr>
              <a:t>installer</a:t>
            </a:r>
            <a:r>
              <a:rPr lang="tr-TR" dirty="0" smtClean="0"/>
              <a:t>    </a:t>
            </a:r>
          </a:p>
          <a:p>
            <a:pPr lvl="1"/>
            <a:r>
              <a:rPr lang="tr-TR" dirty="0" err="1" smtClean="0"/>
              <a:t>MacOS</a:t>
            </a:r>
            <a:r>
              <a:rPr lang="tr-TR" dirty="0" smtClean="0"/>
              <a:t> 10.5 için</a:t>
            </a:r>
            <a:endParaRPr lang="tr-TR" dirty="0" smtClean="0">
              <a:hlinkClick r:id="rId8"/>
            </a:endParaRPr>
          </a:p>
          <a:p>
            <a:r>
              <a:rPr lang="sv-SE" dirty="0">
                <a:hlinkClick r:id="rId9"/>
              </a:rPr>
              <a:t>Mac OS X 64-bit/32-bit </a:t>
            </a:r>
            <a:r>
              <a:rPr lang="sv-SE" dirty="0" smtClean="0">
                <a:hlinkClick r:id="rId9"/>
              </a:rPr>
              <a:t>installer</a:t>
            </a:r>
            <a:r>
              <a:rPr lang="tr-TR" dirty="0" smtClean="0"/>
              <a:t>   </a:t>
            </a:r>
          </a:p>
          <a:p>
            <a:pPr lvl="1"/>
            <a:r>
              <a:rPr lang="tr-TR" dirty="0" err="1" smtClean="0"/>
              <a:t>MacOS</a:t>
            </a:r>
            <a:r>
              <a:rPr lang="tr-TR" dirty="0" smtClean="0"/>
              <a:t> 10.6 için – eğer Mac kullanıyorsanız ve </a:t>
            </a:r>
            <a:r>
              <a:rPr lang="tr-TR" dirty="0" err="1" smtClean="0"/>
              <a:t>MacOS</a:t>
            </a:r>
            <a:r>
              <a:rPr lang="tr-TR" dirty="0" smtClean="0"/>
              <a:t> versiyonunu bilmiyorsanız önce bunu deneyin</a:t>
            </a:r>
          </a:p>
          <a:p>
            <a:r>
              <a:rPr lang="tr-TR" dirty="0" smtClean="0"/>
              <a:t>Dosyayı </a:t>
            </a:r>
            <a:r>
              <a:rPr lang="tr-TR" dirty="0"/>
              <a:t>indirdikten sonra çift tıklayıp açın. Yüklemede gösterilen talimatları yerine getirin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4535-F935-4BE5-B626-D28DCB31509C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Python’u</a:t>
            </a:r>
            <a:r>
              <a:rPr lang="tr-TR" dirty="0"/>
              <a:t> Nasıl Kurarız?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38-CC84-4666-80A1-39D37F601496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pic>
        <p:nvPicPr>
          <p:cNvPr id="13" name="Content Placeholder 12" descr="python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315" y="1600200"/>
            <a:ext cx="80793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IDLE</a:t>
            </a:r>
            <a:r>
              <a:rPr lang="tr-TR" dirty="0"/>
              <a:t>: Çalışma Ortamımız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9" name="Content Placeholder 8" descr="python12_ID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209" y="1600200"/>
            <a:ext cx="8089581" cy="4525963"/>
          </a:xfrm>
        </p:spPr>
      </p:pic>
      <p:pic>
        <p:nvPicPr>
          <p:cNvPr id="8" name="Picture 7" descr="python12_IDLE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4897076" cy="50045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9C94-043D-4B7E-815E-259C5009316B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Program Yazabiliriz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10" name="Content Placeholder 9" descr="merhaba_duny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972429"/>
            <a:ext cx="5328591" cy="541558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CA35-D45E-4598-8A0B-D5019D377C61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Programlarımızı Saklayabiliriz</a:t>
            </a:r>
            <a:endParaRPr lang="en-US" dirty="0"/>
          </a:p>
        </p:txBody>
      </p:sp>
      <p:pic>
        <p:nvPicPr>
          <p:cNvPr id="7" name="Content Placeholder 6" descr="merhaba_dunya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088"/>
            <a:ext cx="8229600" cy="43261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8" name="Picture 7" descr="merhaba_dunya_2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7051"/>
            <a:ext cx="9144000" cy="230389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879-57FA-481F-855B-517267BD7EF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Programlarımızı Saklayabiliriz</a:t>
            </a:r>
            <a:endParaRPr lang="en-US" dirty="0"/>
          </a:p>
        </p:txBody>
      </p:sp>
      <p:pic>
        <p:nvPicPr>
          <p:cNvPr id="7" name="Content Placeholder 6" descr="merhaba_dunya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9183"/>
            <a:ext cx="8229600" cy="430799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8" name="Picture 7" descr="merhaba_dunya_3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692" y="908720"/>
            <a:ext cx="5148572" cy="543335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348B-2E84-4BC4-8152-C425087DE63B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Sakladığımız Programı Çalıştırabiliriz</a:t>
            </a:r>
            <a:endParaRPr lang="en-US" dirty="0"/>
          </a:p>
        </p:txBody>
      </p:sp>
      <p:pic>
        <p:nvPicPr>
          <p:cNvPr id="7" name="Content Placeholder 6" descr="merhaba_dunya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1265"/>
            <a:ext cx="8229600" cy="432383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8" name="Picture 7" descr="merhaba_dunya_4_zoo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091601" cy="3456384"/>
          </a:xfrm>
          <a:prstGeom prst="rect">
            <a:avLst/>
          </a:prstGeom>
        </p:spPr>
      </p:pic>
      <p:pic>
        <p:nvPicPr>
          <p:cNvPr id="9" name="Picture 8" descr="merhaba_dunya_4_zoo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6792"/>
            <a:ext cx="8564925" cy="36724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FA63-6EC0-475B-9AB5-629F6645EA2B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en-US" dirty="0"/>
              <a:t>Biz </a:t>
            </a:r>
            <a:r>
              <a:rPr lang="tr-TR" dirty="0"/>
              <a:t>k</a:t>
            </a:r>
            <a:r>
              <a:rPr lang="en-US" dirty="0" err="1"/>
              <a:t>imiz</a:t>
            </a:r>
            <a:r>
              <a:rPr lang="en-US" dirty="0"/>
              <a:t>?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6772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/>
              <a:t>Asistanlarınız</a:t>
            </a:r>
            <a:endParaRPr lang="tr-TR" sz="2400" dirty="0"/>
          </a:p>
          <a:p>
            <a:r>
              <a:rPr lang="tr-TR" sz="2400" dirty="0" smtClean="0"/>
              <a:t>Çağrı Uluç Yıldırımoğlu	</a:t>
            </a:r>
            <a:r>
              <a:rPr lang="tr-TR" sz="2400" dirty="0" smtClean="0">
                <a:hlinkClick r:id="rId2"/>
              </a:rPr>
              <a:t>cagriuluc@sabanciuniv.edu</a:t>
            </a:r>
          </a:p>
          <a:p>
            <a:pPr lvl="1"/>
            <a:r>
              <a:rPr lang="tr-TR" sz="2000" dirty="0" smtClean="0"/>
              <a:t>Ofis saati (sorularınız için): 13:00 – 14:00</a:t>
            </a:r>
            <a:endParaRPr lang="tr-TR" sz="2400" dirty="0" smtClean="0"/>
          </a:p>
          <a:p>
            <a:r>
              <a:rPr lang="tr-TR" sz="2400" dirty="0" smtClean="0"/>
              <a:t>Bahadır Yurtkulu	</a:t>
            </a:r>
            <a:r>
              <a:rPr lang="tr-TR" sz="2400" dirty="0" smtClean="0">
                <a:hlinkClick r:id="rId2"/>
              </a:rPr>
              <a:t>byurtkulu@sabanciuniv.edu</a:t>
            </a:r>
            <a:r>
              <a:rPr lang="tr-TR" sz="2400" dirty="0" smtClean="0"/>
              <a:t> </a:t>
            </a:r>
          </a:p>
          <a:p>
            <a:pPr lvl="1"/>
            <a:r>
              <a:rPr lang="tr-TR" sz="2000" dirty="0" smtClean="0"/>
              <a:t>Ofis saati (sorularınız için): 12:00 – 13:00</a:t>
            </a:r>
          </a:p>
          <a:p>
            <a:r>
              <a:rPr lang="tr-TR" sz="2400" dirty="0" smtClean="0"/>
              <a:t>Ömer Serhat Dai 		</a:t>
            </a:r>
            <a:r>
              <a:rPr lang="tr-TR" sz="2400" dirty="0" smtClean="0">
                <a:hlinkClick r:id="rId2"/>
              </a:rPr>
              <a:t>omerdai@sabanciuniv.edu</a:t>
            </a:r>
          </a:p>
          <a:p>
            <a:pPr lvl="1"/>
            <a:r>
              <a:rPr lang="tr-TR" sz="2000" dirty="0" smtClean="0"/>
              <a:t>Ofis saati (sorularınız için): 14:00 – 15:00</a:t>
            </a:r>
            <a:endParaRPr lang="tr-TR" sz="2000" dirty="0" smtClean="0">
              <a:hlinkClick r:id="rId2"/>
            </a:endParaRPr>
          </a:p>
          <a:p>
            <a:r>
              <a:rPr lang="tr-TR" sz="2400" dirty="0" smtClean="0"/>
              <a:t>Ofis saatleri FENS L068'de olacak.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4BAF-D779-429A-9EC2-4787D0E37DDF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14102"/>
          </a:xfrm>
        </p:spPr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IDLE</a:t>
            </a:r>
            <a:r>
              <a:rPr lang="tr-TR" dirty="0"/>
              <a:t> VE </a:t>
            </a:r>
            <a:r>
              <a:rPr lang="tr-TR" dirty="0" err="1"/>
              <a:t>PYTHON</a:t>
            </a:r>
            <a:r>
              <a:rPr lang="tr-TR" dirty="0"/>
              <a:t> </a:t>
            </a:r>
            <a:r>
              <a:rPr lang="tr-TR" dirty="0" err="1"/>
              <a:t>SHELL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 err="1"/>
              <a:t>IDLE</a:t>
            </a:r>
            <a:r>
              <a:rPr lang="tr-TR" dirty="0"/>
              <a:t> kodunuzu yazıp kaydedebileceğiniz bir yerdir. F5 tuşu yazdığınız kodu </a:t>
            </a:r>
            <a:r>
              <a:rPr lang="tr-TR" dirty="0" err="1"/>
              <a:t>Shell’in</a:t>
            </a:r>
            <a:r>
              <a:rPr lang="tr-TR" dirty="0"/>
              <a:t> içinde yürütür.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IDLE</a:t>
            </a:r>
            <a:r>
              <a:rPr lang="tr-TR" dirty="0"/>
              <a:t> yerine “</a:t>
            </a:r>
            <a:r>
              <a:rPr lang="tr-TR" dirty="0" err="1"/>
              <a:t>Notepad</a:t>
            </a:r>
            <a:r>
              <a:rPr lang="tr-TR" dirty="0"/>
              <a:t>++”, “</a:t>
            </a:r>
            <a:r>
              <a:rPr lang="tr-TR" dirty="0" err="1"/>
              <a:t>Skite</a:t>
            </a:r>
            <a:r>
              <a:rPr lang="tr-TR" dirty="0"/>
              <a:t>”, “</a:t>
            </a:r>
            <a:r>
              <a:rPr lang="tr-TR" dirty="0" err="1"/>
              <a:t>PyCharm</a:t>
            </a:r>
            <a:r>
              <a:rPr lang="tr-TR" dirty="0"/>
              <a:t>” gibi başka editörler de kullanılabilir. </a:t>
            </a:r>
          </a:p>
          <a:p>
            <a:pPr>
              <a:lnSpc>
                <a:spcPct val="110000"/>
              </a:lnSpc>
            </a:pPr>
            <a:r>
              <a:rPr lang="tr-TR" dirty="0"/>
              <a:t>Özellikle “</a:t>
            </a:r>
            <a:r>
              <a:rPr lang="tr-TR" dirty="0" err="1"/>
              <a:t>PyCharm</a:t>
            </a:r>
            <a:r>
              <a:rPr lang="tr-TR" dirty="0"/>
              <a:t>” </a:t>
            </a:r>
            <a:r>
              <a:rPr lang="tr-TR" dirty="0" err="1"/>
              <a:t>Python</a:t>
            </a:r>
            <a:r>
              <a:rPr lang="tr-TR" dirty="0"/>
              <a:t> için iyi bir editördür, çünkü kodun yazı</a:t>
            </a:r>
            <a:r>
              <a:rPr lang="en-US" dirty="0"/>
              <a:t>m</a:t>
            </a:r>
            <a:r>
              <a:rPr lang="tr-TR" dirty="0"/>
              <a:t> sürecinde programcıya destek olur.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Shell</a:t>
            </a:r>
            <a:r>
              <a:rPr lang="tr-TR" dirty="0"/>
              <a:t> de kod için kullanılabilir, ama kodunuz yazılıp yürütüldükten sonra kaydedilmez. Shell kısa kodların test edilmesi için idealdir. </a:t>
            </a:r>
            <a:endParaRPr lang="tr-TR" dirty="0" smtClean="0"/>
          </a:p>
          <a:p>
            <a:pPr>
              <a:lnSpc>
                <a:spcPct val="110000"/>
              </a:lnSpc>
            </a:pPr>
            <a:r>
              <a:rPr lang="tr-TR" dirty="0" smtClean="0"/>
              <a:t>Önemli Not: Program içinde hiçbir yerde Türkçe karakter (</a:t>
            </a:r>
            <a:r>
              <a:rPr lang="tr-TR" dirty="0" err="1" smtClean="0"/>
              <a:t>ı,İ,ç,Ç,ö,Ö,ş,Ş,ü,Ü,ğ,Ğ</a:t>
            </a:r>
            <a:r>
              <a:rPr lang="tr-TR" dirty="0" smtClean="0"/>
              <a:t>) kullanmayın; kullanırsanız programınız kaydedilemez ve programınızı kaydedemeden kaybedebilirsiniz.</a:t>
            </a:r>
            <a:endParaRPr lang="en-GB" dirty="0"/>
          </a:p>
          <a:p>
            <a:pPr>
              <a:lnSpc>
                <a:spcPct val="110000"/>
              </a:lnSpc>
            </a:pP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2A86-CE30-4AC2-9E26-F5DDB06E1FCE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Aritmetik İşlemler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103*5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515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100/2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50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101/2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50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&gt;&gt;&gt; 11.0/2</a:t>
            </a:r>
          </a:p>
          <a:p>
            <a:pPr>
              <a:buNone/>
            </a:pPr>
            <a:r>
              <a:rPr lang="tr-TR" sz="2800" dirty="0"/>
              <a:t>	5.5</a:t>
            </a:r>
          </a:p>
          <a:p>
            <a:pPr>
              <a:buNone/>
            </a:pPr>
            <a:r>
              <a:rPr lang="tr-TR" sz="2800" dirty="0"/>
              <a:t>	&gt;&gt;&gt; </a:t>
            </a:r>
            <a:r>
              <a:rPr lang="tr-TR" sz="2800" dirty="0" smtClean="0"/>
              <a:t>111/4.0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</a:t>
            </a:r>
            <a:r>
              <a:rPr lang="tr-TR" sz="2800" dirty="0" smtClean="0"/>
              <a:t>27.75 </a:t>
            </a:r>
            <a:endParaRPr lang="tr-T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6" name="Speech Bubble: Rectangle 5"/>
          <p:cNvSpPr/>
          <p:nvPr/>
        </p:nvSpPr>
        <p:spPr>
          <a:xfrm>
            <a:off x="5256076" y="2636912"/>
            <a:ext cx="3430724" cy="1096138"/>
          </a:xfrm>
          <a:prstGeom prst="wedgeRectCallout">
            <a:avLst>
              <a:gd name="adj1" fmla="val -135806"/>
              <a:gd name="adj2" fmla="val 32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Tam</a:t>
            </a:r>
            <a:r>
              <a:rPr lang="tr-TR" dirty="0"/>
              <a:t> sayılar arasında yapılan bölme işlemi "tam sayı </a:t>
            </a:r>
            <a:r>
              <a:rPr lang="tr-TR" dirty="0" err="1"/>
              <a:t>bölmesi"dir</a:t>
            </a:r>
            <a:r>
              <a:rPr lang="en-US" dirty="0"/>
              <a:t> </a:t>
            </a:r>
            <a:r>
              <a:rPr lang="tr-TR" dirty="0" smtClean="0"/>
              <a:t>. </a:t>
            </a:r>
            <a:r>
              <a:rPr lang="tr-TR" b="1" dirty="0" smtClean="0"/>
              <a:t>Daima alta yuvarlar.</a:t>
            </a:r>
            <a:endParaRPr lang="en-US" b="1" dirty="0"/>
          </a:p>
        </p:txBody>
      </p:sp>
      <p:sp>
        <p:nvSpPr>
          <p:cNvPr id="7" name="Speech Bubble: Rectangle 6"/>
          <p:cNvSpPr/>
          <p:nvPr/>
        </p:nvSpPr>
        <p:spPr>
          <a:xfrm>
            <a:off x="5256076" y="3969060"/>
            <a:ext cx="3430724" cy="1096138"/>
          </a:xfrm>
          <a:prstGeom prst="wedgeRectCallout">
            <a:avLst>
              <a:gd name="adj1" fmla="val -129001"/>
              <a:gd name="adj2" fmla="val 4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"Reel (</a:t>
            </a:r>
            <a:r>
              <a:rPr lang="tr-TR" dirty="0" err="1"/>
              <a:t>float</a:t>
            </a:r>
            <a:r>
              <a:rPr lang="tr-TR" dirty="0"/>
              <a:t>) sayı bölmesi" yapmak için sayılardan en az bir tanesi reel sayı olmalıdır.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55B-A315-4C4A-988B-F04AA04C63B4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Aritmetik İşlemlerde Öncelikler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/>
              <a:t>	&gt;&gt;&gt; 1+2*3</a:t>
            </a:r>
          </a:p>
          <a:p>
            <a:pPr>
              <a:buNone/>
            </a:pPr>
            <a:r>
              <a:rPr lang="tr-TR" sz="2800" dirty="0"/>
              <a:t>	7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</a:t>
            </a:r>
            <a:r>
              <a:rPr lang="tr-TR" sz="2800" dirty="0"/>
              <a:t>&gt;&gt;&gt; </a:t>
            </a:r>
            <a:r>
              <a:rPr lang="en-US" sz="2800" dirty="0"/>
              <a:t>(</a:t>
            </a:r>
            <a:r>
              <a:rPr lang="tr-TR" sz="2800" dirty="0"/>
              <a:t>1+2</a:t>
            </a:r>
            <a:r>
              <a:rPr lang="en-US" sz="2800" dirty="0"/>
              <a:t>)</a:t>
            </a:r>
            <a:r>
              <a:rPr lang="tr-TR" sz="2800" dirty="0"/>
              <a:t>*3</a:t>
            </a:r>
          </a:p>
          <a:p>
            <a:pPr>
              <a:buNone/>
            </a:pPr>
            <a:r>
              <a:rPr lang="tr-TR" sz="2800" dirty="0"/>
              <a:t>	9</a:t>
            </a:r>
          </a:p>
          <a:p>
            <a:pPr>
              <a:buNone/>
            </a:pPr>
            <a:r>
              <a:rPr lang="tr-TR" sz="2800" dirty="0"/>
              <a:t>	&gt;&gt;&gt; 2.0/2.0*2.0</a:t>
            </a:r>
          </a:p>
          <a:p>
            <a:pPr>
              <a:buNone/>
            </a:pPr>
            <a:r>
              <a:rPr lang="tr-TR" sz="2800" dirty="0"/>
              <a:t>    2.0</a:t>
            </a:r>
          </a:p>
          <a:p>
            <a:pPr>
              <a:buNone/>
            </a:pPr>
            <a:r>
              <a:rPr lang="tr-TR" sz="2800" dirty="0"/>
              <a:t>    &gt;&gt;&gt; 2.0/(2.0*2.0)</a:t>
            </a:r>
          </a:p>
          <a:p>
            <a:pPr>
              <a:buNone/>
            </a:pPr>
            <a:r>
              <a:rPr lang="tr-TR" sz="2800" dirty="0"/>
              <a:t>    0.5</a:t>
            </a:r>
          </a:p>
          <a:p>
            <a:pPr>
              <a:buNone/>
            </a:pPr>
            <a:endParaRPr lang="tr-TR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4" name="Speech Bubble: Rectangle 3"/>
          <p:cNvSpPr/>
          <p:nvPr/>
        </p:nvSpPr>
        <p:spPr>
          <a:xfrm>
            <a:off x="5555268" y="1279618"/>
            <a:ext cx="3132348" cy="1096138"/>
          </a:xfrm>
          <a:prstGeom prst="wedgeRectCallout">
            <a:avLst>
              <a:gd name="adj1" fmla="val -145676"/>
              <a:gd name="adj2" fmla="val -29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Çarpma ve bölme işlemleri, toplama ve çıkarma işlemlerinden daha önce yapılır.</a:t>
            </a:r>
            <a:endParaRPr lang="en-US" dirty="0"/>
          </a:p>
        </p:txBody>
      </p:sp>
      <p:sp>
        <p:nvSpPr>
          <p:cNvPr id="6" name="Speech Bubble: Rectangle 5"/>
          <p:cNvSpPr/>
          <p:nvPr/>
        </p:nvSpPr>
        <p:spPr>
          <a:xfrm>
            <a:off x="5555268" y="2492040"/>
            <a:ext cx="3132348" cy="1513024"/>
          </a:xfrm>
          <a:prstGeom prst="wedgeRectCallout">
            <a:avLst>
              <a:gd name="adj1" fmla="val -141328"/>
              <a:gd name="adj2" fmla="val -50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Gerekiyorsa parantez kullanarak toplama çıkarma işlemlerinin önce yapılmasını sağlayabiliriz. Önce parantezlerin içi yapılır.</a:t>
            </a:r>
            <a:endParaRPr lang="en-US" dirty="0"/>
          </a:p>
        </p:txBody>
      </p:sp>
      <p:sp>
        <p:nvSpPr>
          <p:cNvPr id="7" name="Speech Bubble: Rectangle 6"/>
          <p:cNvSpPr/>
          <p:nvPr/>
        </p:nvSpPr>
        <p:spPr>
          <a:xfrm>
            <a:off x="4105189" y="4443594"/>
            <a:ext cx="4596186" cy="841834"/>
          </a:xfrm>
          <a:prstGeom prst="wedgeRectCallout">
            <a:avLst>
              <a:gd name="adj1" fmla="val -67252"/>
              <a:gd name="adj2" fmla="val -151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Çarpma ve bölme işlemleri yazıldıkları </a:t>
            </a:r>
            <a:r>
              <a:rPr lang="tr-TR" dirty="0" smtClean="0"/>
              <a:t>sırayla (soldan sağa) </a:t>
            </a:r>
            <a:r>
              <a:rPr lang="tr-TR" dirty="0"/>
              <a:t>yapılırlar.</a:t>
            </a:r>
            <a:endParaRPr lang="en-US" dirty="0"/>
          </a:p>
        </p:txBody>
      </p:sp>
      <p:sp>
        <p:nvSpPr>
          <p:cNvPr id="8" name="Speech Bubble: Rectangle 7"/>
          <p:cNvSpPr/>
          <p:nvPr/>
        </p:nvSpPr>
        <p:spPr>
          <a:xfrm>
            <a:off x="3025172" y="5697078"/>
            <a:ext cx="4596186" cy="841834"/>
          </a:xfrm>
          <a:prstGeom prst="wedgeRectCallout">
            <a:avLst>
              <a:gd name="adj1" fmla="val -55188"/>
              <a:gd name="adj2" fmla="val -159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Önceliklendirme</a:t>
            </a:r>
            <a:r>
              <a:rPr lang="tr-TR" dirty="0"/>
              <a:t> yapmak gerekiyorsa, yine parantez kullanarak bunu sağlayabiliriz.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1FC3-E45B-4F2D-903C-E12C6F795448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40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Değer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5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3+6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3.5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3.5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3.5 + 0.6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4.1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3.5 + 0.5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4.0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10/2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/>
              <a:t>11/2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tr-T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13" name="Speech Bubble: Rectangle 12"/>
          <p:cNvSpPr/>
          <p:nvPr/>
        </p:nvSpPr>
        <p:spPr>
          <a:xfrm>
            <a:off x="4391980" y="899846"/>
            <a:ext cx="4572508" cy="432048"/>
          </a:xfrm>
          <a:prstGeom prst="wedgeRectCallout">
            <a:avLst>
              <a:gd name="adj1" fmla="val -107730"/>
              <a:gd name="adj2" fmla="val -10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 bir tam sayı (</a:t>
            </a:r>
            <a:r>
              <a:rPr lang="tr-TR" dirty="0" err="1"/>
              <a:t>int</a:t>
            </a:r>
            <a:r>
              <a:rPr lang="tr-TR" dirty="0"/>
              <a:t>) değeridir</a:t>
            </a:r>
            <a:endParaRPr lang="en-US" dirty="0"/>
          </a:p>
        </p:txBody>
      </p:sp>
      <p:sp>
        <p:nvSpPr>
          <p:cNvPr id="14" name="Speech Bubble: Rectangle 13"/>
          <p:cNvSpPr/>
          <p:nvPr/>
        </p:nvSpPr>
        <p:spPr>
          <a:xfrm>
            <a:off x="4391980" y="1403902"/>
            <a:ext cx="4572508" cy="800708"/>
          </a:xfrm>
          <a:prstGeom prst="wedgeRectCallout">
            <a:avLst>
              <a:gd name="adj1" fmla="val -99875"/>
              <a:gd name="adj2" fmla="val -1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3+6 ifadesi bir tam sayı değeridir</a:t>
            </a:r>
          </a:p>
          <a:p>
            <a:pPr algn="ctr"/>
            <a:r>
              <a:rPr lang="tr-TR" dirty="0"/>
              <a:t>(çünkü bu ifadenin hesaplanmış değeri olan 9 bir tam sayı değeridir)</a:t>
            </a:r>
            <a:endParaRPr lang="en-US" dirty="0"/>
          </a:p>
        </p:txBody>
      </p:sp>
      <p:sp>
        <p:nvSpPr>
          <p:cNvPr id="15" name="Speech Bubble: Rectangle 14"/>
          <p:cNvSpPr/>
          <p:nvPr/>
        </p:nvSpPr>
        <p:spPr>
          <a:xfrm>
            <a:off x="4391980" y="2312622"/>
            <a:ext cx="4572508" cy="432048"/>
          </a:xfrm>
          <a:prstGeom prst="wedgeRectCallout">
            <a:avLst>
              <a:gd name="adj1" fmla="val -102122"/>
              <a:gd name="adj2" fmla="val 9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3.5 bir reel sayı (</a:t>
            </a:r>
            <a:r>
              <a:rPr lang="tr-TR" dirty="0" err="1"/>
              <a:t>float</a:t>
            </a:r>
            <a:r>
              <a:rPr lang="tr-TR" dirty="0"/>
              <a:t>) değeridir</a:t>
            </a:r>
            <a:endParaRPr lang="en-US" dirty="0"/>
          </a:p>
        </p:txBody>
      </p:sp>
      <p:sp>
        <p:nvSpPr>
          <p:cNvPr id="16" name="Speech Bubble: Rectangle 15"/>
          <p:cNvSpPr/>
          <p:nvPr/>
        </p:nvSpPr>
        <p:spPr>
          <a:xfrm>
            <a:off x="4391980" y="2825298"/>
            <a:ext cx="4584443" cy="1071754"/>
          </a:xfrm>
          <a:prstGeom prst="wedgeRectCallout">
            <a:avLst>
              <a:gd name="adj1" fmla="val -88029"/>
              <a:gd name="adj2" fmla="val -10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3.5 + 0.6 ifadesi bir reel sayı değeridir</a:t>
            </a:r>
          </a:p>
          <a:p>
            <a:pPr algn="ctr"/>
            <a:r>
              <a:rPr lang="tr-TR" dirty="0"/>
              <a:t>(çünkü bu ifadenin hesaplanmış değeri olan 4.1 bir reel sayı değeridir)</a:t>
            </a:r>
            <a:endParaRPr lang="en-US" dirty="0"/>
          </a:p>
        </p:txBody>
      </p:sp>
      <p:sp>
        <p:nvSpPr>
          <p:cNvPr id="17" name="Speech Bubble: Rectangle 16"/>
          <p:cNvSpPr/>
          <p:nvPr/>
        </p:nvSpPr>
        <p:spPr>
          <a:xfrm>
            <a:off x="4391980" y="3969135"/>
            <a:ext cx="4578475" cy="1071754"/>
          </a:xfrm>
          <a:prstGeom prst="wedgeRectCallout">
            <a:avLst>
              <a:gd name="adj1" fmla="val -88029"/>
              <a:gd name="adj2" fmla="val -45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3.5 + 0.5 ifadesi bir reel sayı değeridir</a:t>
            </a:r>
          </a:p>
          <a:p>
            <a:pPr algn="ctr"/>
            <a:r>
              <a:rPr lang="tr-TR" dirty="0"/>
              <a:t>(çünkü bu ifadenin hesaplanmış değeri olan 4.0 bir reel sayı değeridir)</a:t>
            </a:r>
            <a:endParaRPr lang="en-US" dirty="0"/>
          </a:p>
        </p:txBody>
      </p:sp>
      <p:sp>
        <p:nvSpPr>
          <p:cNvPr id="10" name="Speech Bubble: Rectangle 9"/>
          <p:cNvSpPr/>
          <p:nvPr/>
        </p:nvSpPr>
        <p:spPr>
          <a:xfrm>
            <a:off x="4391980" y="5101849"/>
            <a:ext cx="4572508" cy="1071754"/>
          </a:xfrm>
          <a:prstGeom prst="wedgeRectCallout">
            <a:avLst>
              <a:gd name="adj1" fmla="val -96964"/>
              <a:gd name="adj2" fmla="val -83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10/2 ifadesi bir tam sayı değeridir</a:t>
            </a:r>
          </a:p>
          <a:p>
            <a:pPr algn="ctr"/>
            <a:r>
              <a:rPr lang="tr-TR" dirty="0"/>
              <a:t>(çünkü bu ifadenin hesaplanmış değeri olan 5 bir tam sayı değeridir)</a:t>
            </a:r>
            <a:endParaRPr lang="en-US" dirty="0"/>
          </a:p>
        </p:txBody>
      </p:sp>
      <p:sp>
        <p:nvSpPr>
          <p:cNvPr id="11" name="Speech Bubble: Rectangle 10"/>
          <p:cNvSpPr/>
          <p:nvPr/>
        </p:nvSpPr>
        <p:spPr>
          <a:xfrm>
            <a:off x="2267744" y="5830791"/>
            <a:ext cx="2031415" cy="813041"/>
          </a:xfrm>
          <a:prstGeom prst="wedgeRectCallout">
            <a:avLst>
              <a:gd name="adj1" fmla="val -55782"/>
              <a:gd name="adj2" fmla="val -89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11/2 ifadesinin tipi nedir?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C3C-E9A8-4C9D-9862-D9BF2FE1DFFD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47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Değer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>
                <a:solidFill>
                  <a:srgbClr val="00B050"/>
                </a:solidFill>
              </a:rPr>
              <a:t>"Merhaba </a:t>
            </a:r>
            <a:r>
              <a:rPr lang="tr-TR" sz="2400" dirty="0" err="1">
                <a:solidFill>
                  <a:srgbClr val="00B050"/>
                </a:solidFill>
              </a:rPr>
              <a:t>Dunya</a:t>
            </a:r>
            <a:r>
              <a:rPr lang="tr-TR" sz="2400" b="1" dirty="0">
                <a:solidFill>
                  <a:srgbClr val="00B050"/>
                </a:solidFill>
              </a:rPr>
              <a:t>"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'Merhaba </a:t>
            </a:r>
            <a:r>
              <a:rPr lang="tr-TR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Dunya</a:t>
            </a: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>
                <a:solidFill>
                  <a:srgbClr val="00B050"/>
                </a:solidFill>
              </a:rPr>
              <a:t>"</a:t>
            </a:r>
            <a:r>
              <a:rPr lang="tr-TR" sz="2400" dirty="0" err="1">
                <a:solidFill>
                  <a:srgbClr val="00B050"/>
                </a:solidFill>
              </a:rPr>
              <a:t>Isminiz</a:t>
            </a:r>
            <a:r>
              <a:rPr lang="tr-TR" sz="2400" dirty="0">
                <a:solidFill>
                  <a:srgbClr val="00B050"/>
                </a:solidFill>
              </a:rPr>
              <a:t> nedir?</a:t>
            </a:r>
            <a:r>
              <a:rPr lang="tr-TR" sz="2400" b="1" dirty="0">
                <a:solidFill>
                  <a:srgbClr val="00B050"/>
                </a:solidFill>
              </a:rPr>
              <a:t>"</a:t>
            </a: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r>
              <a:rPr lang="tr-TR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Isminiz</a:t>
            </a: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nedir?'</a:t>
            </a:r>
            <a:endParaRPr lang="tr-TR" sz="2400" dirty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&gt;&gt;&gt; </a:t>
            </a:r>
            <a:r>
              <a:rPr lang="tr-TR" sz="2400" dirty="0">
                <a:solidFill>
                  <a:srgbClr val="00B050"/>
                </a:solidFill>
              </a:rPr>
              <a:t>'Merhaba </a:t>
            </a:r>
            <a:r>
              <a:rPr lang="tr-TR" sz="2400" dirty="0" err="1">
                <a:solidFill>
                  <a:srgbClr val="00B050"/>
                </a:solidFill>
              </a:rPr>
              <a:t>Dunya</a:t>
            </a:r>
            <a:r>
              <a:rPr lang="tr-TR" sz="2400" dirty="0">
                <a:solidFill>
                  <a:srgbClr val="00B050"/>
                </a:solidFill>
              </a:rPr>
              <a:t>'</a:t>
            </a:r>
            <a:endParaRPr lang="tr-TR" sz="2400" b="1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  <a:buNone/>
            </a:pP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'Merhaba </a:t>
            </a:r>
            <a:r>
              <a:rPr lang="tr-TR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Dunya</a:t>
            </a:r>
            <a:r>
              <a:rPr lang="tr-T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'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13" name="Speech Bubble: Rectangle 12"/>
          <p:cNvSpPr/>
          <p:nvPr/>
        </p:nvSpPr>
        <p:spPr>
          <a:xfrm>
            <a:off x="4860032" y="899845"/>
            <a:ext cx="4104456" cy="648401"/>
          </a:xfrm>
          <a:prstGeom prst="wedgeRectCallout">
            <a:avLst>
              <a:gd name="adj1" fmla="val -74644"/>
              <a:gd name="adj2" fmla="val -25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"Merhaba </a:t>
            </a:r>
            <a:r>
              <a:rPr lang="tr-TR" dirty="0" err="1"/>
              <a:t>Dunya</a:t>
            </a:r>
            <a:r>
              <a:rPr lang="tr-TR" dirty="0"/>
              <a:t>" ifadesi bir yazı (</a:t>
            </a:r>
            <a:r>
              <a:rPr lang="tr-TR" dirty="0" err="1"/>
              <a:t>string</a:t>
            </a:r>
            <a:r>
              <a:rPr lang="tr-TR" dirty="0"/>
              <a:t>) değeridir</a:t>
            </a:r>
            <a:endParaRPr lang="en-US" dirty="0"/>
          </a:p>
        </p:txBody>
      </p:sp>
      <p:sp>
        <p:nvSpPr>
          <p:cNvPr id="14" name="Speech Bubble: Rectangle 13"/>
          <p:cNvSpPr/>
          <p:nvPr/>
        </p:nvSpPr>
        <p:spPr>
          <a:xfrm>
            <a:off x="4860032" y="1628874"/>
            <a:ext cx="4104456" cy="684001"/>
          </a:xfrm>
          <a:prstGeom prst="wedgeRectCallout">
            <a:avLst>
              <a:gd name="adj1" fmla="val -81189"/>
              <a:gd name="adj2" fmla="val -24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"</a:t>
            </a:r>
            <a:r>
              <a:rPr lang="tr-TR" dirty="0" err="1"/>
              <a:t>Isminiz</a:t>
            </a:r>
            <a:r>
              <a:rPr lang="tr-TR" dirty="0"/>
              <a:t> nedir?" ifadesi bir yazı değeridir</a:t>
            </a:r>
            <a:endParaRPr lang="en-US" dirty="0"/>
          </a:p>
        </p:txBody>
      </p:sp>
      <p:sp>
        <p:nvSpPr>
          <p:cNvPr id="19" name="Speech Bubble: Rectangle 18"/>
          <p:cNvSpPr/>
          <p:nvPr/>
        </p:nvSpPr>
        <p:spPr>
          <a:xfrm>
            <a:off x="4860032" y="2393503"/>
            <a:ext cx="4105272" cy="648401"/>
          </a:xfrm>
          <a:prstGeom prst="wedgeRectCallout">
            <a:avLst>
              <a:gd name="adj1" fmla="val -77476"/>
              <a:gd name="adj2" fmla="val -28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'</a:t>
            </a:r>
            <a:r>
              <a:rPr lang="tr-TR" dirty="0"/>
              <a:t>Merhaba </a:t>
            </a:r>
            <a:r>
              <a:rPr lang="tr-TR" dirty="0" err="1"/>
              <a:t>Dunya</a:t>
            </a:r>
            <a:r>
              <a:rPr lang="tr-TR" dirty="0">
                <a:solidFill>
                  <a:schemeClr val="bg1"/>
                </a:solidFill>
              </a:rPr>
              <a:t>'</a:t>
            </a:r>
            <a:r>
              <a:rPr lang="tr-TR" dirty="0"/>
              <a:t> ifadesi bir yazı değeridir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16E7-4ED0-4D7B-8C68-8D5CE3E8FEA1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animBg="1"/>
      <p:bldP spid="14" grpId="0" uiExpand="1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tr-TR" dirty="0"/>
              <a:t>Değişkenler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Değişik değer alabilirler.</a:t>
            </a:r>
          </a:p>
          <a:p>
            <a:r>
              <a:rPr lang="tr-TR" dirty="0"/>
              <a:t>Bilgisayarda değişkenler, değişik değerleri koyacağımız kutucuklar olarak düşünülebilir.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 = 1</a:t>
            </a:r>
            <a:endParaRPr lang="en-US" dirty="0"/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</a:p>
          <a:p>
            <a:pPr lvl="1">
              <a:buNone/>
            </a:pPr>
            <a:r>
              <a:rPr lang="en-US" dirty="0"/>
              <a:t>1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b</a:t>
            </a:r>
            <a:r>
              <a:rPr lang="tr-TR" dirty="0"/>
              <a:t> = </a:t>
            </a:r>
            <a:r>
              <a:rPr lang="en-US" dirty="0"/>
              <a:t>2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+</a:t>
            </a:r>
            <a:r>
              <a:rPr lang="en-US" dirty="0"/>
              <a:t>b</a:t>
            </a:r>
            <a:r>
              <a:rPr lang="tr-TR" dirty="0"/>
              <a:t>*</a:t>
            </a:r>
            <a:r>
              <a:rPr lang="en-US" dirty="0"/>
              <a:t>3</a:t>
            </a:r>
            <a:endParaRPr lang="tr-TR" dirty="0"/>
          </a:p>
          <a:p>
            <a:pPr lvl="1">
              <a:buNone/>
            </a:pPr>
            <a:r>
              <a:rPr lang="tr-TR" dirty="0"/>
              <a:t>7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b</a:t>
            </a:r>
            <a:r>
              <a:rPr lang="tr-TR" dirty="0"/>
              <a:t> = 4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+</a:t>
            </a:r>
            <a:r>
              <a:rPr lang="en-US" dirty="0"/>
              <a:t>b</a:t>
            </a:r>
            <a:endParaRPr lang="tr-TR" dirty="0"/>
          </a:p>
          <a:p>
            <a:pPr lvl="1">
              <a:buNone/>
            </a:pPr>
            <a:r>
              <a:rPr lang="tr-TR" dirty="0"/>
              <a:t>5</a:t>
            </a:r>
          </a:p>
          <a:p>
            <a:pPr lvl="1">
              <a:buNone/>
            </a:pPr>
            <a:r>
              <a:rPr lang="tr-TR" dirty="0"/>
              <a:t>&gt;&gt;&gt;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0238" y="3168352"/>
            <a:ext cx="4788532" cy="368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Matematikteki değişkenlerle karıştırmamalıyız!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x = 5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tr-TR" sz="2400" dirty="0"/>
              <a:t>&gt;&gt;&gt; x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dirty="0"/>
              <a:t>5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x = x+2</a:t>
            </a:r>
          </a:p>
          <a:p>
            <a:pPr marL="742950" lvl="1" indent="-285750">
              <a:spcBef>
                <a:spcPct val="20000"/>
              </a:spcBef>
            </a:pPr>
            <a:r>
              <a:rPr lang="tr-TR" sz="2400" dirty="0"/>
              <a:t>&gt;&gt;&gt; </a:t>
            </a:r>
            <a:r>
              <a:rPr lang="tr-TR" sz="2400" dirty="0" err="1"/>
              <a:t>print</a:t>
            </a:r>
            <a:r>
              <a:rPr lang="tr-TR" sz="2400" dirty="0"/>
              <a:t> x</a:t>
            </a:r>
          </a:p>
          <a:p>
            <a:pPr marL="742950" lvl="1" indent="-285750">
              <a:spcBef>
                <a:spcPct val="20000"/>
              </a:spcBef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5574332" y="1952836"/>
            <a:ext cx="3132348" cy="1096138"/>
          </a:xfrm>
          <a:prstGeom prst="wedgeRectCallout">
            <a:avLst>
              <a:gd name="adj1" fmla="val -164620"/>
              <a:gd name="adj2" fmla="val -5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tr-TR" dirty="0" err="1"/>
              <a:t>içbir</a:t>
            </a:r>
            <a:r>
              <a:rPr lang="tr-TR" dirty="0"/>
              <a:t> şey olmadı!!!</a:t>
            </a:r>
          </a:p>
          <a:p>
            <a:pPr algn="ctr"/>
            <a:r>
              <a:rPr lang="tr-TR" dirty="0"/>
              <a:t>Aslında oldu…</a:t>
            </a:r>
          </a:p>
          <a:p>
            <a:pPr algn="ctr"/>
            <a:r>
              <a:rPr lang="tr-TR" dirty="0"/>
              <a:t>a isminde bir değişken yaratıldı ve değeri 1 olarak atandı.</a:t>
            </a:r>
            <a:endParaRPr lang="en-US" dirty="0"/>
          </a:p>
        </p:txBody>
      </p:sp>
      <p:sp>
        <p:nvSpPr>
          <p:cNvPr id="8" name="Speech Bubble: Rectangle 7"/>
          <p:cNvSpPr/>
          <p:nvPr/>
        </p:nvSpPr>
        <p:spPr>
          <a:xfrm>
            <a:off x="2102857" y="4432576"/>
            <a:ext cx="2268252" cy="1096138"/>
          </a:xfrm>
          <a:prstGeom prst="wedgeRectCallout">
            <a:avLst>
              <a:gd name="adj1" fmla="val -59297"/>
              <a:gd name="adj2" fmla="val -4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Daha önce yaratılan b değişkeninin değeri 4 olarak değiştirildi.</a:t>
            </a:r>
            <a:endParaRPr lang="en-US" dirty="0"/>
          </a:p>
        </p:txBody>
      </p:sp>
      <p:sp>
        <p:nvSpPr>
          <p:cNvPr id="9" name="Speech Bubble: Rectangle 8"/>
          <p:cNvSpPr/>
          <p:nvPr/>
        </p:nvSpPr>
        <p:spPr>
          <a:xfrm>
            <a:off x="2123728" y="2852936"/>
            <a:ext cx="2226510" cy="1449018"/>
          </a:xfrm>
          <a:prstGeom prst="wedgeRectCallout">
            <a:avLst>
              <a:gd name="adj1" fmla="val -55832"/>
              <a:gd name="adj2" fmla="val -75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Değişkenin tipini nasıl biliyor?</a:t>
            </a:r>
          </a:p>
          <a:p>
            <a:pPr algn="ctr"/>
            <a:r>
              <a:rPr lang="tr-TR" dirty="0"/>
              <a:t>Atadığımız değerin tipinden otomatik olarak alıyor.</a:t>
            </a:r>
            <a:endParaRPr lang="en-US" dirty="0"/>
          </a:p>
        </p:txBody>
      </p:sp>
      <p:sp>
        <p:nvSpPr>
          <p:cNvPr id="10" name="Speech Bubble: Rectangle 9"/>
          <p:cNvSpPr/>
          <p:nvPr/>
        </p:nvSpPr>
        <p:spPr>
          <a:xfrm>
            <a:off x="6696236" y="4560807"/>
            <a:ext cx="2268252" cy="1759111"/>
          </a:xfrm>
          <a:prstGeom prst="wedgeRectCallout">
            <a:avLst>
              <a:gd name="adj1" fmla="val -71305"/>
              <a:gd name="adj2" fmla="val -22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Sadece</a:t>
            </a:r>
            <a:r>
              <a:rPr lang="en-US" dirty="0"/>
              <a:t> x </a:t>
            </a:r>
            <a:r>
              <a:rPr lang="en-US" dirty="0" err="1"/>
              <a:t>demekten</a:t>
            </a:r>
            <a:r>
              <a:rPr lang="en-US" dirty="0"/>
              <a:t> ne fark</a:t>
            </a:r>
            <a:r>
              <a:rPr lang="tr-TR" dirty="0"/>
              <a:t>ı var?</a:t>
            </a:r>
          </a:p>
          <a:p>
            <a:pPr algn="ctr"/>
            <a:r>
              <a:rPr lang="tr-TR" dirty="0"/>
              <a:t>Shell içerisinde yok, ama program içerisinde var. Deneyelim…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EAF-2104-4F6C-A21B-D0574C4A9A86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6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tr-TR" dirty="0"/>
              <a:t>Küçük-büyük harfe duyarlı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/>
              <a:t>Python’da</a:t>
            </a:r>
            <a:r>
              <a:rPr lang="tr-TR" dirty="0"/>
              <a:t> komutlar ve değişken isimleri </a:t>
            </a:r>
            <a:br>
              <a:rPr lang="tr-TR" dirty="0"/>
            </a:br>
            <a:r>
              <a:rPr lang="tr-TR" dirty="0"/>
              <a:t>büyük harf / küçük harfe duyarlıdır.</a:t>
            </a: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  <a:r>
              <a:rPr lang="tr-TR" dirty="0"/>
              <a:t> = 1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en-US" dirty="0"/>
              <a:t>a</a:t>
            </a:r>
          </a:p>
          <a:p>
            <a:pPr lvl="1">
              <a:buNone/>
            </a:pPr>
            <a:r>
              <a:rPr lang="en-US" dirty="0"/>
              <a:t>1</a:t>
            </a:r>
            <a:endParaRPr lang="tr-TR" dirty="0"/>
          </a:p>
          <a:p>
            <a:pPr lvl="1">
              <a:buNone/>
            </a:pPr>
            <a:r>
              <a:rPr lang="tr-TR" dirty="0"/>
              <a:t>&gt;&gt;&gt; A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Traceback (most recent call last):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"&lt;pyshell#3&gt;", line 1, in &lt;module&gt;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    A</a:t>
            </a:r>
          </a:p>
          <a:p>
            <a:pPr lvl="1">
              <a:buNone/>
            </a:pPr>
            <a:r>
              <a:rPr lang="en-US" dirty="0" err="1">
                <a:solidFill>
                  <a:srgbClr val="FF0000"/>
                </a:solidFill>
              </a:rPr>
              <a:t>NameError</a:t>
            </a:r>
            <a:r>
              <a:rPr lang="en-US" dirty="0">
                <a:solidFill>
                  <a:srgbClr val="FF0000"/>
                </a:solidFill>
              </a:rPr>
              <a:t>: name 'A' is not defined</a:t>
            </a:r>
            <a:endParaRPr lang="tr-TR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r>
              <a:rPr lang="tr-TR" dirty="0"/>
              <a:t>&gt;&gt;&gt; A=2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tr-TR" dirty="0" err="1"/>
              <a:t>a+A</a:t>
            </a:r>
            <a:endParaRPr lang="tr-TR" dirty="0"/>
          </a:p>
          <a:p>
            <a:pPr lvl="1">
              <a:buNone/>
            </a:pPr>
            <a:r>
              <a:rPr lang="tr-TR" dirty="0"/>
              <a:t>3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tr-TR" dirty="0" err="1"/>
              <a:t>print</a:t>
            </a:r>
            <a:r>
              <a:rPr lang="tr-TR" dirty="0"/>
              <a:t> a</a:t>
            </a:r>
          </a:p>
          <a:p>
            <a:pPr lvl="1">
              <a:buNone/>
            </a:pPr>
            <a:r>
              <a:rPr lang="tr-TR" dirty="0"/>
              <a:t>1</a:t>
            </a:r>
          </a:p>
          <a:p>
            <a:pPr lvl="1">
              <a:buNone/>
            </a:pPr>
            <a:r>
              <a:rPr lang="tr-TR" dirty="0"/>
              <a:t>&gt;&gt;&gt; </a:t>
            </a:r>
            <a:r>
              <a:rPr lang="tr-TR" dirty="0" err="1"/>
              <a:t>Print</a:t>
            </a:r>
            <a:r>
              <a:rPr lang="tr-TR" dirty="0"/>
              <a:t> a</a:t>
            </a:r>
          </a:p>
          <a:p>
            <a:pPr lvl="1">
              <a:buNone/>
            </a:pPr>
            <a:r>
              <a:rPr lang="tr-TR" dirty="0" err="1">
                <a:solidFill>
                  <a:srgbClr val="FF0000"/>
                </a:solidFill>
              </a:rPr>
              <a:t>SyntaxError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err="1">
                <a:solidFill>
                  <a:srgbClr val="FF0000"/>
                </a:solidFill>
              </a:rPr>
              <a:t>invalid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syntax</a:t>
            </a:r>
            <a:endParaRPr lang="tr-TR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11" name="Speech Bubble: Rectangle 10"/>
          <p:cNvSpPr/>
          <p:nvPr/>
        </p:nvSpPr>
        <p:spPr>
          <a:xfrm>
            <a:off x="3779912" y="1700808"/>
            <a:ext cx="3383396" cy="1152128"/>
          </a:xfrm>
          <a:prstGeom prst="wedgeRectCallout">
            <a:avLst>
              <a:gd name="adj1" fmla="val -121332"/>
              <a:gd name="adj2" fmla="val 46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Büyük A ve küçük a iki farklı değişken ismidir.</a:t>
            </a:r>
            <a:endParaRPr lang="en-US" dirty="0"/>
          </a:p>
        </p:txBody>
      </p:sp>
      <p:sp>
        <p:nvSpPr>
          <p:cNvPr id="12" name="Speech Bubble: Rectangle 11"/>
          <p:cNvSpPr/>
          <p:nvPr/>
        </p:nvSpPr>
        <p:spPr>
          <a:xfrm>
            <a:off x="3764488" y="4393512"/>
            <a:ext cx="3383396" cy="1152128"/>
          </a:xfrm>
          <a:prstGeom prst="wedgeRectCallout">
            <a:avLst>
              <a:gd name="adj1" fmla="val -125357"/>
              <a:gd name="adj2" fmla="val 65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Büyük P ile başlayan </a:t>
            </a:r>
            <a:r>
              <a:rPr lang="tr-TR" dirty="0" err="1"/>
              <a:t>Print</a:t>
            </a:r>
            <a:r>
              <a:rPr lang="tr-TR" dirty="0"/>
              <a:t> tanımlı bir fonksiyon olmadığı için hata alıyoruz.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265-EC7C-4F20-BBC6-18696DD56684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680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Değişken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“</a:t>
            </a:r>
            <a:r>
              <a:rPr lang="tr-TR" dirty="0" err="1"/>
              <a:t>String</a:t>
            </a:r>
            <a:r>
              <a:rPr lang="tr-TR" dirty="0"/>
              <a:t>” bir karakter dizisidir.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ad = </a:t>
            </a:r>
            <a:r>
              <a:rPr lang="tr-TR" dirty="0" smtClean="0"/>
              <a:t>Erkay</a:t>
            </a:r>
            <a:endParaRPr lang="en-US" dirty="0"/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File "&lt;pyshell#13&gt;", line 1, in &lt;module&gt;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  ad = </a:t>
            </a:r>
            <a:r>
              <a:rPr lang="tr-TR" dirty="0" smtClean="0">
                <a:solidFill>
                  <a:srgbClr val="FF0000"/>
                </a:solidFill>
              </a:rPr>
              <a:t>Erkay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NameError</a:t>
            </a:r>
            <a:r>
              <a:rPr lang="en-US" dirty="0">
                <a:solidFill>
                  <a:srgbClr val="FF0000"/>
                </a:solidFill>
              </a:rPr>
              <a:t>: name </a:t>
            </a:r>
            <a:r>
              <a:rPr lang="en-US" dirty="0" smtClean="0">
                <a:solidFill>
                  <a:srgbClr val="FF0000"/>
                </a:solidFill>
              </a:rPr>
              <a:t>‘</a:t>
            </a:r>
            <a:r>
              <a:rPr lang="tr-TR" dirty="0" smtClean="0">
                <a:solidFill>
                  <a:srgbClr val="FF0000"/>
                </a:solidFill>
              </a:rPr>
              <a:t>Erkay</a:t>
            </a:r>
            <a:r>
              <a:rPr lang="en-US" dirty="0" smtClean="0">
                <a:solidFill>
                  <a:srgbClr val="FF0000"/>
                </a:solidFill>
              </a:rPr>
              <a:t>' </a:t>
            </a:r>
            <a:r>
              <a:rPr lang="en-US" dirty="0">
                <a:solidFill>
                  <a:srgbClr val="FF0000"/>
                </a:solidFill>
              </a:rPr>
              <a:t>is not defined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ad = 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r>
              <a:rPr lang="tr-TR" dirty="0" smtClean="0">
                <a:solidFill>
                  <a:srgbClr val="00B050"/>
                </a:solidFill>
              </a:rPr>
              <a:t>Erkay</a:t>
            </a:r>
            <a:r>
              <a:rPr lang="en-US" dirty="0" smtClean="0">
                <a:solidFill>
                  <a:srgbClr val="00B050"/>
                </a:solidFill>
              </a:rPr>
              <a:t>"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Merhaba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tr-TR" dirty="0"/>
              <a:t>,</a:t>
            </a:r>
            <a:r>
              <a:rPr lang="en-US" dirty="0"/>
              <a:t> ad</a:t>
            </a:r>
            <a:endParaRPr lang="tr-TR" dirty="0"/>
          </a:p>
          <a:p>
            <a:pPr lvl="1">
              <a:lnSpc>
                <a:spcPct val="120000"/>
              </a:lnSpc>
              <a:buNone/>
            </a:pPr>
            <a:r>
              <a:rPr lang="tr-TR" dirty="0">
                <a:solidFill>
                  <a:schemeClr val="accent1"/>
                </a:solidFill>
              </a:rPr>
              <a:t>Merhaba </a:t>
            </a:r>
            <a:r>
              <a:rPr lang="tr-TR" dirty="0" smtClean="0">
                <a:solidFill>
                  <a:schemeClr val="accent1"/>
                </a:solidFill>
              </a:rPr>
              <a:t>Erkay</a:t>
            </a:r>
            <a:endParaRPr lang="tr-TR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pt-BR" dirty="0"/>
              <a:t>&gt;&gt;&gt;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pt-BR" dirty="0"/>
              <a:t> </a:t>
            </a:r>
            <a:r>
              <a:rPr lang="pt-BR" dirty="0">
                <a:solidFill>
                  <a:srgbClr val="00B050"/>
                </a:solidFill>
              </a:rPr>
              <a:t>"Bana</a:t>
            </a:r>
            <a:r>
              <a:rPr lang="tr-TR" dirty="0">
                <a:solidFill>
                  <a:srgbClr val="00B050"/>
                </a:solidFill>
              </a:rPr>
              <a:t>"</a:t>
            </a:r>
            <a:r>
              <a:rPr lang="tr-TR" dirty="0"/>
              <a:t>,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ad,</a:t>
            </a:r>
            <a:r>
              <a:rPr lang="tr-TR" dirty="0">
                <a:solidFill>
                  <a:srgbClr val="00B050"/>
                </a:solidFill>
              </a:rPr>
              <a:t> "d</a:t>
            </a:r>
            <a:r>
              <a:rPr lang="pt-BR" dirty="0">
                <a:solidFill>
                  <a:srgbClr val="00B050"/>
                </a:solidFill>
              </a:rPr>
              <a:t>eme</a:t>
            </a:r>
            <a:r>
              <a:rPr lang="tr-TR" dirty="0">
                <a:solidFill>
                  <a:srgbClr val="00B050"/>
                </a:solidFill>
              </a:rPr>
              <a:t>,"</a:t>
            </a:r>
            <a:r>
              <a:rPr lang="tr-TR" dirty="0"/>
              <a:t>,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ad,</a:t>
            </a:r>
            <a:r>
              <a:rPr lang="tr-TR" dirty="0">
                <a:solidFill>
                  <a:srgbClr val="00B050"/>
                </a:solidFill>
              </a:rPr>
              <a:t> "</a:t>
            </a:r>
            <a:r>
              <a:rPr lang="pt-BR" dirty="0">
                <a:solidFill>
                  <a:srgbClr val="00B050"/>
                </a:solidFill>
              </a:rPr>
              <a:t>Hocam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>
                <a:solidFill>
                  <a:srgbClr val="00B050"/>
                </a:solidFill>
              </a:rPr>
              <a:t>e"</a:t>
            </a:r>
            <a:r>
              <a:rPr lang="pt-BR" dirty="0"/>
              <a:t> </a:t>
            </a:r>
            <a:endParaRPr lang="tr-TR" dirty="0"/>
          </a:p>
          <a:p>
            <a:pPr lvl="1">
              <a:lnSpc>
                <a:spcPct val="120000"/>
              </a:lnSpc>
              <a:buNone/>
            </a:pPr>
            <a:r>
              <a:rPr lang="pt-BR" dirty="0">
                <a:solidFill>
                  <a:schemeClr val="accent1"/>
                </a:solidFill>
              </a:rPr>
              <a:t>Bana </a:t>
            </a:r>
            <a:r>
              <a:rPr lang="tr-TR" dirty="0" smtClean="0">
                <a:solidFill>
                  <a:schemeClr val="accent1"/>
                </a:solidFill>
              </a:rPr>
              <a:t>Erkay d</a:t>
            </a:r>
            <a:r>
              <a:rPr lang="pt-BR" dirty="0">
                <a:solidFill>
                  <a:schemeClr val="accent1"/>
                </a:solidFill>
              </a:rPr>
              <a:t>eme</a:t>
            </a:r>
            <a:r>
              <a:rPr lang="tr-TR" dirty="0">
                <a:solidFill>
                  <a:schemeClr val="accent1"/>
                </a:solidFill>
              </a:rPr>
              <a:t>,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Erkay </a:t>
            </a:r>
            <a:r>
              <a:rPr lang="pt-BR" dirty="0" smtClean="0">
                <a:solidFill>
                  <a:schemeClr val="accent1"/>
                </a:solidFill>
              </a:rPr>
              <a:t>Hocam </a:t>
            </a:r>
            <a:r>
              <a:rPr lang="tr-TR" dirty="0">
                <a:solidFill>
                  <a:schemeClr val="accent1"/>
                </a:solidFill>
              </a:rPr>
              <a:t>d</a:t>
            </a:r>
            <a:r>
              <a:rPr lang="pt-BR" dirty="0">
                <a:solidFill>
                  <a:schemeClr val="accent1"/>
                </a:solidFill>
              </a:rPr>
              <a:t>e</a:t>
            </a:r>
            <a:r>
              <a:rPr lang="tr-TR" dirty="0">
                <a:solidFill>
                  <a:schemeClr val="accent1"/>
                </a:solidFill>
              </a:rPr>
              <a:t>!</a:t>
            </a:r>
          </a:p>
          <a:p>
            <a:pPr lvl="1">
              <a:lnSpc>
                <a:spcPct val="120000"/>
              </a:lnSpc>
              <a:buNone/>
            </a:pPr>
            <a:r>
              <a:rPr lang="pt-BR" dirty="0"/>
              <a:t>&gt;&gt;&gt;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pt-BR" dirty="0"/>
              <a:t> </a:t>
            </a:r>
            <a:r>
              <a:rPr lang="pt-BR" dirty="0">
                <a:solidFill>
                  <a:srgbClr val="00B050"/>
                </a:solidFill>
              </a:rPr>
              <a:t>"Bana %s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>
                <a:solidFill>
                  <a:srgbClr val="00B050"/>
                </a:solidFill>
              </a:rPr>
              <a:t>eme</a:t>
            </a:r>
            <a:r>
              <a:rPr lang="tr-TR" dirty="0">
                <a:solidFill>
                  <a:srgbClr val="00B050"/>
                </a:solidFill>
              </a:rPr>
              <a:t>,</a:t>
            </a:r>
            <a:r>
              <a:rPr lang="pt-BR" dirty="0">
                <a:solidFill>
                  <a:srgbClr val="00B050"/>
                </a:solidFill>
              </a:rPr>
              <a:t> %s Hocam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>
                <a:solidFill>
                  <a:srgbClr val="00B050"/>
                </a:solidFill>
              </a:rPr>
              <a:t>e"</a:t>
            </a:r>
            <a:r>
              <a:rPr lang="pt-BR" dirty="0"/>
              <a:t> %(ad, ad)</a:t>
            </a:r>
          </a:p>
          <a:p>
            <a:pPr lvl="1">
              <a:lnSpc>
                <a:spcPct val="120000"/>
              </a:lnSpc>
              <a:buNone/>
            </a:pPr>
            <a:r>
              <a:rPr lang="pt-BR" dirty="0">
                <a:solidFill>
                  <a:schemeClr val="accent1"/>
                </a:solidFill>
              </a:rPr>
              <a:t>Bana </a:t>
            </a:r>
            <a:r>
              <a:rPr lang="tr-TR" dirty="0" smtClean="0">
                <a:solidFill>
                  <a:schemeClr val="accent1"/>
                </a:solidFill>
              </a:rPr>
              <a:t>Erkay d</a:t>
            </a:r>
            <a:r>
              <a:rPr lang="pt-BR" dirty="0">
                <a:solidFill>
                  <a:schemeClr val="accent1"/>
                </a:solidFill>
              </a:rPr>
              <a:t>eme</a:t>
            </a:r>
            <a:r>
              <a:rPr lang="tr-TR" dirty="0">
                <a:solidFill>
                  <a:schemeClr val="accent1"/>
                </a:solidFill>
              </a:rPr>
              <a:t>,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Erkay </a:t>
            </a:r>
            <a:r>
              <a:rPr lang="pt-BR" dirty="0" smtClean="0">
                <a:solidFill>
                  <a:schemeClr val="accent1"/>
                </a:solidFill>
              </a:rPr>
              <a:t>Hocam </a:t>
            </a:r>
            <a:r>
              <a:rPr lang="tr-TR" dirty="0">
                <a:solidFill>
                  <a:schemeClr val="accent1"/>
                </a:solidFill>
              </a:rPr>
              <a:t>d</a:t>
            </a:r>
            <a:r>
              <a:rPr lang="pt-BR" dirty="0">
                <a:solidFill>
                  <a:schemeClr val="accent1"/>
                </a:solidFill>
              </a:rPr>
              <a:t>e</a:t>
            </a:r>
            <a:r>
              <a:rPr lang="tr-TR" dirty="0">
                <a:solidFill>
                  <a:schemeClr val="accent1"/>
                </a:solidFill>
              </a:rPr>
              <a:t>!</a:t>
            </a:r>
          </a:p>
          <a:p>
            <a:pPr lvl="1">
              <a:lnSpc>
                <a:spcPct val="120000"/>
              </a:lnSpc>
              <a:buNone/>
            </a:pP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10" name="Rectangle: Rounded Corners 9"/>
          <p:cNvSpPr/>
          <p:nvPr/>
        </p:nvSpPr>
        <p:spPr>
          <a:xfrm>
            <a:off x="1151620" y="2708920"/>
            <a:ext cx="1620180" cy="32403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1007604" y="3114092"/>
            <a:ext cx="1368152" cy="31490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3023828" y="3104964"/>
            <a:ext cx="935223" cy="33578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F56C-255B-46C1-B72D-BFDBE24085CB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derste neler yapacağız?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Bilgisayar Programlamasına Giriş</a:t>
            </a:r>
          </a:p>
          <a:p>
            <a:pPr lvl="1"/>
            <a:r>
              <a:rPr lang="tr-TR" dirty="0"/>
              <a:t>Temel Programlama Mantığı</a:t>
            </a:r>
          </a:p>
          <a:p>
            <a:pPr lvl="1"/>
            <a:r>
              <a:rPr lang="tr-TR" dirty="0"/>
              <a:t>Algoritma</a:t>
            </a:r>
          </a:p>
          <a:p>
            <a:r>
              <a:rPr lang="tr-TR" dirty="0"/>
              <a:t>Bilgisayarı Tanıyacağız</a:t>
            </a:r>
          </a:p>
          <a:p>
            <a:r>
              <a:rPr lang="tr-TR" dirty="0"/>
              <a:t>“</a:t>
            </a:r>
            <a:r>
              <a:rPr lang="tr-TR" dirty="0" err="1"/>
              <a:t>Python</a:t>
            </a:r>
            <a:r>
              <a:rPr lang="tr-TR" dirty="0"/>
              <a:t>” programlama dilini öğreneceğiz</a:t>
            </a:r>
          </a:p>
          <a:p>
            <a:r>
              <a:rPr lang="tr-TR" dirty="0"/>
              <a:t>Veri Analizi </a:t>
            </a:r>
          </a:p>
          <a:p>
            <a:pPr lvl="1"/>
            <a:r>
              <a:rPr lang="tr-TR" dirty="0" err="1"/>
              <a:t>Twitter</a:t>
            </a:r>
            <a:r>
              <a:rPr lang="tr-TR" dirty="0"/>
              <a:t> verilerinden faydalı/aradığımız bilgileri elde </a:t>
            </a:r>
            <a:r>
              <a:rPr lang="tr-TR" dirty="0" smtClean="0"/>
              <a:t>edeceğiz</a:t>
            </a:r>
          </a:p>
          <a:p>
            <a:r>
              <a:rPr lang="tr-TR" dirty="0" smtClean="0"/>
              <a:t>Başka veri işleme tekniklerini de göreceğiz</a:t>
            </a:r>
          </a:p>
          <a:p>
            <a:pPr lvl="1"/>
            <a:r>
              <a:rPr lang="tr-TR" dirty="0" err="1" smtClean="0"/>
              <a:t>Örn</a:t>
            </a:r>
            <a:r>
              <a:rPr lang="tr-TR" dirty="0" smtClean="0"/>
              <a:t>. şifreleme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540-7B0E-4F9A-BA0C-74A076C6AB77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Notları ve Örnek Kodlar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Ders notlarını (bu ppt dosyaları) ve bazı </a:t>
            </a:r>
            <a:r>
              <a:rPr lang="tr-TR" dirty="0"/>
              <a:t>örnek kodlar </a:t>
            </a:r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people.sabanciuniv.edu/erkays/lyo2017</a:t>
            </a:r>
            <a:r>
              <a:rPr lang="tr-TR" dirty="0" smtClean="0"/>
              <a:t> adresinden dağıtılıyor olacak</a:t>
            </a:r>
          </a:p>
          <a:p>
            <a:pPr lvl="1"/>
            <a:r>
              <a:rPr lang="tr-TR" dirty="0" smtClean="0"/>
              <a:t>Her dersten sonraki birkaç saat içinde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44D-4313-4F82-A0AD-40B36B485F6F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76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Önce Bir Film İzleyelim!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B3B-6DF9-43BD-A7BC-EE42F4BF4C59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  <p:pic>
        <p:nvPicPr>
          <p:cNvPr id="8" name="Code Türkçe Seslendirmel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9613" y="1303182"/>
            <a:ext cx="7267330" cy="489812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Programlama Öğrenmeliyiz?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Çünkü bize düşünmeyi öğretir</a:t>
            </a:r>
          </a:p>
          <a:p>
            <a:r>
              <a:rPr lang="tr-TR" dirty="0"/>
              <a:t>Yaşantımızın (özel ya da mesleki) her alanında faydalı</a:t>
            </a:r>
          </a:p>
          <a:p>
            <a:r>
              <a:rPr lang="tr-TR" dirty="0"/>
              <a:t>Bilgisayar okur-yazarlığı </a:t>
            </a:r>
          </a:p>
          <a:p>
            <a:r>
              <a:rPr lang="tr-TR" dirty="0"/>
              <a:t>Programlama ile ilgili bir meslek seçebiliriz (Bilgisayar mühendisi, sistem mühendisi vb.)</a:t>
            </a:r>
          </a:p>
          <a:p>
            <a:r>
              <a:rPr lang="tr-TR" dirty="0"/>
              <a:t>Okulda ödevlerimizi yapmamıza yardımcı olabilir </a:t>
            </a:r>
            <a:r>
              <a:rPr lang="tr-TR" dirty="0">
                <a:sym typeface="Wingdings" pitchFamily="2" charset="2"/>
              </a:rPr>
              <a:t></a:t>
            </a:r>
          </a:p>
          <a:p>
            <a:r>
              <a:rPr lang="tr-TR" dirty="0">
                <a:sym typeface="Wingdings" pitchFamily="2" charset="2"/>
              </a:rPr>
              <a:t>Programlama gerçekten eğlencelidir 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960-ACA9-40B7-9729-055BC02FCC4E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Bilgisayarın Temel Bileşenleri</a:t>
            </a:r>
          </a:p>
        </p:txBody>
      </p:sp>
      <p:pic>
        <p:nvPicPr>
          <p:cNvPr id="4" name="Content Placeholder 3" descr="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432" y="1600200"/>
            <a:ext cx="7589135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8AB6-6F78-4DF6-8F12-9FE783B76E0C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Merkezi İşlem Birimi CPU</a:t>
            </a:r>
          </a:p>
        </p:txBody>
      </p:sp>
      <p:pic>
        <p:nvPicPr>
          <p:cNvPr id="4" name="Content Placeholder 3" descr="cp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8775-147D-48A6-8D54-0176DB8DA942}" type="datetime1">
              <a:rPr lang="tr-TR" smtClean="0"/>
              <a:pPr/>
              <a:t>18.07.2017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Sabancı Üniversitesi Lise Yaz 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1715</Words>
  <Application>Microsoft Office PowerPoint</Application>
  <PresentationFormat>On-screen Show (4:3)</PresentationFormat>
  <Paragraphs>407</Paragraphs>
  <Slides>37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Ofis Teması</vt:lpstr>
      <vt:lpstr>Bilgisayar Programlamasına ve Veri Analizine Giriş</vt:lpstr>
      <vt:lpstr>Biz kimiz? </vt:lpstr>
      <vt:lpstr>Biz kimiz? </vt:lpstr>
      <vt:lpstr>Bu derste neler yapacağız?</vt:lpstr>
      <vt:lpstr>Ders Notları ve Örnek Kodlar</vt:lpstr>
      <vt:lpstr>Önce Bir Film İzleyelim!</vt:lpstr>
      <vt:lpstr>Neden Programlama Öğrenmeliyiz?</vt:lpstr>
      <vt:lpstr>Bilgisayarın Temel Bileşenleri</vt:lpstr>
      <vt:lpstr>Merkezi İşlem Birimi CPU</vt:lpstr>
      <vt:lpstr>Bilgisayar Belleği</vt:lpstr>
      <vt:lpstr>Giriş Cihazları</vt:lpstr>
      <vt:lpstr>Çıkış Cihazları</vt:lpstr>
      <vt:lpstr>Bilgisayarı Programlamak</vt:lpstr>
      <vt:lpstr>Algoritma</vt:lpstr>
      <vt:lpstr>ALGORİTMA</vt:lpstr>
      <vt:lpstr>Algoritma Örneği</vt:lpstr>
      <vt:lpstr>En Küçük Sayıyı Bulma Algoritması</vt:lpstr>
      <vt:lpstr>Algoritma Örneği</vt:lpstr>
      <vt:lpstr>Sıralama Kontrol Algoritması</vt:lpstr>
      <vt:lpstr>Sıralama Algoritması</vt:lpstr>
      <vt:lpstr>Neden Python?</vt:lpstr>
      <vt:lpstr>Neden Python?</vt:lpstr>
      <vt:lpstr>Python’u Nasıl İndiririz ve Kurarız?</vt:lpstr>
      <vt:lpstr>Python’u Nasıl Kurarız?</vt:lpstr>
      <vt:lpstr>IDLE: Çalışma Ortamımız</vt:lpstr>
      <vt:lpstr>Program Yazabiliriz</vt:lpstr>
      <vt:lpstr>Programlarımızı Saklayabiliriz</vt:lpstr>
      <vt:lpstr>Programlarımızı Saklayabiliriz</vt:lpstr>
      <vt:lpstr>Sakladığımız Programı Çalıştırabiliriz</vt:lpstr>
      <vt:lpstr>PYTHON IDLE VE PYTHON SHELL</vt:lpstr>
      <vt:lpstr>Aritmetik İşlemler</vt:lpstr>
      <vt:lpstr>Aritmetik İşlemlerde Öncelikler</vt:lpstr>
      <vt:lpstr>Değer Tipleri</vt:lpstr>
      <vt:lpstr>Değer Tipleri</vt:lpstr>
      <vt:lpstr>Değişkenler</vt:lpstr>
      <vt:lpstr>Küçük-büyük harfe duyarlı</vt:lpstr>
      <vt:lpstr>Değişken Tipleri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Programlamasına ve Veri Analizine Giriş</dc:title>
  <dc:creator>Erkay Savaş</dc:creator>
  <cp:lastModifiedBy>erkays</cp:lastModifiedBy>
  <cp:revision>261</cp:revision>
  <dcterms:created xsi:type="dcterms:W3CDTF">2015-06-17T11:57:35Z</dcterms:created>
  <dcterms:modified xsi:type="dcterms:W3CDTF">2017-07-18T10:59:28Z</dcterms:modified>
</cp:coreProperties>
</file>