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95" r:id="rId16"/>
    <p:sldId id="293" r:id="rId17"/>
    <p:sldId id="294" r:id="rId18"/>
    <p:sldId id="268" r:id="rId19"/>
    <p:sldId id="269" r:id="rId20"/>
    <p:sldId id="270" r:id="rId21"/>
    <p:sldId id="271" r:id="rId22"/>
    <p:sldId id="272" r:id="rId23"/>
    <p:sldId id="273" r:id="rId24"/>
    <p:sldId id="290" r:id="rId25"/>
    <p:sldId id="291" r:id="rId26"/>
    <p:sldId id="292" r:id="rId27"/>
    <p:sldId id="274" r:id="rId28"/>
    <p:sldId id="276" r:id="rId29"/>
    <p:sldId id="277" r:id="rId30"/>
    <p:sldId id="278" r:id="rId31"/>
    <p:sldId id="287" r:id="rId32"/>
    <p:sldId id="288" r:id="rId33"/>
    <p:sldId id="280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90A8-07C1-4FBA-92AB-4DD1A0640C4E}" type="datetimeFigureOut">
              <a:rPr lang="tr-TR" smtClean="0"/>
              <a:pPr/>
              <a:t>25.07.2016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C753-03F7-4F58-8F16-0FE49876075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58CD-A620-4EF0-B953-934922A5EE9A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445F-B77E-4D58-B4AC-B7F49419CE87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8CED-2A9F-4C27-B5A0-CD78D6C1B8B8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2569-CB17-4F17-9B71-2FA39C9B3317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69EB-15A3-41B9-9A06-733DD6C9ECBB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A2D9-61CD-4DA3-A7C8-1CA30A33EA39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CA72-5DC3-4318-8CAC-547A86BDF755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9ACE-5D1C-46EC-99B0-890EC307D13C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FF2-E0C4-406D-AE1B-DC724075DC81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6569-852F-4D8A-99F5-5592529D44AB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C7DF-9354-40AD-BC47-57BD55F45C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Sabancı Üniversitesi Lise Yaz 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eren@sabanciuniv.edu" TargetMode="External"/><Relationship Id="rId2" Type="http://schemas.openxmlformats.org/officeDocument/2006/relationships/hyperlink" Target="mailto:yenigun@sabanciuniv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cakici@sabanciuniv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ftp/python/2.7.10/python-2.7.10.amd64.msi" TargetMode="External"/><Relationship Id="rId2" Type="http://schemas.openxmlformats.org/officeDocument/2006/relationships/hyperlink" Target="https://www.python.org/downloads/release/python-27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ython.org/ftp/python/2.7.10/python-2.7.10-macosx10.6.pkg" TargetMode="External"/><Relationship Id="rId5" Type="http://schemas.openxmlformats.org/officeDocument/2006/relationships/hyperlink" Target="https://www.python.org/ftp/python/2.7.10/python-2.7.10-macosx10.5.pkg" TargetMode="External"/><Relationship Id="rId4" Type="http://schemas.openxmlformats.org/officeDocument/2006/relationships/hyperlink" Target="https://www.python.org/ftp/python/2.7.10/python-2.7.10.ms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&#252;sn&#252;\Google%20Drive\courses\LiseYazOkulu-Programlama\Modul1\Code%20T&#252;rk&#231;e%20Seslendirmeli.mp4" TargetMode="External"/><Relationship Id="rId1" Type="http://schemas.microsoft.com/office/2007/relationships/media" Target="file:///C:\Users\H&#252;sn&#252;\Google%20Drive\courses\LiseYazOkulu-Programlama\Modul1\Code%20T&#252;rk&#231;e%20Seslendirmeli.mp4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Bilgisayar Programlamasına ve Veri Analizine Giriş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Hüsnü Yenigün</a:t>
            </a:r>
          </a:p>
          <a:p>
            <a:r>
              <a:rPr lang="tr-TR" dirty="0"/>
              <a:t>Sabancı Üniversitesi</a:t>
            </a:r>
          </a:p>
          <a:p>
            <a:r>
              <a:rPr lang="tr-TR" dirty="0"/>
              <a:t>Lise Yaz Okulu</a:t>
            </a:r>
          </a:p>
          <a:p>
            <a:r>
              <a:rPr lang="tr-TR" dirty="0"/>
              <a:t>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13D0-9FDD-4E0D-813F-2DC939EDC32D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Çıkış Cihazları</a:t>
            </a:r>
          </a:p>
        </p:txBody>
      </p:sp>
      <p:pic>
        <p:nvPicPr>
          <p:cNvPr id="4" name="Content Placeholder 3" descr="dell-s2240t-400x400-imadtdt9p7e9eun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552728" cy="502921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128-CA29-4929-BC20-21C86604BB0A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 Programlamak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 aslında kendi başına bir şey yapamaz</a:t>
            </a:r>
          </a:p>
          <a:p>
            <a:r>
              <a:rPr lang="tr-TR" dirty="0"/>
              <a:t>Bu açıdan çok da akıllı değildir.</a:t>
            </a:r>
          </a:p>
          <a:p>
            <a:r>
              <a:rPr lang="tr-TR" dirty="0"/>
              <a:t>Akıllı olan biziz!</a:t>
            </a:r>
          </a:p>
          <a:p>
            <a:r>
              <a:rPr lang="tr-TR" dirty="0"/>
              <a:t>Bilgisayara yapılacak işi biz tarif ederiz, </a:t>
            </a:r>
          </a:p>
          <a:p>
            <a:pPr lvl="1"/>
            <a:r>
              <a:rPr lang="tr-TR" dirty="0"/>
              <a:t>Bilgisayar da bunu çok hızlı bir şekilde yapar</a:t>
            </a:r>
          </a:p>
          <a:p>
            <a:r>
              <a:rPr lang="tr-TR" dirty="0"/>
              <a:t>Bunun için bilgisayarın dilini konuşmamız gerekir</a:t>
            </a:r>
          </a:p>
          <a:p>
            <a:pPr lvl="1"/>
            <a:r>
              <a:rPr lang="tr-TR" dirty="0"/>
              <a:t>Bilgisayar bizim dilimizi konuşamaz!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DD52-CA19-4AA0-B07B-8E963858D643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7" name="Picture 6" descr="patrick-star-345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16832"/>
            <a:ext cx="978793" cy="1449791"/>
          </a:xfrm>
          <a:prstGeom prst="rect">
            <a:avLst/>
          </a:prstGeom>
        </p:spPr>
      </p:pic>
      <p:pic>
        <p:nvPicPr>
          <p:cNvPr id="8" name="Picture 7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42088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r>
              <a:rPr lang="tr-TR" dirty="0"/>
              <a:t>Bilgisayara yapılacak işi nasıl tarif ederiz?</a:t>
            </a:r>
          </a:p>
          <a:p>
            <a:pPr lvl="1"/>
            <a:r>
              <a:rPr lang="tr-TR" dirty="0"/>
              <a:t>Yapılacak işin nasıl yapılacağını bilmemiz gerekir</a:t>
            </a:r>
          </a:p>
          <a:p>
            <a:r>
              <a:rPr lang="tr-TR" dirty="0"/>
              <a:t>Bunun için algoritmalar vardır</a:t>
            </a:r>
          </a:p>
          <a:p>
            <a:r>
              <a:rPr lang="tr-TR" dirty="0"/>
              <a:t>“</a:t>
            </a:r>
            <a:r>
              <a:rPr lang="tr-TR" b="1" dirty="0"/>
              <a:t>Algoritma</a:t>
            </a:r>
            <a:r>
              <a:rPr lang="tr-TR" dirty="0"/>
              <a:t>, matematikte ve bilgisayar biliminde bir işi yapmak için tanımlanan, belli bir problemi çözmek veya belirli bir amaca ulaşmak için çizilen yola algoritma denir.”</a:t>
            </a:r>
          </a:p>
          <a:p>
            <a:r>
              <a:rPr lang="tr-TR" dirty="0"/>
              <a:t>Aslında, algoritma </a:t>
            </a:r>
            <a:r>
              <a:rPr lang="tr-TR" i="1" dirty="0">
                <a:solidFill>
                  <a:srgbClr val="FF0000"/>
                </a:solidFill>
              </a:rPr>
              <a:t>bilgisayarın anlayacağı şekilde </a:t>
            </a:r>
            <a:r>
              <a:rPr lang="tr-TR" dirty="0"/>
              <a:t>bir çözüm yönteminin adım adım tarifidir.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2412-6F04-4737-A705-19BE6BC35E03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764704"/>
            <a:ext cx="5122912" cy="1143000"/>
          </a:xfrm>
        </p:spPr>
        <p:txBody>
          <a:bodyPr/>
          <a:lstStyle/>
          <a:p>
            <a:pPr algn="l"/>
            <a:r>
              <a:rPr lang="tr-TR" dirty="0"/>
              <a:t>ALGORİTMA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24844"/>
            <a:ext cx="4402832" cy="4101319"/>
          </a:xfrm>
        </p:spPr>
        <p:txBody>
          <a:bodyPr>
            <a:normAutofit/>
          </a:bodyPr>
          <a:lstStyle/>
          <a:p>
            <a:r>
              <a:rPr lang="tr-TR" dirty="0"/>
              <a:t>bilgisayarın anlayacağı şekilde bir çözüm yönteminin adım adım tarifidir.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D143-50FE-4E01-8098-35E85337494D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572000" y="908720"/>
            <a:ext cx="2016224" cy="72008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 çalışmıyor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4391980" y="220486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Lambanın fişi takılı mı?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4391980" y="3825044"/>
            <a:ext cx="2376264" cy="108012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Ampul patlak mı?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572000" y="5481228"/>
            <a:ext cx="201622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Yeni bir lamba al!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5580112" y="1628800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7668344" y="238488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Fişi tak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>
          <a:xfrm>
            <a:off x="6768244" y="274492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04248" y="2312876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668344" y="4005064"/>
            <a:ext cx="1296144" cy="72008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Ampulü değiştir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6768244" y="4365104"/>
            <a:ext cx="9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04248" y="3933056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2120" y="3356992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Evet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8124" y="4941168"/>
            <a:ext cx="6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Hayır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0112" y="328498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80112" y="4905164"/>
            <a:ext cx="0" cy="5760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7" grpId="0"/>
      <p:bldP spid="19" grpId="0" animBg="1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Verilen beş tane tam sayının içinden en küçüğünü bulmak istediğimizi farz edelim</a:t>
            </a:r>
          </a:p>
          <a:p>
            <a:pPr lvl="1"/>
            <a:r>
              <a:rPr lang="tr-TR" dirty="0"/>
              <a:t>{x, y, z, t, w}</a:t>
            </a:r>
          </a:p>
          <a:p>
            <a:r>
              <a:rPr lang="tr-TR" dirty="0"/>
              <a:t>Bu değişkenler her seferinde farklı değerler alabilir</a:t>
            </a:r>
          </a:p>
          <a:p>
            <a:pPr lvl="1"/>
            <a:r>
              <a:rPr lang="tr-TR" dirty="0"/>
              <a:t>{10, 5, 19, 14, 17}</a:t>
            </a:r>
          </a:p>
          <a:p>
            <a:pPr lvl="1"/>
            <a:r>
              <a:rPr lang="tr-TR" dirty="0"/>
              <a:t>{87, 45, 33, 40, 77}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65B8-0667-4CCE-B8FB-F2F69455DF5C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6" y="1417638"/>
            <a:ext cx="5724128" cy="48916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 Küçük Sayıyı Bulma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10 , 5 , 19 ,  2  , 17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885768" y="1646220"/>
            <a:ext cx="2041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69976" y="1643559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35648" y="2330296"/>
            <a:ext cx="40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1. adım: </a:t>
            </a:r>
            <a:r>
              <a:rPr lang="tr-TR" dirty="0"/>
              <a:t>	İlk sayıyı mavi kutunun içine yaz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35648" y="2826124"/>
            <a:ext cx="523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2. adım: </a:t>
            </a:r>
            <a:r>
              <a:rPr lang="tr-TR" dirty="0"/>
              <a:t>	İkinci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5648" y="3560731"/>
            <a:ext cx="545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3. adım: </a:t>
            </a:r>
            <a:r>
              <a:rPr lang="tr-TR" dirty="0"/>
              <a:t>	Üçüncü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35648" y="4338761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4. adım:</a:t>
            </a:r>
            <a:r>
              <a:rPr lang="tr-TR" dirty="0"/>
              <a:t>	Dördüncü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3321" y="5122464"/>
            <a:ext cx="5406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5. adım: </a:t>
            </a:r>
            <a:r>
              <a:rPr lang="tr-TR" dirty="0"/>
              <a:t>	Beşinci sayı ile mavi kutudaki sayıyı karşılaştır, </a:t>
            </a:r>
          </a:p>
          <a:p>
            <a:r>
              <a:rPr lang="tr-TR" dirty="0"/>
              <a:t>	küçük olanını mavi kutuya yaz.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5831976"/>
            <a:ext cx="443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6. adım: </a:t>
            </a:r>
            <a:r>
              <a:rPr lang="tr-TR" dirty="0"/>
              <a:t>	Mavi kutudaki sayı en küçük sayıdır.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8888" y="2641458"/>
            <a:ext cx="46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98283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05819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5860" y="1628800"/>
            <a:ext cx="487817" cy="434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9872" y="1520788"/>
            <a:ext cx="54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5 SAYIDAN EN KÜÇÜĞÜNÜ BULMA ALGORİTMASI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87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8" grpId="0"/>
      <p:bldP spid="25" grpId="0"/>
      <p:bldP spid="27" grpId="0"/>
      <p:bldP spid="28" grpId="0"/>
      <p:bldP spid="29" grpId="0"/>
      <p:bldP spid="9" grpId="0" animBg="1"/>
      <p:bldP spid="31" grpId="0" animBg="1"/>
      <p:bldP spid="31" grpId="1" animBg="1"/>
      <p:bldP spid="41" grpId="0" animBg="1"/>
      <p:bldP spid="41" grpId="1" animBg="1"/>
      <p:bldP spid="42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Algoritma Örneği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r>
              <a:rPr lang="tr-TR" dirty="0"/>
              <a:t>Beş tane tam sayıyı büyükten küçüğe sıralamak istediğimizi farz edelim</a:t>
            </a:r>
          </a:p>
          <a:p>
            <a:pPr lvl="1"/>
            <a:r>
              <a:rPr lang="tr-TR" dirty="0"/>
              <a:t>{x, y, z, t, w}</a:t>
            </a:r>
          </a:p>
          <a:p>
            <a:r>
              <a:rPr lang="tr-TR" dirty="0"/>
              <a:t>Bu değişkenler her seferinde farklı değerler alabilir</a:t>
            </a:r>
          </a:p>
          <a:p>
            <a:pPr lvl="1"/>
            <a:r>
              <a:rPr lang="tr-TR" dirty="0"/>
              <a:t>{10, 5, 19, 14, 17}</a:t>
            </a:r>
          </a:p>
          <a:p>
            <a:pPr lvl="1"/>
            <a:r>
              <a:rPr lang="tr-TR" dirty="0"/>
              <a:t>{87, 45, 33, 40, 77}</a:t>
            </a:r>
          </a:p>
          <a:p>
            <a:r>
              <a:rPr lang="tr-TR" dirty="0"/>
              <a:t>Herhangi bir beş sayı için çalışan bir yöntem bulmamız gerekiyor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65B8-0667-4CCE-B8FB-F2F69455DF5C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  <p:extLst>
      <p:ext uri="{BB962C8B-B14F-4D97-AF65-F5344CB8AC3E}">
        <p14:creationId xmlns:p14="http://schemas.microsoft.com/office/powerpoint/2010/main" val="7770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Sıralama Algoritması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47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10, 5, 19, 14, 17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5, 10, 19, 14, 17</a:t>
            </a:r>
          </a:p>
          <a:p>
            <a:pPr>
              <a:buNone/>
            </a:pPr>
            <a:r>
              <a:rPr lang="tr-TR" sz="2800" dirty="0"/>
              <a:t>5, 10, 14, 19, 17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  <a:p>
            <a:pPr>
              <a:buNone/>
            </a:pPr>
            <a:r>
              <a:rPr lang="tr-TR" sz="2800" dirty="0"/>
              <a:t>5, 10, 14, 17, 19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03548" y="166480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592" y="216886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9652" y="2672916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9712" y="317697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544" y="368102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5596" y="422108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9652" y="4725144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9712" y="5229200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968044" y="1592796"/>
            <a:ext cx="32147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87, 45, 33, 40, 77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45, 87, 33, 40, 77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45, 33, 87, 40, 77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45, 33, 40, 87, 77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45, 33, 40, 77, 87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2800" dirty="0"/>
              <a:t>33, 45, 40, 77, 87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2800" dirty="0"/>
              <a:t>33, 40, 45, 77, 87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14392" y="1657400"/>
            <a:ext cx="9617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44108" y="2161456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20172" y="2665512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60232" y="3169568"/>
            <a:ext cx="90010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78388" y="3673624"/>
            <a:ext cx="10337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08104" y="4213684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4168" y="4717740"/>
            <a:ext cx="9721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24228" y="5221796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uiExpand="1" build="p"/>
      <p:bldP spid="33" grpId="0" animBg="1"/>
      <p:bldP spid="34" grpId="0" uiExpand="1" animBg="1"/>
      <p:bldP spid="35" grpId="0" uiExpand="1" animBg="1"/>
      <p:bldP spid="36" grpId="0" uiExpand="1" animBg="1"/>
      <p:bldP spid="37" grpId="0" uiExpand="1" animBg="1"/>
      <p:bldP spid="38" grpId="0" uiExpand="1" animBg="1"/>
      <p:bldP spid="39" grpId="0" uiExpand="1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tr-TR" dirty="0"/>
              <a:t>Kullanımı kolay olmasına rağmen güçlü bir dil olması</a:t>
            </a:r>
          </a:p>
          <a:p>
            <a:r>
              <a:rPr lang="tr-TR" dirty="0"/>
              <a:t>Okunma kolaylılığı</a:t>
            </a:r>
          </a:p>
          <a:p>
            <a:r>
              <a:rPr lang="tr-TR" dirty="0"/>
              <a:t>Hem Internet yazılımlarında, hem de çevrim dışı (offline) yazılımlarda kullanılabilmesi</a:t>
            </a:r>
          </a:p>
          <a:p>
            <a:r>
              <a:rPr lang="tr-TR" dirty="0" err="1"/>
              <a:t>Python</a:t>
            </a:r>
            <a:r>
              <a:rPr lang="tr-TR" dirty="0"/>
              <a:t> kullanıcılarının birbirlerine olan modül destekleri</a:t>
            </a:r>
          </a:p>
          <a:p>
            <a:r>
              <a:rPr lang="tr-TR" dirty="0"/>
              <a:t>Yazması eğlenceli olması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B293-5040-467A-BE56-CD6C49B1E92B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tr-TR" dirty="0" err="1"/>
              <a:t>Python</a:t>
            </a:r>
            <a:r>
              <a:rPr lang="tr-TR" dirty="0"/>
              <a:t>?</a:t>
            </a:r>
          </a:p>
        </p:txBody>
      </p:sp>
      <p:pic>
        <p:nvPicPr>
          <p:cNvPr id="4" name="Picture 3" descr="C:\Users\Cem\Desktop\Desktop\erkay\module1\goog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36304" cy="16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em\Desktop\Desktop\erkay\module1\Yahoo_Logo_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136007" cy="15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em\Desktop\Desktop\erkay\module1\Solid_color_You_Tub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311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em\Desktop\Desktop\erkay\module1\256px-CivIVbox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841624" cy="26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Cem\Desktop\Desktop\erkay\module1\Battlefield2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1892529" cy="2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B4E0-8E63-4965-BA31-144FA48BF9E9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İrtibatlar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tr-TR" dirty="0" err="1"/>
              <a:t>üsnü</a:t>
            </a:r>
            <a:r>
              <a:rPr lang="tr-TR" dirty="0"/>
              <a:t> Yenigün</a:t>
            </a:r>
          </a:p>
          <a:p>
            <a:pPr lvl="1"/>
            <a:r>
              <a:rPr lang="tr-TR" dirty="0">
                <a:hlinkClick r:id="rId2"/>
              </a:rPr>
              <a:t>yenigun@sabanciuniv.edu</a:t>
            </a:r>
            <a:endParaRPr lang="tr-TR" dirty="0"/>
          </a:p>
          <a:p>
            <a:r>
              <a:rPr lang="tr-TR" dirty="0"/>
              <a:t>Ceyda Seren Ceyhan</a:t>
            </a:r>
          </a:p>
          <a:p>
            <a:pPr lvl="1"/>
            <a:r>
              <a:rPr lang="tr-TR" dirty="0" err="1">
                <a:hlinkClick r:id="rId3"/>
              </a:rPr>
              <a:t>cseren</a:t>
            </a:r>
            <a:r>
              <a:rPr lang="tr-TR" dirty="0">
                <a:hlinkClick r:id="rId3"/>
              </a:rPr>
              <a:t>@</a:t>
            </a:r>
            <a:r>
              <a:rPr lang="tr-TR" dirty="0" err="1">
                <a:hlinkClick r:id="rId3"/>
              </a:rPr>
              <a:t>sabanciuniv</a:t>
            </a:r>
            <a:r>
              <a:rPr lang="tr-TR" dirty="0">
                <a:hlinkClick r:id="rId3"/>
              </a:rPr>
              <a:t>.edu</a:t>
            </a:r>
            <a:endParaRPr lang="tr-TR" dirty="0"/>
          </a:p>
          <a:p>
            <a:r>
              <a:rPr lang="tr-TR" dirty="0"/>
              <a:t>İlayda Çakıcı</a:t>
            </a:r>
          </a:p>
          <a:p>
            <a:pPr lvl="1"/>
            <a:r>
              <a:rPr lang="tr-TR" dirty="0">
                <a:hlinkClick r:id="rId4"/>
              </a:rPr>
              <a:t>icakici@sabanciuniv.edu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İndiririz?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https://www.python.org/downloads/release/python-271</a:t>
            </a:r>
            <a:r>
              <a:rPr lang="tr-TR" dirty="0">
                <a:hlinkClick r:id="rId2"/>
              </a:rPr>
              <a:t>2</a:t>
            </a:r>
            <a:r>
              <a:rPr lang="en-GB" dirty="0">
                <a:hlinkClick r:id="rId2"/>
              </a:rPr>
              <a:t>/</a:t>
            </a:r>
            <a:endParaRPr lang="tr-TR" dirty="0"/>
          </a:p>
          <a:p>
            <a:r>
              <a:rPr lang="tr-TR" dirty="0">
                <a:hlinkClick r:id="rId3"/>
              </a:rPr>
              <a:t>Windows x86-64 </a:t>
            </a:r>
            <a:r>
              <a:rPr lang="tr-TR" dirty="0" err="1">
                <a:hlinkClick r:id="rId3"/>
              </a:rPr>
              <a:t>MSI</a:t>
            </a:r>
            <a:r>
              <a:rPr lang="tr-TR" dirty="0">
                <a:hlinkClick r:id="rId3"/>
              </a:rPr>
              <a:t> </a:t>
            </a:r>
            <a:r>
              <a:rPr lang="tr-TR" dirty="0" err="1">
                <a:hlinkClick r:id="rId3"/>
              </a:rPr>
              <a:t>installer</a:t>
            </a:r>
            <a:endParaRPr lang="tr-TR" dirty="0"/>
          </a:p>
          <a:p>
            <a:r>
              <a:rPr lang="tr-TR" dirty="0">
                <a:hlinkClick r:id="rId4"/>
              </a:rPr>
              <a:t>Windows x86 </a:t>
            </a:r>
            <a:r>
              <a:rPr lang="tr-TR" dirty="0" err="1">
                <a:hlinkClick r:id="rId4"/>
              </a:rPr>
              <a:t>MSI</a:t>
            </a:r>
            <a:r>
              <a:rPr lang="tr-TR" dirty="0">
                <a:hlinkClick r:id="rId4"/>
              </a:rPr>
              <a:t> </a:t>
            </a:r>
            <a:r>
              <a:rPr lang="tr-TR" dirty="0" err="1">
                <a:hlinkClick r:id="rId4"/>
              </a:rPr>
              <a:t>installer</a:t>
            </a:r>
            <a:endParaRPr lang="tr-TR" dirty="0"/>
          </a:p>
          <a:p>
            <a:r>
              <a:rPr lang="tr-TR" dirty="0">
                <a:hlinkClick r:id="rId5"/>
              </a:rPr>
              <a:t>Mac OS X 32-bit i386/</a:t>
            </a:r>
            <a:r>
              <a:rPr lang="tr-TR" dirty="0" err="1">
                <a:hlinkClick r:id="rId5"/>
              </a:rPr>
              <a:t>PPC</a:t>
            </a:r>
            <a:r>
              <a:rPr lang="tr-TR" dirty="0">
                <a:hlinkClick r:id="rId5"/>
              </a:rPr>
              <a:t> </a:t>
            </a:r>
            <a:r>
              <a:rPr lang="tr-TR" dirty="0" err="1">
                <a:hlinkClick r:id="rId5"/>
              </a:rPr>
              <a:t>installer</a:t>
            </a:r>
            <a:endParaRPr lang="tr-TR" dirty="0"/>
          </a:p>
          <a:p>
            <a:r>
              <a:rPr lang="sv-SE" dirty="0">
                <a:hlinkClick r:id="rId6"/>
              </a:rPr>
              <a:t>Mac OS X 64-bit/32-bit installer</a:t>
            </a:r>
            <a:endParaRPr lang="tr-TR" dirty="0"/>
          </a:p>
          <a:p>
            <a:r>
              <a:rPr lang="tr-TR" dirty="0"/>
              <a:t>Dosyayı indirdikten sonra çift tıklayıp açın. Yüklemede gösterilen talimatları yerine getirin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3A31-96D9-40B2-B259-8066A2AA0E4D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Python’u</a:t>
            </a:r>
            <a:r>
              <a:rPr lang="tr-TR" dirty="0"/>
              <a:t> Nasıl Kurarız?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9847-E733-4E3F-B96F-45CCEF028F48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13" name="Content Placeholder 12" descr="python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315" y="1600200"/>
            <a:ext cx="807937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IDLE</a:t>
            </a:r>
            <a:r>
              <a:rPr lang="tr-TR" dirty="0"/>
              <a:t>: Çalışma Ortamımız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0AF1-6217-4A55-9737-FFCD90BACD2B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9" name="Content Placeholder 8" descr="python12_ID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209" y="1600200"/>
            <a:ext cx="8089581" cy="4525963"/>
          </a:xfrm>
        </p:spPr>
      </p:pic>
      <p:pic>
        <p:nvPicPr>
          <p:cNvPr id="8" name="Picture 7" descr="python12_IDLE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4897076" cy="500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 Yazabiliriz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435E-C282-4F56-8433-4E5AB47E08EF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pic>
        <p:nvPicPr>
          <p:cNvPr id="10" name="Content Placeholder 9" descr="merhaba_duny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972429"/>
            <a:ext cx="5328591" cy="54155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pic>
        <p:nvPicPr>
          <p:cNvPr id="7" name="Content Placeholder 6" descr="merhaba_dunya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088"/>
            <a:ext cx="8229600" cy="43261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8" name="Picture 7" descr="merhaba_dunya_2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7051"/>
            <a:ext cx="9144000" cy="230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/>
              <a:t>Programlarımızı Saklayabiliriz</a:t>
            </a:r>
            <a:endParaRPr lang="en-US" dirty="0"/>
          </a:p>
        </p:txBody>
      </p:sp>
      <p:pic>
        <p:nvPicPr>
          <p:cNvPr id="7" name="Content Placeholder 6" descr="merhaba_dunya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9183"/>
            <a:ext cx="8229600" cy="43079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8" name="Picture 7" descr="merhaba_dunya_3_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692" y="908720"/>
            <a:ext cx="5148572" cy="543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Sakladığımız Programı Çalıştırabiliriz</a:t>
            </a:r>
            <a:endParaRPr lang="en-US" dirty="0"/>
          </a:p>
        </p:txBody>
      </p:sp>
      <p:pic>
        <p:nvPicPr>
          <p:cNvPr id="7" name="Content Placeholder 6" descr="merhaba_dunya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1265"/>
            <a:ext cx="8229600" cy="43238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8" name="Picture 7" descr="merhaba_dunya_4_zoo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091601" cy="3456384"/>
          </a:xfrm>
          <a:prstGeom prst="rect">
            <a:avLst/>
          </a:prstGeom>
        </p:spPr>
      </p:pic>
      <p:pic>
        <p:nvPicPr>
          <p:cNvPr id="9" name="Picture 8" descr="merhaba_dunya_4_zoom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6792"/>
            <a:ext cx="8564925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IDLE</a:t>
            </a:r>
            <a:r>
              <a:rPr lang="tr-TR" dirty="0"/>
              <a:t> VE </a:t>
            </a:r>
            <a:r>
              <a:rPr lang="tr-TR" dirty="0" err="1"/>
              <a:t>PYTHON</a:t>
            </a:r>
            <a:r>
              <a:rPr lang="tr-TR" dirty="0"/>
              <a:t> </a:t>
            </a:r>
            <a:r>
              <a:rPr lang="tr-TR" dirty="0" err="1"/>
              <a:t>SHELL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kodunuzu yazıp kaydedebileceğiniz bir yerdir. F5 tuşu yazdığınız kodu </a:t>
            </a:r>
            <a:r>
              <a:rPr lang="tr-TR" dirty="0" err="1"/>
              <a:t>Shell’in</a:t>
            </a:r>
            <a:r>
              <a:rPr lang="tr-TR" dirty="0"/>
              <a:t> içinde yürütür.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IDLE</a:t>
            </a:r>
            <a:r>
              <a:rPr lang="tr-TR" dirty="0"/>
              <a:t> yerine “</a:t>
            </a:r>
            <a:r>
              <a:rPr lang="tr-TR" dirty="0" err="1"/>
              <a:t>Notepad</a:t>
            </a:r>
            <a:r>
              <a:rPr lang="tr-TR" dirty="0"/>
              <a:t>++”, “</a:t>
            </a:r>
            <a:r>
              <a:rPr lang="tr-TR" dirty="0" err="1"/>
              <a:t>Skite</a:t>
            </a:r>
            <a:r>
              <a:rPr lang="tr-TR" dirty="0"/>
              <a:t>”, “</a:t>
            </a:r>
            <a:r>
              <a:rPr lang="tr-TR" dirty="0" err="1"/>
              <a:t>PyCharm</a:t>
            </a:r>
            <a:r>
              <a:rPr lang="tr-TR" dirty="0"/>
              <a:t>” gibi başka editörler de kullanılabilir. </a:t>
            </a:r>
          </a:p>
          <a:p>
            <a:pPr>
              <a:lnSpc>
                <a:spcPct val="110000"/>
              </a:lnSpc>
            </a:pPr>
            <a:r>
              <a:rPr lang="tr-TR" dirty="0"/>
              <a:t>Özellikle “</a:t>
            </a:r>
            <a:r>
              <a:rPr lang="tr-TR" dirty="0" err="1"/>
              <a:t>PyCharm</a:t>
            </a:r>
            <a:r>
              <a:rPr lang="tr-TR" dirty="0"/>
              <a:t>” </a:t>
            </a:r>
            <a:r>
              <a:rPr lang="tr-TR" dirty="0" err="1"/>
              <a:t>Python</a:t>
            </a:r>
            <a:r>
              <a:rPr lang="tr-TR" dirty="0"/>
              <a:t> için iyi bir editördür, çünkü kodun yazılım sürecinde programcıya destek olur.</a:t>
            </a:r>
          </a:p>
          <a:p>
            <a:pPr>
              <a:lnSpc>
                <a:spcPct val="110000"/>
              </a:lnSpc>
            </a:pPr>
            <a:r>
              <a:rPr lang="tr-TR" dirty="0" err="1"/>
              <a:t>Shell</a:t>
            </a:r>
            <a:r>
              <a:rPr lang="tr-TR" dirty="0"/>
              <a:t> de kod için kullanılabilir, ama kodunuz yazılıp yürütüldükten sonra kaydedilmez. </a:t>
            </a:r>
            <a:r>
              <a:rPr lang="tr-TR" dirty="0" err="1"/>
              <a:t>Shell</a:t>
            </a:r>
            <a:r>
              <a:rPr lang="tr-TR" dirty="0"/>
              <a:t> kısa kodların test edilmesi için idealdir. 	</a:t>
            </a:r>
            <a:endParaRPr lang="en-GB" dirty="0"/>
          </a:p>
          <a:p>
            <a:pPr>
              <a:lnSpc>
                <a:spcPct val="110000"/>
              </a:lnSpc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9AE1-53CD-41E5-AAC8-89D77B25671A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305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/>
              <a:t>Aritmetik işlemler</a:t>
            </a:r>
          </a:p>
          <a:p>
            <a:pPr>
              <a:buNone/>
            </a:pPr>
            <a:r>
              <a:rPr lang="tr-TR" sz="2800" dirty="0"/>
              <a:t>	&gt;&gt;&gt; 3*5</a:t>
            </a:r>
          </a:p>
          <a:p>
            <a:pPr>
              <a:buNone/>
            </a:pPr>
            <a:r>
              <a:rPr lang="tr-TR" sz="2800" dirty="0"/>
              <a:t>	15</a:t>
            </a:r>
          </a:p>
          <a:p>
            <a:pPr>
              <a:buNone/>
            </a:pPr>
            <a:r>
              <a:rPr lang="tr-TR" sz="2800" dirty="0"/>
              <a:t>	&gt;&gt;&gt; 143/4</a:t>
            </a:r>
          </a:p>
          <a:p>
            <a:pPr>
              <a:buNone/>
            </a:pPr>
            <a:r>
              <a:rPr lang="tr-TR" sz="2800" dirty="0"/>
              <a:t>	35</a:t>
            </a:r>
          </a:p>
          <a:p>
            <a:pPr>
              <a:buNone/>
            </a:pPr>
            <a:r>
              <a:rPr lang="tr-TR" sz="2800" dirty="0"/>
              <a:t>	&gt;&gt;&gt; 143.0/4</a:t>
            </a:r>
          </a:p>
          <a:p>
            <a:pPr>
              <a:buNone/>
            </a:pPr>
            <a:r>
              <a:rPr lang="tr-TR" sz="2800" dirty="0"/>
              <a:t>	35.75</a:t>
            </a:r>
          </a:p>
          <a:p>
            <a:pPr>
              <a:buNone/>
            </a:pPr>
            <a:r>
              <a:rPr lang="tr-TR" sz="2800" dirty="0"/>
              <a:t>	&gt;&gt;&gt; 143+5*78</a:t>
            </a:r>
          </a:p>
          <a:p>
            <a:pPr>
              <a:buNone/>
            </a:pPr>
            <a:r>
              <a:rPr lang="tr-TR" sz="2800" dirty="0"/>
              <a:t>	533</a:t>
            </a:r>
          </a:p>
          <a:p>
            <a:pPr>
              <a:buNone/>
            </a:pPr>
            <a:r>
              <a:rPr lang="tr-TR" sz="2800" dirty="0"/>
              <a:t>	&gt;&gt;&gt;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3458-5765-4B3B-B96F-A156D21F16E7}" type="datetime1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/>
              <a:t>Değişkenler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Değişik değer alabilirler</a:t>
            </a:r>
          </a:p>
          <a:p>
            <a:r>
              <a:rPr lang="tr-TR" dirty="0"/>
              <a:t>Bilgisayarda değişkenler, değişik değerleri koyacağımız kutucuklar olarak düşünülebilir.</a:t>
            </a:r>
          </a:p>
          <a:p>
            <a:pPr lvl="1">
              <a:buNone/>
            </a:pPr>
            <a:r>
              <a:rPr lang="tr-TR" dirty="0"/>
              <a:t>&gt;&gt;&gt; x = 5</a:t>
            </a:r>
          </a:p>
          <a:p>
            <a:pPr lvl="1">
              <a:buNone/>
            </a:pPr>
            <a:r>
              <a:rPr lang="tr-TR" dirty="0"/>
              <a:t>&gt;&gt;&gt; y = 10</a:t>
            </a:r>
          </a:p>
          <a:p>
            <a:pPr lvl="1">
              <a:buNone/>
            </a:pPr>
            <a:r>
              <a:rPr lang="tr-TR" dirty="0"/>
              <a:t>&gt;&gt;&gt; z = 23</a:t>
            </a:r>
          </a:p>
          <a:p>
            <a:pPr lvl="1">
              <a:buNone/>
            </a:pPr>
            <a:r>
              <a:rPr lang="tr-TR" dirty="0"/>
              <a:t>&gt;&gt;&gt; x+y*z</a:t>
            </a:r>
          </a:p>
          <a:p>
            <a:pPr lvl="1">
              <a:buNone/>
            </a:pPr>
            <a:r>
              <a:rPr lang="tr-TR" dirty="0"/>
              <a:t>235</a:t>
            </a:r>
          </a:p>
          <a:p>
            <a:pPr lvl="1">
              <a:buNone/>
            </a:pPr>
            <a:r>
              <a:rPr lang="tr-TR" dirty="0"/>
              <a:t>&gt;&gt;&gt; z = 150</a:t>
            </a:r>
          </a:p>
          <a:p>
            <a:pPr lvl="1">
              <a:buNone/>
            </a:pPr>
            <a:r>
              <a:rPr lang="tr-TR" dirty="0"/>
              <a:t>&gt;&gt;&gt; x+y*z</a:t>
            </a:r>
          </a:p>
          <a:p>
            <a:pPr lvl="1">
              <a:buNone/>
            </a:pPr>
            <a:r>
              <a:rPr lang="tr-TR" dirty="0"/>
              <a:t>1505</a:t>
            </a:r>
          </a:p>
          <a:p>
            <a:pPr lvl="1">
              <a:buNone/>
            </a:pPr>
            <a:r>
              <a:rPr lang="tr-TR" dirty="0"/>
              <a:t>&gt;&gt;&gt;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7169-F0C5-4679-98A6-1E5387722EC7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87924" y="2672916"/>
            <a:ext cx="4788532" cy="40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Matematikteki değişkenlerle karıştırmamalıyız!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dirty="0"/>
              <a:t>5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 x = x+2</a:t>
            </a:r>
          </a:p>
          <a:p>
            <a:pPr marL="742950" lvl="1" indent="-285750">
              <a:spcBef>
                <a:spcPct val="20000"/>
              </a:spcBef>
            </a:pPr>
            <a:r>
              <a:rPr lang="tr-TR" sz="2400" dirty="0"/>
              <a:t>&gt;&gt;&gt; </a:t>
            </a:r>
            <a:r>
              <a:rPr lang="tr-TR" sz="2400" dirty="0" err="1"/>
              <a:t>print</a:t>
            </a:r>
            <a:r>
              <a:rPr lang="tr-TR" sz="2400" dirty="0"/>
              <a:t> x</a:t>
            </a:r>
          </a:p>
          <a:p>
            <a:pPr marL="742950" lvl="1" indent="-285750">
              <a:spcBef>
                <a:spcPct val="20000"/>
              </a:spcBef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Bilgisayar Programlamasına Giriş</a:t>
            </a:r>
          </a:p>
          <a:p>
            <a:pPr lvl="1"/>
            <a:r>
              <a:rPr lang="tr-TR" dirty="0"/>
              <a:t>Temel Programlama Mantığı</a:t>
            </a:r>
          </a:p>
          <a:p>
            <a:pPr lvl="1"/>
            <a:r>
              <a:rPr lang="tr-TR" dirty="0"/>
              <a:t>Algoritma</a:t>
            </a:r>
          </a:p>
          <a:p>
            <a:r>
              <a:rPr lang="tr-TR" dirty="0"/>
              <a:t>Bilgisayarı Tanıyacağız</a:t>
            </a:r>
          </a:p>
          <a:p>
            <a:r>
              <a:rPr lang="tr-TR" dirty="0"/>
              <a:t>“</a:t>
            </a:r>
            <a:r>
              <a:rPr lang="tr-TR" dirty="0" err="1"/>
              <a:t>Python</a:t>
            </a:r>
            <a:r>
              <a:rPr lang="tr-TR" dirty="0"/>
              <a:t>” programlama dilini öğreneceğiz</a:t>
            </a:r>
          </a:p>
          <a:p>
            <a:r>
              <a:rPr lang="tr-TR" dirty="0"/>
              <a:t>Veri Analizi </a:t>
            </a:r>
          </a:p>
          <a:p>
            <a:pPr lvl="1"/>
            <a:r>
              <a:rPr lang="tr-TR" dirty="0" err="1"/>
              <a:t>Twitter</a:t>
            </a:r>
            <a:r>
              <a:rPr lang="tr-TR" dirty="0"/>
              <a:t> verilerinden faydalı/aradığımız bilgileri elde edeceğiz</a:t>
            </a:r>
          </a:p>
          <a:p>
            <a:r>
              <a:rPr lang="tr-TR" dirty="0"/>
              <a:t>Belki biraz oyun yazmayı da öğreniriz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1C5F-1D38-49E9-8E60-B90B4DED0F81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lang="tr-TR" dirty="0"/>
              <a:t>Değişken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73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“</a:t>
            </a:r>
            <a:r>
              <a:rPr lang="tr-TR" dirty="0" err="1"/>
              <a:t>String</a:t>
            </a:r>
            <a:r>
              <a:rPr lang="tr-TR" dirty="0"/>
              <a:t>” bir karakter dizisidir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ad = </a:t>
            </a:r>
            <a:r>
              <a:rPr lang="en-US" dirty="0" err="1"/>
              <a:t>Husnu</a:t>
            </a:r>
            <a:endParaRPr lang="en-US" dirty="0"/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"&lt;pyshell#13&gt;", line 1, in &lt;module&gt;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  ad = </a:t>
            </a:r>
            <a:r>
              <a:rPr lang="en-US" dirty="0" err="1">
                <a:solidFill>
                  <a:srgbClr val="FF0000"/>
                </a:solidFill>
              </a:rPr>
              <a:t>Husnu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NameError</a:t>
            </a:r>
            <a:r>
              <a:rPr lang="en-US" dirty="0">
                <a:solidFill>
                  <a:srgbClr val="FF0000"/>
                </a:solidFill>
              </a:rPr>
              <a:t>: name '</a:t>
            </a:r>
            <a:r>
              <a:rPr lang="en-US" dirty="0" err="1">
                <a:solidFill>
                  <a:srgbClr val="FF0000"/>
                </a:solidFill>
              </a:rPr>
              <a:t>Husnu</a:t>
            </a:r>
            <a:r>
              <a:rPr lang="en-US" dirty="0">
                <a:solidFill>
                  <a:srgbClr val="FF0000"/>
                </a:solidFill>
              </a:rPr>
              <a:t>' is not defined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ad = </a:t>
            </a:r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dirty="0" err="1">
                <a:solidFill>
                  <a:srgbClr val="00B050"/>
                </a:solidFill>
              </a:rPr>
              <a:t>Husnu</a:t>
            </a:r>
            <a:r>
              <a:rPr lang="en-US" dirty="0">
                <a:solidFill>
                  <a:srgbClr val="00B050"/>
                </a:solidFill>
              </a:rPr>
              <a:t>"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Merhaba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tr-TR" dirty="0"/>
              <a:t>,</a:t>
            </a:r>
            <a:r>
              <a:rPr lang="en-US" dirty="0"/>
              <a:t> ad</a:t>
            </a:r>
            <a:endParaRPr lang="tr-TR" dirty="0"/>
          </a:p>
          <a:p>
            <a:pPr lvl="1">
              <a:lnSpc>
                <a:spcPct val="120000"/>
              </a:lnSpc>
              <a:buNone/>
            </a:pPr>
            <a:r>
              <a:rPr lang="tr-TR" dirty="0">
                <a:solidFill>
                  <a:schemeClr val="accent1"/>
                </a:solidFill>
              </a:rPr>
              <a:t>Merhaba </a:t>
            </a:r>
            <a:r>
              <a:rPr lang="en-US" dirty="0" err="1">
                <a:solidFill>
                  <a:schemeClr val="accent1"/>
                </a:solidFill>
              </a:rPr>
              <a:t>Husnu</a:t>
            </a:r>
            <a:endParaRPr lang="tr-TR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pt-BR" dirty="0"/>
              <a:t>&gt;&gt;&gt;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pt-BR" dirty="0"/>
              <a:t> </a:t>
            </a:r>
            <a:r>
              <a:rPr lang="pt-BR" dirty="0">
                <a:solidFill>
                  <a:srgbClr val="00B050"/>
                </a:solidFill>
              </a:rPr>
              <a:t>"Bana %s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eme</a:t>
            </a:r>
            <a:r>
              <a:rPr lang="tr-TR" dirty="0">
                <a:solidFill>
                  <a:srgbClr val="00B050"/>
                </a:solidFill>
              </a:rPr>
              <a:t>,</a:t>
            </a:r>
            <a:r>
              <a:rPr lang="pt-BR" dirty="0">
                <a:solidFill>
                  <a:srgbClr val="00B050"/>
                </a:solidFill>
              </a:rPr>
              <a:t> %s Hocam </a:t>
            </a:r>
            <a:r>
              <a:rPr lang="tr-TR" dirty="0">
                <a:solidFill>
                  <a:srgbClr val="00B050"/>
                </a:solidFill>
              </a:rPr>
              <a:t>d</a:t>
            </a:r>
            <a:r>
              <a:rPr lang="pt-BR" dirty="0">
                <a:solidFill>
                  <a:srgbClr val="00B050"/>
                </a:solidFill>
              </a:rPr>
              <a:t>e"</a:t>
            </a:r>
            <a:r>
              <a:rPr lang="pt-BR" dirty="0"/>
              <a:t> %(ad, ad)</a:t>
            </a:r>
          </a:p>
          <a:p>
            <a:pPr lvl="1">
              <a:lnSpc>
                <a:spcPct val="120000"/>
              </a:lnSpc>
              <a:buNone/>
            </a:pPr>
            <a:r>
              <a:rPr lang="pt-BR" dirty="0">
                <a:solidFill>
                  <a:schemeClr val="accent1"/>
                </a:solidFill>
              </a:rPr>
              <a:t>Bana Husnu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eme</a:t>
            </a:r>
            <a:r>
              <a:rPr lang="tr-TR" dirty="0">
                <a:solidFill>
                  <a:schemeClr val="accent1"/>
                </a:solidFill>
              </a:rPr>
              <a:t>,</a:t>
            </a:r>
            <a:r>
              <a:rPr lang="pt-BR" dirty="0">
                <a:solidFill>
                  <a:schemeClr val="accent1"/>
                </a:solidFill>
              </a:rPr>
              <a:t> Husnu Hocam </a:t>
            </a:r>
            <a:r>
              <a:rPr lang="tr-TR" dirty="0">
                <a:solidFill>
                  <a:schemeClr val="accent1"/>
                </a:solidFill>
              </a:rPr>
              <a:t>d</a:t>
            </a:r>
            <a:r>
              <a:rPr lang="pt-BR" dirty="0">
                <a:solidFill>
                  <a:schemeClr val="accent1"/>
                </a:solidFill>
              </a:rPr>
              <a:t>e</a:t>
            </a:r>
            <a:r>
              <a:rPr lang="tr-TR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DFB-7CB2-4075-ACA5-9729F2884904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String</a:t>
            </a:r>
            <a:r>
              <a:rPr lang="tr-TR" dirty="0"/>
              <a:t> İçerisine Başka Değişkenler Koymak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68760"/>
            <a:ext cx="87844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/>
              <a:t>&gt;&gt;&gt; gun=24</a:t>
            </a:r>
          </a:p>
          <a:p>
            <a:pPr>
              <a:buNone/>
            </a:pPr>
            <a:r>
              <a:rPr lang="tr-TR" sz="2400" dirty="0"/>
              <a:t>&gt;&gt;&gt; hafta=7 </a:t>
            </a:r>
          </a:p>
          <a:p>
            <a:pPr>
              <a:buNone/>
            </a:pPr>
            <a:r>
              <a:rPr lang="tr-TR" sz="2400" dirty="0"/>
              <a:t>&gt;&gt;&gt;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B050"/>
                </a:solidFill>
              </a:rPr>
              <a:t>"Bir gunde %d saat, bir haftada %d saat vardir" </a:t>
            </a:r>
            <a:r>
              <a:rPr lang="tr-TR" sz="2400" dirty="0"/>
              <a:t>%(gun, gun*hafta)</a:t>
            </a:r>
          </a:p>
          <a:p>
            <a:pPr>
              <a:buNone/>
            </a:pPr>
            <a:r>
              <a:rPr lang="tr-TR" sz="2400" dirty="0">
                <a:solidFill>
                  <a:srgbClr val="3146DF"/>
                </a:solidFill>
              </a:rPr>
              <a:t>Bir </a:t>
            </a:r>
            <a:r>
              <a:rPr lang="tr-TR" sz="2400" dirty="0" err="1">
                <a:solidFill>
                  <a:srgbClr val="3146DF"/>
                </a:solidFill>
              </a:rPr>
              <a:t>gunde</a:t>
            </a:r>
            <a:r>
              <a:rPr lang="tr-TR" sz="2400" dirty="0">
                <a:solidFill>
                  <a:srgbClr val="3146DF"/>
                </a:solidFill>
              </a:rPr>
              <a:t> 24 saat, bir haftada 168 saat </a:t>
            </a:r>
            <a:r>
              <a:rPr lang="tr-TR" sz="2400" dirty="0" err="1">
                <a:solidFill>
                  <a:srgbClr val="3146DF"/>
                </a:solidFill>
              </a:rPr>
              <a:t>vardir</a:t>
            </a:r>
            <a:endParaRPr lang="tr-TR" sz="2400" dirty="0">
              <a:solidFill>
                <a:srgbClr val="3146DF"/>
              </a:solidFill>
            </a:endParaRPr>
          </a:p>
          <a:p>
            <a:pPr>
              <a:buNone/>
            </a:pPr>
            <a:r>
              <a:rPr lang="tr-TR" sz="2400" dirty="0"/>
              <a:t>&gt;&gt;&gt; isim1=</a:t>
            </a:r>
            <a:r>
              <a:rPr lang="tr-TR" sz="2400" dirty="0">
                <a:solidFill>
                  <a:srgbClr val="00B050"/>
                </a:solidFill>
              </a:rPr>
              <a:t>"</a:t>
            </a:r>
            <a:r>
              <a:rPr lang="tr-TR" sz="2400" dirty="0" err="1">
                <a:solidFill>
                  <a:srgbClr val="00B050"/>
                </a:solidFill>
              </a:rPr>
              <a:t>Ilayda</a:t>
            </a:r>
            <a:r>
              <a:rPr lang="tr-TR" sz="2400" dirty="0">
                <a:solidFill>
                  <a:srgbClr val="00B050"/>
                </a:solidFill>
              </a:rPr>
              <a:t>"</a:t>
            </a:r>
          </a:p>
          <a:p>
            <a:pPr>
              <a:buNone/>
            </a:pPr>
            <a:r>
              <a:rPr lang="tr-TR" sz="2400" dirty="0"/>
              <a:t>&gt;&gt;&gt; isim2=</a:t>
            </a:r>
            <a:r>
              <a:rPr lang="tr-TR" sz="2400" dirty="0">
                <a:solidFill>
                  <a:srgbClr val="00B050"/>
                </a:solidFill>
              </a:rPr>
              <a:t>"Ceyda"</a:t>
            </a:r>
          </a:p>
          <a:p>
            <a:pPr>
              <a:buNone/>
            </a:pPr>
            <a:r>
              <a:rPr lang="tr-TR" sz="2400" dirty="0"/>
              <a:t>&gt;&gt;&gt; sayi=2</a:t>
            </a:r>
          </a:p>
          <a:p>
            <a:pPr>
              <a:buNone/>
            </a:pPr>
            <a:r>
              <a:rPr lang="en-US" sz="2400" dirty="0"/>
              <a:t>&gt;&gt;&gt;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print 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 err="1">
                <a:solidFill>
                  <a:srgbClr val="00B050"/>
                </a:solidFill>
              </a:rPr>
              <a:t>Ekibimiz</a:t>
            </a:r>
            <a:r>
              <a:rPr lang="en-US" sz="2400" dirty="0">
                <a:solidFill>
                  <a:srgbClr val="00B050"/>
                </a:solidFill>
              </a:rPr>
              <a:t> %d </a:t>
            </a:r>
            <a:r>
              <a:rPr lang="en-US" sz="2400" dirty="0" err="1">
                <a:solidFill>
                  <a:srgbClr val="00B050"/>
                </a:solidFill>
              </a:rPr>
              <a:t>kisiden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olusuyor</a:t>
            </a:r>
            <a:r>
              <a:rPr lang="en-US" sz="2400" dirty="0">
                <a:solidFill>
                  <a:srgbClr val="00B050"/>
                </a:solidFill>
              </a:rPr>
              <a:t>: %s </a:t>
            </a:r>
            <a:r>
              <a:rPr lang="en-US" sz="2400" dirty="0" err="1">
                <a:solidFill>
                  <a:srgbClr val="00B050"/>
                </a:solidFill>
              </a:rPr>
              <a:t>ve</a:t>
            </a:r>
            <a:r>
              <a:rPr lang="en-US" sz="2400" dirty="0">
                <a:solidFill>
                  <a:srgbClr val="00B050"/>
                </a:solidFill>
              </a:rPr>
              <a:t> %s"</a:t>
            </a:r>
            <a:r>
              <a:rPr lang="en-US" sz="2400" dirty="0"/>
              <a:t> %(</a:t>
            </a:r>
            <a:r>
              <a:rPr lang="en-US" sz="2400" dirty="0" err="1"/>
              <a:t>sayi</a:t>
            </a:r>
            <a:r>
              <a:rPr lang="en-US" sz="2400" dirty="0"/>
              <a:t>, isim1, isim2)</a:t>
            </a:r>
            <a:endParaRPr lang="tr-TR" sz="2400" dirty="0"/>
          </a:p>
          <a:p>
            <a:pPr>
              <a:buNone/>
            </a:pPr>
            <a:r>
              <a:rPr lang="tr-TR" sz="2400" dirty="0">
                <a:solidFill>
                  <a:srgbClr val="3146DF"/>
                </a:solidFill>
              </a:rPr>
              <a:t>Ekibimiz 2 kisiden olusuyor: </a:t>
            </a:r>
            <a:r>
              <a:rPr lang="tr-TR" sz="2400" dirty="0" err="1">
                <a:solidFill>
                  <a:srgbClr val="3146DF"/>
                </a:solidFill>
              </a:rPr>
              <a:t>Ilayda</a:t>
            </a:r>
            <a:r>
              <a:rPr lang="tr-TR" sz="2400" dirty="0">
                <a:solidFill>
                  <a:srgbClr val="3146DF"/>
                </a:solidFill>
              </a:rPr>
              <a:t> ve Ceyda</a:t>
            </a:r>
          </a:p>
          <a:p>
            <a:pPr>
              <a:buNone/>
            </a:pPr>
            <a:r>
              <a:rPr lang="tr-TR" sz="2400" dirty="0"/>
              <a:t>&gt;&gt;&gt;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String</a:t>
            </a:r>
            <a:r>
              <a:rPr lang="tr-TR" dirty="0"/>
              <a:t> İçerisine Başka Değişkenler Koymak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&gt;&gt;&gt; pi1=3.14</a:t>
            </a:r>
          </a:p>
          <a:p>
            <a:pPr>
              <a:buNone/>
            </a:pPr>
            <a:r>
              <a:rPr lang="tr-TR" dirty="0"/>
              <a:t>&gt;&gt;&gt; pi2=3.1415</a:t>
            </a:r>
          </a:p>
          <a:p>
            <a:pPr>
              <a:buNone/>
            </a:pPr>
            <a:r>
              <a:rPr lang="tr-TR" dirty="0"/>
              <a:t>&gt;&gt;&gt; 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"Pi </a:t>
            </a:r>
            <a:r>
              <a:rPr lang="tr-TR" dirty="0" err="1">
                <a:solidFill>
                  <a:srgbClr val="00B050"/>
                </a:solidFill>
              </a:rPr>
              <a:t>sayisini</a:t>
            </a:r>
            <a:r>
              <a:rPr lang="tr-TR" dirty="0">
                <a:solidFill>
                  <a:srgbClr val="00B050"/>
                </a:solidFill>
              </a:rPr>
              <a:t> %f almak, %f almaktan daha </a:t>
            </a:r>
            <a:r>
              <a:rPr lang="tr-TR" dirty="0" err="1">
                <a:solidFill>
                  <a:srgbClr val="00B050"/>
                </a:solidFill>
              </a:rPr>
              <a:t>dogru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sonuclar</a:t>
            </a:r>
            <a:r>
              <a:rPr lang="tr-TR" dirty="0">
                <a:solidFill>
                  <a:srgbClr val="00B050"/>
                </a:solidFill>
              </a:rPr>
              <a:t> verir" </a:t>
            </a:r>
            <a:r>
              <a:rPr lang="tr-TR" dirty="0"/>
              <a:t>%(pi2, pi1)</a:t>
            </a:r>
          </a:p>
          <a:p>
            <a:pPr>
              <a:buNone/>
            </a:pPr>
            <a:r>
              <a:rPr lang="tr-TR" dirty="0">
                <a:solidFill>
                  <a:srgbClr val="3146DF"/>
                </a:solidFill>
              </a:rPr>
              <a:t>Pi </a:t>
            </a:r>
            <a:r>
              <a:rPr lang="tr-TR" dirty="0" err="1">
                <a:solidFill>
                  <a:srgbClr val="3146DF"/>
                </a:solidFill>
              </a:rPr>
              <a:t>sayisini</a:t>
            </a:r>
            <a:r>
              <a:rPr lang="tr-TR" dirty="0">
                <a:solidFill>
                  <a:srgbClr val="3146DF"/>
                </a:solidFill>
              </a:rPr>
              <a:t> 3.141500 almak, 3.140000 almaktan daha </a:t>
            </a:r>
            <a:r>
              <a:rPr lang="tr-TR" dirty="0" err="1">
                <a:solidFill>
                  <a:srgbClr val="3146DF"/>
                </a:solidFill>
              </a:rPr>
              <a:t>dogru</a:t>
            </a:r>
            <a:r>
              <a:rPr lang="tr-TR" dirty="0">
                <a:solidFill>
                  <a:srgbClr val="3146DF"/>
                </a:solidFill>
              </a:rPr>
              <a:t> </a:t>
            </a:r>
            <a:r>
              <a:rPr lang="tr-TR" dirty="0" err="1">
                <a:solidFill>
                  <a:srgbClr val="3146DF"/>
                </a:solidFill>
              </a:rPr>
              <a:t>sonuclar</a:t>
            </a:r>
            <a:r>
              <a:rPr lang="tr-TR" dirty="0">
                <a:solidFill>
                  <a:srgbClr val="3146DF"/>
                </a:solidFill>
              </a:rPr>
              <a:t> verir</a:t>
            </a:r>
          </a:p>
          <a:p>
            <a:pPr>
              <a:buNone/>
            </a:pPr>
            <a:r>
              <a:rPr lang="tr-TR" dirty="0"/>
              <a:t>&gt;&gt;&gt;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3C6-8839-4573-851F-26DDCB0E7EF2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Kullanıcıdan Girdi Almak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Girdi (input), bir kullanıcının program sorduğunda girdiği değerdir. </a:t>
            </a:r>
          </a:p>
          <a:p>
            <a:pPr>
              <a:lnSpc>
                <a:spcPct val="110000"/>
              </a:lnSpc>
            </a:pPr>
            <a:r>
              <a:rPr lang="tr-TR" dirty="0"/>
              <a:t>Bu durumda program, bir değer girilene kadar bekler.</a:t>
            </a:r>
            <a:endParaRPr lang="en-GB" dirty="0"/>
          </a:p>
          <a:p>
            <a:pPr lvl="1">
              <a:lnSpc>
                <a:spcPct val="110000"/>
              </a:lnSpc>
              <a:buNone/>
            </a:pPr>
            <a:r>
              <a:rPr lang="tr-TR" dirty="0"/>
              <a:t>&gt;&gt;&gt; </a:t>
            </a:r>
          </a:p>
          <a:p>
            <a:pPr lvl="1">
              <a:lnSpc>
                <a:spcPct val="110000"/>
              </a:lnSpc>
              <a:buNone/>
            </a:pPr>
            <a:r>
              <a:rPr lang="tr-TR" dirty="0">
                <a:solidFill>
                  <a:srgbClr val="3146DF"/>
                </a:solidFill>
              </a:rPr>
              <a:t>Senin adin ne?</a:t>
            </a:r>
          </a:p>
          <a:p>
            <a:pPr lvl="1">
              <a:lnSpc>
                <a:spcPct val="110000"/>
              </a:lnSpc>
              <a:buNone/>
            </a:pPr>
            <a:r>
              <a:rPr lang="tr-TR" dirty="0"/>
              <a:t>Kibar Sor</a:t>
            </a:r>
          </a:p>
          <a:p>
            <a:pPr lvl="1">
              <a:lnSpc>
                <a:spcPct val="110000"/>
              </a:lnSpc>
              <a:buNone/>
            </a:pPr>
            <a:r>
              <a:rPr lang="tr-TR" dirty="0">
                <a:solidFill>
                  <a:srgbClr val="3146DF"/>
                </a:solidFill>
              </a:rPr>
              <a:t>Peki, adinizi lutfeder misiniz?</a:t>
            </a:r>
          </a:p>
          <a:p>
            <a:pPr lvl="1">
              <a:lnSpc>
                <a:spcPct val="110000"/>
              </a:lnSpc>
              <a:buNone/>
            </a:pPr>
            <a:r>
              <a:rPr lang="en-US" dirty="0" err="1"/>
              <a:t>Husnu</a:t>
            </a:r>
            <a:r>
              <a:rPr lang="en-US" dirty="0"/>
              <a:t> </a:t>
            </a:r>
            <a:r>
              <a:rPr lang="en-US" dirty="0" err="1"/>
              <a:t>Yenigun</a:t>
            </a:r>
            <a:endParaRPr lang="tr-TR" dirty="0"/>
          </a:p>
          <a:p>
            <a:pPr lvl="1">
              <a:lnSpc>
                <a:spcPct val="110000"/>
              </a:lnSpc>
              <a:buNone/>
            </a:pPr>
            <a:r>
              <a:rPr lang="tr-TR" dirty="0">
                <a:solidFill>
                  <a:srgbClr val="3146DF"/>
                </a:solidFill>
              </a:rPr>
              <a:t>Merhaba </a:t>
            </a:r>
            <a:r>
              <a:rPr lang="en-US" dirty="0" err="1">
                <a:solidFill>
                  <a:srgbClr val="3146DF"/>
                </a:solidFill>
              </a:rPr>
              <a:t>Husnu</a:t>
            </a:r>
            <a:r>
              <a:rPr lang="en-US" dirty="0">
                <a:solidFill>
                  <a:srgbClr val="3146DF"/>
                </a:solidFill>
              </a:rPr>
              <a:t> </a:t>
            </a:r>
            <a:r>
              <a:rPr lang="en-US" dirty="0" err="1">
                <a:solidFill>
                  <a:srgbClr val="3146DF"/>
                </a:solidFill>
              </a:rPr>
              <a:t>Yenigun</a:t>
            </a:r>
            <a:endParaRPr lang="tr-TR" dirty="0">
              <a:solidFill>
                <a:srgbClr val="3146DF"/>
              </a:solidFill>
            </a:endParaRPr>
          </a:p>
          <a:p>
            <a:pPr lvl="1">
              <a:lnSpc>
                <a:spcPct val="110000"/>
              </a:lnSpc>
              <a:buNone/>
            </a:pPr>
            <a:r>
              <a:rPr lang="tr-TR" dirty="0"/>
              <a:t>&gt;&gt;&gt;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9DA2-6D1A-4283-B384-5EA1D270B988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Kullanıcıdan Girdi Almak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print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Senin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din </a:t>
            </a:r>
            <a:r>
              <a:rPr lang="tr-TR" dirty="0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e?"</a:t>
            </a:r>
          </a:p>
          <a:p>
            <a:pPr>
              <a:buNone/>
            </a:pPr>
            <a:r>
              <a:rPr lang="en-US" dirty="0"/>
              <a:t>ad </a:t>
            </a:r>
            <a:r>
              <a:rPr lang="en-US" dirty="0">
                <a:solidFill>
                  <a:srgbClr val="7030A0"/>
                </a:solidFill>
              </a:rPr>
              <a:t>= </a:t>
            </a:r>
            <a:r>
              <a:rPr lang="en-US" dirty="0" err="1">
                <a:solidFill>
                  <a:srgbClr val="7030A0"/>
                </a:solidFill>
              </a:rPr>
              <a:t>raw_input</a:t>
            </a:r>
            <a:r>
              <a:rPr lang="en-US" dirty="0"/>
              <a:t>()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Peki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tr-TR" dirty="0">
                <a:solidFill>
                  <a:srgbClr val="00B050"/>
                </a:solidFill>
              </a:rPr>
              <a:t>a</a:t>
            </a:r>
            <a:r>
              <a:rPr lang="en-US" dirty="0" err="1">
                <a:solidFill>
                  <a:srgbClr val="00B050"/>
                </a:solidFill>
              </a:rPr>
              <a:t>dinizi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>
                <a:solidFill>
                  <a:srgbClr val="00B050"/>
                </a:solidFill>
              </a:rPr>
              <a:t>l</a:t>
            </a:r>
            <a:r>
              <a:rPr lang="en-US" dirty="0" err="1">
                <a:solidFill>
                  <a:srgbClr val="00B050"/>
                </a:solidFill>
              </a:rPr>
              <a:t>utfeder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misiniz</a:t>
            </a:r>
            <a:r>
              <a:rPr lang="en-US" dirty="0">
                <a:solidFill>
                  <a:srgbClr val="00B050"/>
                </a:solidFill>
              </a:rPr>
              <a:t>?"</a:t>
            </a:r>
          </a:p>
          <a:p>
            <a:pPr>
              <a:buNone/>
            </a:pPr>
            <a:r>
              <a:rPr lang="en-US" dirty="0"/>
              <a:t>ad = </a:t>
            </a:r>
            <a:r>
              <a:rPr lang="en-US" dirty="0" err="1">
                <a:solidFill>
                  <a:srgbClr val="7030A0"/>
                </a:solidFill>
              </a:rPr>
              <a:t>raw_input</a:t>
            </a:r>
            <a:r>
              <a:rPr lang="en-US" dirty="0">
                <a:solidFill>
                  <a:srgbClr val="7030A0"/>
                </a:solidFill>
              </a:rPr>
              <a:t>()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"</a:t>
            </a:r>
            <a:r>
              <a:rPr lang="en-US" dirty="0" err="1">
                <a:solidFill>
                  <a:srgbClr val="00B050"/>
                </a:solidFill>
              </a:rPr>
              <a:t>Merhaba</a:t>
            </a:r>
            <a:r>
              <a:rPr lang="en-US" dirty="0">
                <a:solidFill>
                  <a:srgbClr val="00B050"/>
                </a:solidFill>
              </a:rPr>
              <a:t>" </a:t>
            </a:r>
            <a:r>
              <a:rPr lang="en-US" dirty="0"/>
              <a:t>, ad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31E0-9AF7-447E-BAB0-ECD4BEF57317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raw_input</a:t>
            </a:r>
            <a:r>
              <a:rPr lang="en-US" dirty="0"/>
              <a:t>()</a:t>
            </a:r>
            <a:r>
              <a:rPr lang="tr-TR" dirty="0"/>
              <a:t> ya da </a:t>
            </a:r>
            <a:r>
              <a:rPr lang="tr-TR" dirty="0" err="1"/>
              <a:t>input</a:t>
            </a:r>
            <a:r>
              <a:rPr lang="tr-TR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834880" cy="2404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print 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 err="1">
                <a:solidFill>
                  <a:srgbClr val="00B050"/>
                </a:solidFill>
              </a:rPr>
              <a:t>Senin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tr-TR" sz="2400" dirty="0">
                <a:solidFill>
                  <a:srgbClr val="00B050"/>
                </a:solidFill>
              </a:rPr>
              <a:t>a</a:t>
            </a:r>
            <a:r>
              <a:rPr lang="en-US" sz="2400" dirty="0">
                <a:solidFill>
                  <a:srgbClr val="00B050"/>
                </a:solidFill>
              </a:rPr>
              <a:t>din </a:t>
            </a:r>
            <a:r>
              <a:rPr lang="tr-TR" sz="24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B050"/>
                </a:solidFill>
              </a:rPr>
              <a:t>e?"</a:t>
            </a:r>
          </a:p>
          <a:p>
            <a:pPr>
              <a:buNone/>
            </a:pPr>
            <a:r>
              <a:rPr lang="en-US" sz="2400" dirty="0"/>
              <a:t>ad = </a:t>
            </a:r>
            <a:r>
              <a:rPr lang="en-US" sz="2400" dirty="0">
                <a:solidFill>
                  <a:srgbClr val="7030A0"/>
                </a:solidFill>
              </a:rPr>
              <a:t>input</a:t>
            </a:r>
            <a:r>
              <a:rPr lang="en-US" sz="2400" dirty="0"/>
              <a:t>()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print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 err="1">
                <a:solidFill>
                  <a:srgbClr val="00B050"/>
                </a:solidFill>
              </a:rPr>
              <a:t>Peki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tr-TR" sz="2400" dirty="0">
                <a:solidFill>
                  <a:srgbClr val="00B050"/>
                </a:solidFill>
              </a:rPr>
              <a:t>a</a:t>
            </a:r>
            <a:r>
              <a:rPr lang="en-US" sz="2400" dirty="0" err="1">
                <a:solidFill>
                  <a:srgbClr val="00B050"/>
                </a:solidFill>
              </a:rPr>
              <a:t>dinizi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tr-TR" sz="2400" dirty="0">
                <a:solidFill>
                  <a:srgbClr val="00B050"/>
                </a:solidFill>
              </a:rPr>
              <a:t>l</a:t>
            </a:r>
            <a:r>
              <a:rPr lang="en-US" sz="2400" dirty="0" err="1">
                <a:solidFill>
                  <a:srgbClr val="00B050"/>
                </a:solidFill>
              </a:rPr>
              <a:t>utfeder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misiniz</a:t>
            </a:r>
            <a:r>
              <a:rPr lang="en-US" sz="2400" dirty="0">
                <a:solidFill>
                  <a:srgbClr val="00B050"/>
                </a:solidFill>
              </a:rPr>
              <a:t>?"</a:t>
            </a:r>
          </a:p>
          <a:p>
            <a:pPr>
              <a:buNone/>
            </a:pPr>
            <a:r>
              <a:rPr lang="en-US" sz="2400" dirty="0"/>
              <a:t>ad = </a:t>
            </a:r>
            <a:r>
              <a:rPr lang="en-US" sz="2400" dirty="0">
                <a:solidFill>
                  <a:srgbClr val="7030A0"/>
                </a:solidFill>
              </a:rPr>
              <a:t>input</a:t>
            </a:r>
            <a:r>
              <a:rPr lang="en-US" sz="2400" dirty="0"/>
              <a:t>()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print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"</a:t>
            </a:r>
            <a:r>
              <a:rPr lang="en-US" sz="2400" dirty="0" err="1">
                <a:solidFill>
                  <a:srgbClr val="00B050"/>
                </a:solidFill>
              </a:rPr>
              <a:t>Merhaba</a:t>
            </a:r>
            <a:r>
              <a:rPr lang="en-US" sz="2400" dirty="0">
                <a:solidFill>
                  <a:srgbClr val="00B050"/>
                </a:solidFill>
              </a:rPr>
              <a:t>", ad</a:t>
            </a:r>
          </a:p>
          <a:p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371703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&gt;&gt;&gt; </a:t>
            </a:r>
          </a:p>
          <a:p>
            <a:r>
              <a:rPr lang="tr-TR" dirty="0">
                <a:solidFill>
                  <a:srgbClr val="3146DF"/>
                </a:solidFill>
              </a:rPr>
              <a:t>Senin adin ne?</a:t>
            </a:r>
          </a:p>
          <a:p>
            <a:r>
              <a:rPr lang="tr-TR" dirty="0"/>
              <a:t>Kibar sor!</a:t>
            </a:r>
          </a:p>
          <a:p>
            <a:r>
              <a:rPr lang="tr-TR" dirty="0" err="1">
                <a:solidFill>
                  <a:srgbClr val="FF0000"/>
                </a:solidFill>
              </a:rPr>
              <a:t>Traceback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most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recent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call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last</a:t>
            </a:r>
            <a:r>
              <a:rPr lang="tr-TR" dirty="0">
                <a:solidFill>
                  <a:srgbClr val="FF0000"/>
                </a:solidFill>
              </a:rPr>
              <a:t>):</a:t>
            </a:r>
          </a:p>
          <a:p>
            <a:r>
              <a:rPr lang="tr-TR" dirty="0">
                <a:solidFill>
                  <a:srgbClr val="FF0000"/>
                </a:solidFill>
              </a:rPr>
              <a:t>  File "C:/Users/</a:t>
            </a:r>
            <a:r>
              <a:rPr lang="en-US" dirty="0" err="1">
                <a:solidFill>
                  <a:srgbClr val="FF0000"/>
                </a:solidFill>
              </a:rPr>
              <a:t>Husnu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Yenigun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Documents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classes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lise_yaz_okulu</a:t>
            </a:r>
            <a:r>
              <a:rPr lang="tr-TR" dirty="0">
                <a:solidFill>
                  <a:srgbClr val="FF0000"/>
                </a:solidFill>
              </a:rPr>
              <a:t>/</a:t>
            </a:r>
            <a:r>
              <a:rPr lang="tr-TR" dirty="0" err="1">
                <a:solidFill>
                  <a:srgbClr val="FF0000"/>
                </a:solidFill>
              </a:rPr>
              <a:t>python</a:t>
            </a:r>
            <a:r>
              <a:rPr lang="tr-TR" dirty="0">
                <a:solidFill>
                  <a:srgbClr val="FF0000"/>
                </a:solidFill>
              </a:rPr>
              <a:t>/kodlar/merhaba.py", </a:t>
            </a:r>
            <a:r>
              <a:rPr lang="tr-TR" dirty="0" err="1">
                <a:solidFill>
                  <a:srgbClr val="FF0000"/>
                </a:solidFill>
              </a:rPr>
              <a:t>line</a:t>
            </a:r>
            <a:r>
              <a:rPr lang="tr-TR" dirty="0">
                <a:solidFill>
                  <a:srgbClr val="FF0000"/>
                </a:solidFill>
              </a:rPr>
              <a:t> 2, in &lt;</a:t>
            </a:r>
            <a:r>
              <a:rPr lang="tr-TR" dirty="0" err="1">
                <a:solidFill>
                  <a:srgbClr val="FF0000"/>
                </a:solidFill>
              </a:rPr>
              <a:t>module</a:t>
            </a:r>
            <a:r>
              <a:rPr lang="tr-TR" dirty="0">
                <a:solidFill>
                  <a:srgbClr val="FF0000"/>
                </a:solidFill>
              </a:rPr>
              <a:t>&gt;</a:t>
            </a:r>
          </a:p>
          <a:p>
            <a:r>
              <a:rPr lang="tr-TR" dirty="0">
                <a:solidFill>
                  <a:srgbClr val="FF0000"/>
                </a:solidFill>
              </a:rPr>
              <a:t>    ad = </a:t>
            </a:r>
            <a:r>
              <a:rPr lang="tr-TR" dirty="0" err="1">
                <a:solidFill>
                  <a:srgbClr val="FF0000"/>
                </a:solidFill>
              </a:rPr>
              <a:t>input</a:t>
            </a:r>
            <a:r>
              <a:rPr lang="tr-TR" dirty="0">
                <a:solidFill>
                  <a:srgbClr val="FF0000"/>
                </a:solidFill>
              </a:rPr>
              <a:t>()</a:t>
            </a:r>
          </a:p>
          <a:p>
            <a:r>
              <a:rPr lang="tr-TR" dirty="0">
                <a:solidFill>
                  <a:srgbClr val="FF0000"/>
                </a:solidFill>
              </a:rPr>
              <a:t>  File "&lt;</a:t>
            </a:r>
            <a:r>
              <a:rPr lang="tr-TR" dirty="0" err="1">
                <a:solidFill>
                  <a:srgbClr val="FF0000"/>
                </a:solidFill>
              </a:rPr>
              <a:t>string</a:t>
            </a:r>
            <a:r>
              <a:rPr lang="tr-TR" dirty="0">
                <a:solidFill>
                  <a:srgbClr val="FF0000"/>
                </a:solidFill>
              </a:rPr>
              <a:t>&gt;", </a:t>
            </a:r>
            <a:r>
              <a:rPr lang="tr-TR" dirty="0" err="1">
                <a:solidFill>
                  <a:srgbClr val="FF0000"/>
                </a:solidFill>
              </a:rPr>
              <a:t>line</a:t>
            </a:r>
            <a:r>
              <a:rPr lang="tr-TR" dirty="0">
                <a:solidFill>
                  <a:srgbClr val="FF0000"/>
                </a:solidFill>
              </a:rPr>
              <a:t> 1, in &lt;</a:t>
            </a:r>
            <a:r>
              <a:rPr lang="tr-TR" dirty="0" err="1">
                <a:solidFill>
                  <a:srgbClr val="FF0000"/>
                </a:solidFill>
              </a:rPr>
              <a:t>module</a:t>
            </a:r>
            <a:r>
              <a:rPr lang="tr-TR" dirty="0">
                <a:solidFill>
                  <a:srgbClr val="FF0000"/>
                </a:solidFill>
              </a:rPr>
              <a:t>&gt;</a:t>
            </a:r>
          </a:p>
          <a:p>
            <a:r>
              <a:rPr lang="tr-TR" dirty="0" err="1">
                <a:solidFill>
                  <a:srgbClr val="FF0000"/>
                </a:solidFill>
              </a:rPr>
              <a:t>NameError</a:t>
            </a:r>
            <a:r>
              <a:rPr lang="tr-TR" dirty="0">
                <a:solidFill>
                  <a:srgbClr val="FF0000"/>
                </a:solidFill>
              </a:rPr>
              <a:t>: name ‘</a:t>
            </a:r>
            <a:r>
              <a:rPr lang="en-US" dirty="0" err="1">
                <a:solidFill>
                  <a:srgbClr val="FF0000"/>
                </a:solidFill>
              </a:rPr>
              <a:t>Husnu</a:t>
            </a:r>
            <a:r>
              <a:rPr lang="tr-TR" dirty="0">
                <a:solidFill>
                  <a:srgbClr val="FF0000"/>
                </a:solidFill>
              </a:rPr>
              <a:t>' is not </a:t>
            </a:r>
            <a:r>
              <a:rPr lang="tr-TR" dirty="0" err="1">
                <a:solidFill>
                  <a:srgbClr val="FF0000"/>
                </a:solidFill>
              </a:rPr>
              <a:t>defined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2017-9F19-48EB-9992-729355D6868B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raw_input</a:t>
            </a:r>
            <a:r>
              <a:rPr lang="en-US" dirty="0"/>
              <a:t>()</a:t>
            </a:r>
            <a:r>
              <a:rPr lang="tr-TR" dirty="0"/>
              <a:t> ya da </a:t>
            </a:r>
            <a:r>
              <a:rPr lang="tr-TR" dirty="0" err="1"/>
              <a:t>input</a:t>
            </a:r>
            <a:r>
              <a:rPr lang="tr-TR" dirty="0"/>
              <a:t>()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8610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&gt;&gt;&gt; </a:t>
            </a:r>
          </a:p>
          <a:p>
            <a:r>
              <a:rPr lang="it-IT" sz="2400" dirty="0">
                <a:solidFill>
                  <a:srgbClr val="3146DF"/>
                </a:solidFill>
              </a:rPr>
              <a:t>Senin </a:t>
            </a:r>
            <a:r>
              <a:rPr lang="tr-TR" sz="2400" dirty="0">
                <a:solidFill>
                  <a:srgbClr val="3146DF"/>
                </a:solidFill>
              </a:rPr>
              <a:t>a</a:t>
            </a:r>
            <a:r>
              <a:rPr lang="it-IT" sz="2400" dirty="0">
                <a:solidFill>
                  <a:srgbClr val="3146DF"/>
                </a:solidFill>
              </a:rPr>
              <a:t>din </a:t>
            </a:r>
            <a:r>
              <a:rPr lang="tr-TR" sz="2400" dirty="0">
                <a:solidFill>
                  <a:srgbClr val="3146DF"/>
                </a:solidFill>
              </a:rPr>
              <a:t>n</a:t>
            </a:r>
            <a:r>
              <a:rPr lang="it-IT" sz="2400" dirty="0">
                <a:solidFill>
                  <a:srgbClr val="3146DF"/>
                </a:solidFill>
              </a:rPr>
              <a:t>e?</a:t>
            </a:r>
          </a:p>
          <a:p>
            <a:r>
              <a:rPr lang="it-IT" sz="2400" dirty="0">
                <a:solidFill>
                  <a:srgbClr val="00B050"/>
                </a:solidFill>
              </a:rPr>
              <a:t>"Kibar </a:t>
            </a:r>
            <a:r>
              <a:rPr lang="tr-TR" sz="2400" dirty="0">
                <a:solidFill>
                  <a:srgbClr val="00B050"/>
                </a:solidFill>
              </a:rPr>
              <a:t>s</a:t>
            </a:r>
            <a:r>
              <a:rPr lang="it-IT" sz="2400" dirty="0">
                <a:solidFill>
                  <a:srgbClr val="00B050"/>
                </a:solidFill>
              </a:rPr>
              <a:t>or!"</a:t>
            </a:r>
          </a:p>
          <a:p>
            <a:r>
              <a:rPr lang="it-IT" sz="2400" dirty="0">
                <a:solidFill>
                  <a:srgbClr val="3146DF"/>
                </a:solidFill>
              </a:rPr>
              <a:t>Peki, </a:t>
            </a:r>
            <a:r>
              <a:rPr lang="tr-TR" sz="2400" dirty="0">
                <a:solidFill>
                  <a:srgbClr val="3146DF"/>
                </a:solidFill>
              </a:rPr>
              <a:t>a</a:t>
            </a:r>
            <a:r>
              <a:rPr lang="it-IT" sz="2400" dirty="0">
                <a:solidFill>
                  <a:srgbClr val="3146DF"/>
                </a:solidFill>
              </a:rPr>
              <a:t>dinizi </a:t>
            </a:r>
            <a:r>
              <a:rPr lang="tr-TR" sz="2400" dirty="0">
                <a:solidFill>
                  <a:srgbClr val="3146DF"/>
                </a:solidFill>
              </a:rPr>
              <a:t>l</a:t>
            </a:r>
            <a:r>
              <a:rPr lang="it-IT" sz="2400" dirty="0">
                <a:solidFill>
                  <a:srgbClr val="3146DF"/>
                </a:solidFill>
              </a:rPr>
              <a:t>utfeder misiniz?</a:t>
            </a:r>
          </a:p>
          <a:p>
            <a:r>
              <a:rPr lang="it-IT" sz="2400" dirty="0">
                <a:solidFill>
                  <a:srgbClr val="00B050"/>
                </a:solidFill>
              </a:rPr>
              <a:t>"Husnu"</a:t>
            </a:r>
          </a:p>
          <a:p>
            <a:r>
              <a:rPr lang="it-IT" sz="2400" dirty="0">
                <a:solidFill>
                  <a:srgbClr val="3146DF"/>
                </a:solidFill>
              </a:rPr>
              <a:t>Merhaba Husnu</a:t>
            </a:r>
          </a:p>
          <a:p>
            <a:r>
              <a:rPr lang="it-IT" sz="2400" dirty="0"/>
              <a:t>&gt;&gt;&gt;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556792"/>
            <a:ext cx="4834880" cy="24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e?"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dinizi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utfeder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misiniz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Merhaba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", 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93CD-4774-45AE-8902-715FA1AB4373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Tamsayı Girmek İstiyorsanız?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/>
              <a:t>yas = </a:t>
            </a:r>
            <a:r>
              <a:rPr lang="tr-TR" dirty="0" err="1">
                <a:solidFill>
                  <a:srgbClr val="7030A0"/>
                </a:solidFill>
              </a:rPr>
              <a:t>int</a:t>
            </a:r>
            <a:r>
              <a:rPr lang="tr-TR" dirty="0"/>
              <a:t>(</a:t>
            </a:r>
            <a:r>
              <a:rPr lang="tr-TR" dirty="0" err="1">
                <a:solidFill>
                  <a:srgbClr val="7030A0"/>
                </a:solidFill>
              </a:rPr>
              <a:t>raw_input</a:t>
            </a:r>
            <a:r>
              <a:rPr lang="tr-TR" dirty="0"/>
              <a:t>("</a:t>
            </a:r>
            <a:r>
              <a:rPr lang="tr-TR" dirty="0" err="1">
                <a:solidFill>
                  <a:srgbClr val="00B050"/>
                </a:solidFill>
              </a:rPr>
              <a:t>Kac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Yasindasin</a:t>
            </a:r>
            <a:r>
              <a:rPr lang="tr-TR" dirty="0">
                <a:solidFill>
                  <a:srgbClr val="00B050"/>
                </a:solidFill>
              </a:rPr>
              <a:t>?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/>
              <a:t>"))</a:t>
            </a:r>
          </a:p>
          <a:p>
            <a:pPr>
              <a:buNone/>
            </a:pPr>
            <a:r>
              <a:rPr lang="tr-TR" dirty="0"/>
              <a:t>yas = yas+2</a:t>
            </a:r>
          </a:p>
          <a:p>
            <a:pPr>
              <a:buNone/>
            </a:pP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print</a:t>
            </a:r>
            <a:r>
              <a:rPr lang="tr-TR" dirty="0"/>
              <a:t> "</a:t>
            </a:r>
            <a:r>
              <a:rPr lang="tr-TR" dirty="0" err="1">
                <a:solidFill>
                  <a:srgbClr val="00B050"/>
                </a:solidFill>
              </a:rPr>
              <a:t>Iki</a:t>
            </a:r>
            <a:r>
              <a:rPr lang="tr-TR" dirty="0">
                <a:solidFill>
                  <a:srgbClr val="00B050"/>
                </a:solidFill>
              </a:rPr>
              <a:t> sene sonra %d </a:t>
            </a:r>
            <a:r>
              <a:rPr lang="tr-TR" dirty="0" err="1">
                <a:solidFill>
                  <a:srgbClr val="00B050"/>
                </a:solidFill>
              </a:rPr>
              <a:t>yasinda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olacaksin</a:t>
            </a:r>
            <a:r>
              <a:rPr lang="tr-TR" dirty="0"/>
              <a:t>" %yas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&gt;&gt;&gt; </a:t>
            </a:r>
          </a:p>
          <a:p>
            <a:pPr>
              <a:buNone/>
            </a:pPr>
            <a:r>
              <a:rPr lang="tr-TR" dirty="0">
                <a:solidFill>
                  <a:srgbClr val="3146DF"/>
                </a:solidFill>
              </a:rPr>
              <a:t>Kac Yasindasin? </a:t>
            </a:r>
            <a:endParaRPr lang="tr-TR" dirty="0"/>
          </a:p>
          <a:p>
            <a:pPr>
              <a:buNone/>
            </a:pPr>
            <a:r>
              <a:rPr lang="tr-TR" dirty="0" err="1">
                <a:solidFill>
                  <a:srgbClr val="3146DF"/>
                </a:solidFill>
              </a:rPr>
              <a:t>Iki</a:t>
            </a:r>
            <a:r>
              <a:rPr lang="tr-TR" dirty="0">
                <a:solidFill>
                  <a:srgbClr val="3146DF"/>
                </a:solidFill>
              </a:rPr>
              <a:t> sene sonra 8 </a:t>
            </a:r>
            <a:r>
              <a:rPr lang="tr-TR" dirty="0" err="1">
                <a:solidFill>
                  <a:srgbClr val="3146DF"/>
                </a:solidFill>
              </a:rPr>
              <a:t>yasinda</a:t>
            </a:r>
            <a:r>
              <a:rPr lang="tr-TR" dirty="0">
                <a:solidFill>
                  <a:srgbClr val="3146DF"/>
                </a:solidFill>
              </a:rPr>
              <a:t> </a:t>
            </a:r>
            <a:r>
              <a:rPr lang="tr-TR" dirty="0" err="1">
                <a:solidFill>
                  <a:srgbClr val="3146DF"/>
                </a:solidFill>
              </a:rPr>
              <a:t>olacaksin</a:t>
            </a:r>
            <a:endParaRPr lang="tr-TR" dirty="0">
              <a:solidFill>
                <a:srgbClr val="3146DF"/>
              </a:solidFill>
            </a:endParaRPr>
          </a:p>
          <a:p>
            <a:pPr>
              <a:buNone/>
            </a:pPr>
            <a:r>
              <a:rPr lang="tr-TR" dirty="0"/>
              <a:t>&gt;&gt;&gt;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EF72-A205-486A-86D7-75F50FF093A8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836" y="42483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Aşağıdaki işlemleri yapan bir program yazacaksınız</a:t>
            </a:r>
          </a:p>
          <a:p>
            <a:r>
              <a:rPr lang="tr-TR" dirty="0"/>
              <a:t>Kullanıcıdan bir sayı girmesini isteyiniz</a:t>
            </a:r>
          </a:p>
          <a:p>
            <a:r>
              <a:rPr lang="tr-TR" dirty="0"/>
              <a:t>Kullanıcı bu sayıyı girdikten sonra</a:t>
            </a:r>
          </a:p>
          <a:p>
            <a:pPr lvl="1"/>
            <a:r>
              <a:rPr lang="tr-TR" dirty="0"/>
              <a:t>Girilen sayının önce iki katını ekrana bastırın</a:t>
            </a:r>
          </a:p>
          <a:p>
            <a:pPr lvl="1"/>
            <a:r>
              <a:rPr lang="tr-TR" dirty="0"/>
              <a:t>Sonra aynı sayının beş katını ekrana bastırın.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91AD-4D18-443B-A28F-C1BB5167ED2E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 Bir Film İzleyelim!</a:t>
            </a:r>
          </a:p>
        </p:txBody>
      </p:sp>
      <p:pic>
        <p:nvPicPr>
          <p:cNvPr id="4" name="Code Türkçe Seslendirmel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31640" y="1672750"/>
            <a:ext cx="6840760" cy="461062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83CB-427F-410D-BBB5-C24A6B71DA9E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Programlama Öğrenmeliyiz?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Çünkü bize düşünmeyi öğretir</a:t>
            </a:r>
          </a:p>
          <a:p>
            <a:r>
              <a:rPr lang="tr-TR" dirty="0"/>
              <a:t>Yaşantımızın (özel ya da mesleki) her alanında faydalı</a:t>
            </a:r>
          </a:p>
          <a:p>
            <a:r>
              <a:rPr lang="tr-TR" dirty="0"/>
              <a:t>Bilgisayar okur-yazarlığı </a:t>
            </a:r>
          </a:p>
          <a:p>
            <a:r>
              <a:rPr lang="tr-TR" dirty="0"/>
              <a:t>Programlama ile ilgili bir meslek seçebiliriz (Bilgisayar mühendisi, sistem mühendisi vb.)</a:t>
            </a:r>
          </a:p>
          <a:p>
            <a:r>
              <a:rPr lang="tr-TR" dirty="0"/>
              <a:t>Okulda ödevlerimizi yapmamıza yardımcı olabilir </a:t>
            </a:r>
            <a:r>
              <a:rPr lang="tr-TR" dirty="0">
                <a:sym typeface="Wingdings" pitchFamily="2" charset="2"/>
              </a:rPr>
              <a:t></a:t>
            </a:r>
          </a:p>
          <a:p>
            <a:r>
              <a:rPr lang="tr-TR" dirty="0">
                <a:sym typeface="Wingdings" pitchFamily="2" charset="2"/>
              </a:rPr>
              <a:t>Programlama çooook eğlencelidir 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51C8-F6EB-4902-83CD-464F92ABA525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Bilgisayarın Temel Bileşenleri</a:t>
            </a:r>
          </a:p>
        </p:txBody>
      </p:sp>
      <p:pic>
        <p:nvPicPr>
          <p:cNvPr id="4" name="Content Placeholder 3" descr="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432" y="1600200"/>
            <a:ext cx="7589135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0953-FAAD-4ACC-934B-BFA7ED453DB3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Merkezi İşlem Birimi CPU</a:t>
            </a:r>
          </a:p>
        </p:txBody>
      </p:sp>
      <p:pic>
        <p:nvPicPr>
          <p:cNvPr id="4" name="Content Placeholder 3" descr="cp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937-09E0-439B-B5C4-F86BB17BC8E5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uter-memory-quiz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Belleği</a:t>
            </a:r>
          </a:p>
        </p:txBody>
      </p:sp>
      <p:pic>
        <p:nvPicPr>
          <p:cNvPr id="6" name="Content Placeholder 5" descr="belle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6034617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AFEA-42E6-47EC-8266-B1A354E5DA7D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Cihazları</a:t>
            </a:r>
          </a:p>
        </p:txBody>
      </p:sp>
      <p:pic>
        <p:nvPicPr>
          <p:cNvPr id="4" name="Content Placeholder 3" descr="computer-mouse-clipart-computer_mou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558061" cy="2332856"/>
          </a:xfrm>
        </p:spPr>
      </p:pic>
      <p:pic>
        <p:nvPicPr>
          <p:cNvPr id="5" name="Picture 4" descr="matias-quiet-pro-keyboards-2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428347"/>
            <a:ext cx="6228184" cy="3429653"/>
          </a:xfrm>
          <a:prstGeom prst="rect">
            <a:avLst/>
          </a:prstGeom>
        </p:spPr>
      </p:pic>
      <p:pic>
        <p:nvPicPr>
          <p:cNvPr id="6" name="Picture 5" descr="joyst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2686050" cy="170497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07C-3921-4234-9477-683E4626BCDC}" type="datetime1">
              <a:rPr lang="tr-TR" smtClean="0"/>
              <a:pPr/>
              <a:t>25.07.2016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Sabancı Üniversitesi Lise Yaz Okulu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1597</Words>
  <Application>Microsoft Office PowerPoint</Application>
  <PresentationFormat>On-screen Show (4:3)</PresentationFormat>
  <Paragraphs>364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Ofis Teması</vt:lpstr>
      <vt:lpstr>Bilgisayar Programlamasına ve Veri Analizine Giriş</vt:lpstr>
      <vt:lpstr>İrtibatlar</vt:lpstr>
      <vt:lpstr>Agenda</vt:lpstr>
      <vt:lpstr>Önce Bir Film İzleyelim!</vt:lpstr>
      <vt:lpstr>Neden Programlama Öğrenmeliyiz?</vt:lpstr>
      <vt:lpstr>Bilgisayarın Temel Bileşenleri</vt:lpstr>
      <vt:lpstr>Merkezi İşlem Birimi CPU</vt:lpstr>
      <vt:lpstr>Bilgisayar Belleği</vt:lpstr>
      <vt:lpstr>Giriş Cihazları</vt:lpstr>
      <vt:lpstr>Çıkış Cihazları</vt:lpstr>
      <vt:lpstr>Bilgisayarı Programlamak</vt:lpstr>
      <vt:lpstr>Algoritma</vt:lpstr>
      <vt:lpstr>ALGORİTMA</vt:lpstr>
      <vt:lpstr>Algoritma Örneği</vt:lpstr>
      <vt:lpstr>En Küçük Sayıyı Bulma Algoritması</vt:lpstr>
      <vt:lpstr>Algoritma Örneği</vt:lpstr>
      <vt:lpstr>Sıralama Algoritması</vt:lpstr>
      <vt:lpstr>Neden Python?</vt:lpstr>
      <vt:lpstr>Neden Python?</vt:lpstr>
      <vt:lpstr>Python’u Nasıl İndiririz?</vt:lpstr>
      <vt:lpstr>Python’u Nasıl Kurarız?</vt:lpstr>
      <vt:lpstr>IDLE: Çalışma Ortamımız</vt:lpstr>
      <vt:lpstr>Program Yazabiliriz</vt:lpstr>
      <vt:lpstr>Programlarımızı Saklayabiliriz</vt:lpstr>
      <vt:lpstr>Programlarımızı Saklayabiliriz</vt:lpstr>
      <vt:lpstr>Sakladığımız Programı Çalıştırabiliriz</vt:lpstr>
      <vt:lpstr>PYTHON IDLE VE PYTHON SHELL</vt:lpstr>
      <vt:lpstr>İşlemler</vt:lpstr>
      <vt:lpstr>Değişkenler</vt:lpstr>
      <vt:lpstr>Değişken Tipleri</vt:lpstr>
      <vt:lpstr>String İçerisine Başka Değişkenler Koymak</vt:lpstr>
      <vt:lpstr>String İçerisine Başka Değişkenler Koymak</vt:lpstr>
      <vt:lpstr>Kullanıcıdan Girdi Almak</vt:lpstr>
      <vt:lpstr>Kullanıcıdan Girdi Almak</vt:lpstr>
      <vt:lpstr>raw_input() ya da input()</vt:lpstr>
      <vt:lpstr>raw_input() ya da input()</vt:lpstr>
      <vt:lpstr>Tamsayı Girmek İstiyorsanız?</vt:lpstr>
      <vt:lpstr>Ödev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Programlamasına ve Veri Analizine Giriş</dc:title>
  <dc:creator>Erkay Savaş</dc:creator>
  <cp:lastModifiedBy>Hüsnü Yenigün</cp:lastModifiedBy>
  <cp:revision>108</cp:revision>
  <dcterms:created xsi:type="dcterms:W3CDTF">2015-06-17T11:57:35Z</dcterms:created>
  <dcterms:modified xsi:type="dcterms:W3CDTF">2016-07-25T10:51:42Z</dcterms:modified>
</cp:coreProperties>
</file>