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8" d="100"/>
          <a:sy n="108" d="100"/>
        </p:scale>
        <p:origin x="11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52EE1-D0B7-49E9-AAB4-3FF75526C79B}" type="datetimeFigureOut">
              <a:rPr lang="tr-TR" smtClean="0"/>
              <a:pPr/>
              <a:t>2.08.2016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E85F5-1E7D-4A31-B3D0-9FC4E77787D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3A5C1-CB06-4C18-B0D7-33F5E076468F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F2E5-C469-42C1-B742-1EFA842F2C04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560D-F58E-4605-AEBD-5A50CF89D0F8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/>
            </a:lvl1pPr>
            <a:lvl2pPr>
              <a:defRPr sz="2400" baseline="0"/>
            </a:lvl2pPr>
            <a:lvl3pPr>
              <a:defRPr sz="2400" baseline="0"/>
            </a:lvl3pPr>
            <a:lvl4pPr>
              <a:defRPr sz="2400" baseline="0"/>
            </a:lvl4pPr>
            <a:lvl5pPr>
              <a:defRPr sz="2400" baseline="0"/>
            </a:lvl5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595E3-E926-43A4-9373-4DF559879848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21AF9-055B-41E1-9781-0C2C134DDB70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898A-52FF-45D2-A0E1-97A3547C0988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2C0E-8C0B-4B17-A20F-B219CD1F5D63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EB2-7005-4D7A-9FD3-F2AB8E37D35A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9A5D3-04E7-4E8F-B007-2C83F869560C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EF70-6DB4-4832-8E51-E486919D2D4B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1540A-64F2-48CE-9321-A7D9B2D79903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Bilgisayar Programlamasına ve Veri Analizine Giriş - </a:t>
            </a:r>
            <a:r>
              <a:rPr lang="tr-TR" dirty="0" err="1"/>
              <a:t>VII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27076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Hüsnü Yenigün</a:t>
            </a:r>
          </a:p>
          <a:p>
            <a:r>
              <a:rPr lang="tr-TR" dirty="0"/>
              <a:t>Sabancı Üniversitesi</a:t>
            </a:r>
          </a:p>
          <a:p>
            <a:r>
              <a:rPr lang="tr-TR" dirty="0"/>
              <a:t>Lise Yaz Okulu</a:t>
            </a:r>
          </a:p>
          <a:p>
            <a:r>
              <a:rPr lang="tr-TR" dirty="0"/>
              <a:t>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1609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"ornek1.</a:t>
            </a:r>
            <a:r>
              <a:rPr lang="tr-TR" dirty="0" err="1">
                <a:solidFill>
                  <a:srgbClr val="00B050"/>
                </a:solidFill>
              </a:rPr>
              <a:t>txt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"w"</a:t>
            </a:r>
            <a:r>
              <a:rPr lang="tr-TR" dirty="0"/>
              <a:t>)</a:t>
            </a:r>
          </a:p>
          <a:p>
            <a:pPr>
              <a:buNone/>
            </a:pPr>
            <a:r>
              <a:rPr lang="tr-TR" dirty="0"/>
              <a:t>dosya1.</a:t>
            </a:r>
            <a:r>
              <a:rPr lang="tr-TR" dirty="0">
                <a:solidFill>
                  <a:srgbClr val="7030A0"/>
                </a:solidFill>
              </a:rPr>
              <a:t>write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Sabanci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Universitesi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)</a:t>
            </a:r>
          </a:p>
          <a:p>
            <a:pPr>
              <a:buNone/>
            </a:pPr>
            <a:r>
              <a:rPr lang="tr-TR" dirty="0"/>
              <a:t>dosya1.</a:t>
            </a:r>
            <a:r>
              <a:rPr lang="tr-TR" dirty="0" err="1">
                <a:solidFill>
                  <a:srgbClr val="7030A0"/>
                </a:solidFill>
              </a:rPr>
              <a:t>close</a:t>
            </a:r>
            <a:r>
              <a:rPr lang="tr-TR" dirty="0"/>
              <a:t>()</a:t>
            </a:r>
          </a:p>
          <a:p>
            <a:pPr>
              <a:buNone/>
            </a:pPr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"ornek1.</a:t>
            </a:r>
            <a:r>
              <a:rPr lang="tr-TR" dirty="0" err="1">
                <a:solidFill>
                  <a:srgbClr val="00B050"/>
                </a:solidFill>
              </a:rPr>
              <a:t>txt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"a"</a:t>
            </a:r>
            <a:r>
              <a:rPr lang="tr-TR" dirty="0"/>
              <a:t>)</a:t>
            </a:r>
          </a:p>
          <a:p>
            <a:pPr>
              <a:buNone/>
            </a:pPr>
            <a:r>
              <a:rPr lang="tr-TR" dirty="0"/>
              <a:t>dosya1.</a:t>
            </a:r>
            <a:r>
              <a:rPr lang="tr-TR" dirty="0">
                <a:solidFill>
                  <a:srgbClr val="7030A0"/>
                </a:solidFill>
              </a:rPr>
              <a:t>write</a:t>
            </a:r>
            <a:r>
              <a:rPr lang="tr-TR" dirty="0"/>
              <a:t>(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tr-TR" dirty="0">
                <a:solidFill>
                  <a:srgbClr val="00B050"/>
                </a:solidFill>
              </a:rPr>
              <a:t>\</a:t>
            </a:r>
            <a:r>
              <a:rPr lang="tr-TR" dirty="0" err="1">
                <a:solidFill>
                  <a:srgbClr val="00B050"/>
                </a:solidFill>
              </a:rPr>
              <a:t>tSabanci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Universitesi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)</a:t>
            </a:r>
          </a:p>
          <a:p>
            <a:pPr>
              <a:buNone/>
            </a:pPr>
            <a:r>
              <a:rPr lang="tr-TR" dirty="0"/>
              <a:t>dosya1.</a:t>
            </a:r>
            <a:r>
              <a:rPr lang="tr-TR" dirty="0" err="1">
                <a:solidFill>
                  <a:srgbClr val="7030A0"/>
                </a:solidFill>
              </a:rPr>
              <a:t>close</a:t>
            </a:r>
            <a:r>
              <a:rPr lang="tr-TR" dirty="0"/>
              <a:t>()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761149"/>
            <a:ext cx="8229600" cy="1512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Dosyanın içi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800" dirty="0" err="1"/>
              <a:t>Sabanci</a:t>
            </a:r>
            <a:r>
              <a:rPr lang="tr-TR" sz="2800" dirty="0"/>
              <a:t> </a:t>
            </a:r>
            <a:r>
              <a:rPr lang="tr-TR" sz="2800" dirty="0" err="1"/>
              <a:t>Universitesi</a:t>
            </a:r>
            <a:r>
              <a:rPr lang="tr-TR" sz="2800" dirty="0"/>
              <a:t>	</a:t>
            </a:r>
            <a:r>
              <a:rPr lang="tr-TR" sz="2800" dirty="0" err="1"/>
              <a:t>Sabanci</a:t>
            </a:r>
            <a:r>
              <a:rPr lang="tr-TR" sz="2800" dirty="0"/>
              <a:t> </a:t>
            </a:r>
            <a:r>
              <a:rPr lang="tr-TR" sz="2800" dirty="0" err="1"/>
              <a:t>Universitesi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Dosyanın İçeriğini Okumak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09020"/>
          </a:xfrm>
        </p:spPr>
        <p:txBody>
          <a:bodyPr>
            <a:normAutofit/>
          </a:bodyPr>
          <a:lstStyle/>
          <a:p>
            <a:r>
              <a:rPr lang="tr-TR" dirty="0"/>
              <a:t>Bunun için </a:t>
            </a:r>
            <a:r>
              <a:rPr lang="tr-TR" dirty="0" err="1">
                <a:solidFill>
                  <a:srgbClr val="7030A0"/>
                </a:solidFill>
              </a:rPr>
              <a:t>read</a:t>
            </a:r>
            <a:r>
              <a:rPr lang="tr-TR" dirty="0"/>
              <a:t>() fonksiyonu kullanılır</a:t>
            </a:r>
          </a:p>
          <a:p>
            <a:r>
              <a:rPr lang="tr-TR" dirty="0"/>
              <a:t>Ama yine önce dosyayı açmak gerekir</a:t>
            </a:r>
          </a:p>
          <a:p>
            <a:pPr>
              <a:spcAft>
                <a:spcPts val="1200"/>
              </a:spcAft>
            </a:pPr>
            <a:r>
              <a:rPr lang="tr-TR" dirty="0"/>
              <a:t>Örnek. Önceki ornek1.</a:t>
            </a:r>
            <a:r>
              <a:rPr lang="tr-TR" dirty="0" err="1"/>
              <a:t>txt</a:t>
            </a:r>
            <a:r>
              <a:rPr lang="tr-TR" dirty="0"/>
              <a:t> dosyasını açalım</a:t>
            </a:r>
          </a:p>
          <a:p>
            <a:pPr lvl="1">
              <a:buNone/>
            </a:pPr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"ornek1.</a:t>
            </a:r>
            <a:r>
              <a:rPr lang="tr-TR" dirty="0" err="1">
                <a:solidFill>
                  <a:srgbClr val="00B050"/>
                </a:solidFill>
              </a:rPr>
              <a:t>txt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"r"</a:t>
            </a:r>
            <a:r>
              <a:rPr lang="tr-TR" dirty="0"/>
              <a:t>)</a:t>
            </a:r>
          </a:p>
          <a:p>
            <a:pPr lvl="1">
              <a:buNone/>
            </a:pPr>
            <a:r>
              <a:rPr lang="tr-TR" dirty="0" err="1"/>
              <a:t>dosyanin</a:t>
            </a:r>
            <a:r>
              <a:rPr lang="tr-TR" dirty="0"/>
              <a:t>_</a:t>
            </a:r>
            <a:r>
              <a:rPr lang="tr-TR" dirty="0" err="1"/>
              <a:t>ici</a:t>
            </a:r>
            <a:r>
              <a:rPr lang="tr-TR" dirty="0"/>
              <a:t> = dosya1.</a:t>
            </a:r>
            <a:r>
              <a:rPr lang="tr-TR" dirty="0" err="1">
                <a:solidFill>
                  <a:srgbClr val="7030A0"/>
                </a:solidFill>
              </a:rPr>
              <a:t>read</a:t>
            </a:r>
            <a:r>
              <a:rPr lang="tr-TR" dirty="0"/>
              <a:t>()</a:t>
            </a:r>
          </a:p>
          <a:p>
            <a:pPr lvl="1"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/>
              <a:t>dosyanin</a:t>
            </a:r>
            <a:r>
              <a:rPr lang="tr-TR" dirty="0"/>
              <a:t>_</a:t>
            </a:r>
            <a:r>
              <a:rPr lang="tr-TR" dirty="0" err="1"/>
              <a:t>ici</a:t>
            </a:r>
            <a:endParaRPr lang="tr-TR" dirty="0"/>
          </a:p>
          <a:p>
            <a:pPr lvl="1">
              <a:buNone/>
            </a:pPr>
            <a:r>
              <a:rPr lang="tr-TR" dirty="0"/>
              <a:t>dosya1.</a:t>
            </a:r>
            <a:r>
              <a:rPr lang="tr-TR" dirty="0" err="1">
                <a:solidFill>
                  <a:srgbClr val="7030A0"/>
                </a:solidFill>
              </a:rPr>
              <a:t>close</a:t>
            </a:r>
            <a:r>
              <a:rPr lang="tr-TR" dirty="0"/>
              <a:t>()</a:t>
            </a:r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838200" y="5072987"/>
            <a:ext cx="67941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 err="1">
                <a:solidFill>
                  <a:srgbClr val="3146DF"/>
                </a:solidFill>
              </a:rPr>
              <a:t>Sabanci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Universitesi</a:t>
            </a:r>
            <a:r>
              <a:rPr lang="tr-TR" sz="2400" dirty="0">
                <a:solidFill>
                  <a:srgbClr val="3146DF"/>
                </a:solidFill>
              </a:rPr>
              <a:t>	</a:t>
            </a:r>
            <a:r>
              <a:rPr lang="tr-TR" sz="2400" dirty="0" err="1">
                <a:solidFill>
                  <a:srgbClr val="3146DF"/>
                </a:solidFill>
              </a:rPr>
              <a:t>Sabanci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Universitesi</a:t>
            </a:r>
            <a:endParaRPr lang="en-US" sz="2400" dirty="0">
              <a:solidFill>
                <a:srgbClr val="3146DF"/>
              </a:solidFill>
            </a:endParaRPr>
          </a:p>
          <a:p>
            <a:r>
              <a:rPr lang="tr-TR" sz="24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tr-TR" dirty="0"/>
              <a:t>Küçük Ödev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3257"/>
            <a:ext cx="8471284" cy="4525963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tr-TR" dirty="0"/>
              <a:t>Çalıştığınız klasörde "arkadaslar.txt" adında bir dosya açın.</a:t>
            </a:r>
          </a:p>
          <a:p>
            <a:pPr>
              <a:lnSpc>
                <a:spcPct val="120000"/>
              </a:lnSpc>
            </a:pPr>
            <a:r>
              <a:rPr lang="tr-TR" dirty="0"/>
              <a:t>Dosyanın içerisine her satıra bir arkadaşınızın adı soyadı, doğum tarihi, doğum yeri vb. kimlik bilgilerini yazın</a:t>
            </a:r>
          </a:p>
          <a:p>
            <a:pPr>
              <a:lnSpc>
                <a:spcPct val="120000"/>
              </a:lnSpc>
            </a:pPr>
            <a:r>
              <a:rPr lang="tr-TR" dirty="0"/>
              <a:t>Kişinin kimlik bilgilerinin arasına "</a:t>
            </a:r>
            <a:r>
              <a:rPr lang="tr-TR" dirty="0" err="1"/>
              <a:t>tab</a:t>
            </a:r>
            <a:r>
              <a:rPr lang="tr-TR" dirty="0"/>
              <a:t>"  karakteri koyun</a:t>
            </a:r>
          </a:p>
          <a:p>
            <a:pPr>
              <a:lnSpc>
                <a:spcPct val="120000"/>
              </a:lnSpc>
            </a:pPr>
            <a:r>
              <a:rPr lang="tr-TR" dirty="0"/>
              <a:t>Dosyayı saklayın</a:t>
            </a:r>
          </a:p>
          <a:p>
            <a:pPr>
              <a:lnSpc>
                <a:spcPct val="120000"/>
              </a:lnSpc>
            </a:pPr>
            <a:r>
              <a:rPr lang="tr-TR" dirty="0"/>
              <a:t>Dosyayı açın</a:t>
            </a:r>
          </a:p>
          <a:p>
            <a:pPr>
              <a:lnSpc>
                <a:spcPct val="120000"/>
              </a:lnSpc>
            </a:pPr>
            <a:r>
              <a:rPr lang="tr-TR" dirty="0"/>
              <a:t>Bu kimlik bilgilerini okuyun ve ekrana bastırın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57200" y="4869160"/>
            <a:ext cx="8471284" cy="14041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7662" y="5229200"/>
            <a:ext cx="3300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"ornek1.txt"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"w"</a:t>
            </a:r>
            <a:r>
              <a:rPr lang="tr-TR" dirty="0"/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1540" y="486916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İPUÇLARI:</a:t>
            </a:r>
            <a:endParaRPr lang="en-US" dirty="0"/>
          </a:p>
        </p:txBody>
      </p:sp>
      <p:cxnSp>
        <p:nvCxnSpPr>
          <p:cNvPr id="11" name="Straight Connector 10"/>
          <p:cNvCxnSpPr>
            <a:stCxn id="7" idx="0"/>
            <a:endCxn id="7" idx="2"/>
          </p:cNvCxnSpPr>
          <p:nvPr/>
        </p:nvCxnSpPr>
        <p:spPr>
          <a:xfrm>
            <a:off x="4692842" y="4869160"/>
            <a:ext cx="0" cy="1404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75556" y="5482969"/>
            <a:ext cx="32153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"ornek1.txt"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"r"</a:t>
            </a:r>
            <a:r>
              <a:rPr lang="tr-TR" dirty="0"/>
              <a:t>)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5556" y="5769260"/>
            <a:ext cx="151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dosya1.</a:t>
            </a:r>
            <a:r>
              <a:rPr lang="tr-TR" dirty="0">
                <a:solidFill>
                  <a:srgbClr val="7030A0"/>
                </a:solidFill>
              </a:rPr>
              <a:t>close</a:t>
            </a:r>
            <a:r>
              <a:rPr lang="tr-TR" dirty="0"/>
              <a:t>()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2020" y="5183904"/>
            <a:ext cx="3572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dosya1.</a:t>
            </a:r>
            <a:r>
              <a:rPr lang="tr-TR" dirty="0">
                <a:solidFill>
                  <a:srgbClr val="7030A0"/>
                </a:solidFill>
              </a:rPr>
              <a:t>write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Sabanci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Universitesi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2020" y="5507940"/>
            <a:ext cx="2843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tr-TR" dirty="0" err="1"/>
              <a:t>dosyanin_ici</a:t>
            </a:r>
            <a:r>
              <a:rPr lang="tr-TR" dirty="0"/>
              <a:t> = dosya1.</a:t>
            </a:r>
            <a:r>
              <a:rPr lang="tr-TR" dirty="0">
                <a:solidFill>
                  <a:srgbClr val="7030A0"/>
                </a:solidFill>
              </a:rPr>
              <a:t>read</a:t>
            </a:r>
            <a:r>
              <a:rPr lang="tr-TR" dirty="0"/>
              <a:t>()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87924" y="3020759"/>
            <a:ext cx="4820743" cy="120032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tr-TR" dirty="0"/>
              <a:t>Melis </a:t>
            </a:r>
            <a:r>
              <a:rPr lang="tr-TR" dirty="0" err="1"/>
              <a:t>Yildiz</a:t>
            </a:r>
            <a:r>
              <a:rPr lang="tr-TR" dirty="0"/>
              <a:t>	20.10.1999	</a:t>
            </a:r>
            <a:r>
              <a:rPr lang="tr-TR" dirty="0" err="1"/>
              <a:t>Izmir</a:t>
            </a:r>
            <a:endParaRPr lang="tr-TR" dirty="0"/>
          </a:p>
          <a:p>
            <a:r>
              <a:rPr lang="tr-TR" dirty="0"/>
              <a:t>Uygar </a:t>
            </a:r>
            <a:r>
              <a:rPr lang="tr-TR" dirty="0" err="1"/>
              <a:t>Dogan</a:t>
            </a:r>
            <a:r>
              <a:rPr lang="tr-TR" dirty="0"/>
              <a:t>	18.08.2000	</a:t>
            </a:r>
            <a:r>
              <a:rPr lang="tr-TR" dirty="0" err="1"/>
              <a:t>Istanbul</a:t>
            </a:r>
            <a:endParaRPr lang="tr-TR" dirty="0"/>
          </a:p>
          <a:p>
            <a:r>
              <a:rPr lang="tr-TR" dirty="0" err="1"/>
              <a:t>Ayse</a:t>
            </a:r>
            <a:r>
              <a:rPr lang="tr-TR" dirty="0"/>
              <a:t> Buldan	02.08.2000	Ankara</a:t>
            </a:r>
          </a:p>
          <a:p>
            <a:r>
              <a:rPr lang="tr-TR" dirty="0"/>
              <a:t>Burak Temiz	13.03.1998	Gaziantep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8" grpId="0"/>
      <p:bldP spid="9" grpId="0"/>
      <p:bldP spid="12" grpId="0"/>
      <p:bldP spid="13" grpId="0"/>
      <p:bldP spid="14" grpId="0"/>
      <p:bldP spid="15" grpId="0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tr-TR" dirty="0"/>
              <a:t>Küçük Ödevin Devamı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2716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sz="2400" dirty="0"/>
              <a:t>Aynı ödev</a:t>
            </a:r>
          </a:p>
          <a:p>
            <a:pPr>
              <a:lnSpc>
                <a:spcPct val="120000"/>
              </a:lnSpc>
            </a:pPr>
            <a:r>
              <a:rPr lang="tr-TR" sz="2400" dirty="0"/>
              <a:t>"arkada</a:t>
            </a:r>
            <a:r>
              <a:rPr lang="en-US" sz="2400" dirty="0"/>
              <a:t>s</a:t>
            </a:r>
            <a:r>
              <a:rPr lang="tr-TR" sz="2400" dirty="0"/>
              <a:t>lar.txt" dosyasının önceden yaratılmış olduğunu kabul edelim</a:t>
            </a:r>
          </a:p>
          <a:p>
            <a:pPr>
              <a:lnSpc>
                <a:spcPct val="120000"/>
              </a:lnSpc>
            </a:pPr>
            <a:r>
              <a:rPr lang="tr-TR" sz="2400" dirty="0"/>
              <a:t>Kullanıcıya üç seçenekli bir menü sunun: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"</a:t>
            </a:r>
            <a:r>
              <a:rPr lang="tr-TR" sz="2000" dirty="0"/>
              <a:t>0</a:t>
            </a:r>
            <a:r>
              <a:rPr lang="en-US" sz="2000" dirty="0"/>
              <a:t>"</a:t>
            </a:r>
            <a:r>
              <a:rPr lang="tr-TR" sz="2000" dirty="0"/>
              <a:t>: programdan çıkış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"</a:t>
            </a:r>
            <a:r>
              <a:rPr lang="tr-TR" sz="2000" dirty="0"/>
              <a:t>1</a:t>
            </a:r>
            <a:r>
              <a:rPr lang="en-US" sz="2000" dirty="0"/>
              <a:t>"</a:t>
            </a:r>
            <a:r>
              <a:rPr lang="tr-TR" sz="2000" dirty="0"/>
              <a:t>: yeni kayıt ekle (ad, </a:t>
            </a:r>
            <a:r>
              <a:rPr lang="tr-TR" sz="2000" dirty="0" err="1"/>
              <a:t>soyad</a:t>
            </a:r>
            <a:r>
              <a:rPr lang="tr-TR" sz="2000" dirty="0"/>
              <a:t>, doğum tarihi ve doğum yerin bilgilerini kullanıcıdan isteyin ve dosyaya girin)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"</a:t>
            </a:r>
            <a:r>
              <a:rPr lang="tr-TR" sz="2000" dirty="0"/>
              <a:t>2</a:t>
            </a:r>
            <a:r>
              <a:rPr lang="en-US" sz="2000" dirty="0"/>
              <a:t>"</a:t>
            </a:r>
            <a:r>
              <a:rPr lang="tr-TR" sz="2000" dirty="0"/>
              <a:t>: olan kayıtları oku (Bos dosya ise </a:t>
            </a:r>
            <a:r>
              <a:rPr lang="en-US" sz="2000" dirty="0"/>
              <a:t>"</a:t>
            </a:r>
            <a:r>
              <a:rPr lang="tr-TR" sz="2000" dirty="0"/>
              <a:t>Bos dosya</a:t>
            </a:r>
            <a:r>
              <a:rPr lang="en-US" sz="2000" dirty="0"/>
              <a:t>"</a:t>
            </a:r>
            <a:r>
              <a:rPr lang="tr-TR" sz="2000" dirty="0"/>
              <a:t> yazdır)</a:t>
            </a:r>
          </a:p>
          <a:p>
            <a:pPr>
              <a:lnSpc>
                <a:spcPct val="120000"/>
              </a:lnSpc>
            </a:pPr>
            <a:r>
              <a:rPr lang="tr-TR" sz="2400" dirty="0"/>
              <a:t>Kullanıcı programdan çıkmadıkça, menü tekrar verilsin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57200" y="5013176"/>
            <a:ext cx="8471284" cy="14041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7662" y="5373216"/>
            <a:ext cx="3300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"ornek1.txt"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"w"</a:t>
            </a:r>
            <a:r>
              <a:rPr lang="tr-TR" dirty="0"/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1540" y="501317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İPUÇLARI:</a:t>
            </a:r>
            <a:endParaRPr lang="en-US" dirty="0"/>
          </a:p>
        </p:txBody>
      </p:sp>
      <p:cxnSp>
        <p:nvCxnSpPr>
          <p:cNvPr id="10" name="Straight Connector 9"/>
          <p:cNvCxnSpPr>
            <a:stCxn id="7" idx="0"/>
            <a:endCxn id="7" idx="2"/>
          </p:cNvCxnSpPr>
          <p:nvPr/>
        </p:nvCxnSpPr>
        <p:spPr>
          <a:xfrm>
            <a:off x="4692842" y="5013176"/>
            <a:ext cx="0" cy="1404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75556" y="5626985"/>
            <a:ext cx="32153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"ornek1.txt"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"r"</a:t>
            </a:r>
            <a:r>
              <a:rPr lang="tr-TR" dirty="0"/>
              <a:t>)</a:t>
            </a:r>
          </a:p>
          <a:p>
            <a:pPr marL="0" lvl="1"/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"ornek1.txt"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"a"</a:t>
            </a:r>
            <a:r>
              <a:rPr lang="tr-TR" dirty="0"/>
              <a:t>)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752020" y="5955831"/>
            <a:ext cx="151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dosya1.</a:t>
            </a:r>
            <a:r>
              <a:rPr lang="tr-TR" dirty="0">
                <a:solidFill>
                  <a:srgbClr val="7030A0"/>
                </a:solidFill>
              </a:rPr>
              <a:t>close</a:t>
            </a:r>
            <a:r>
              <a:rPr lang="tr-TR" dirty="0"/>
              <a:t>()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2020" y="5327920"/>
            <a:ext cx="3572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dosya1.</a:t>
            </a:r>
            <a:r>
              <a:rPr lang="tr-TR" dirty="0">
                <a:solidFill>
                  <a:srgbClr val="7030A0"/>
                </a:solidFill>
              </a:rPr>
              <a:t>write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Sabanci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Universitesi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2020" y="5651956"/>
            <a:ext cx="2843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tr-TR" dirty="0" err="1"/>
              <a:t>dosyanin_ici</a:t>
            </a:r>
            <a:r>
              <a:rPr lang="tr-TR" dirty="0"/>
              <a:t> = dosya1.</a:t>
            </a:r>
            <a:r>
              <a:rPr lang="tr-TR" dirty="0">
                <a:solidFill>
                  <a:srgbClr val="7030A0"/>
                </a:solidFill>
              </a:rPr>
              <a:t>read</a:t>
            </a:r>
            <a:r>
              <a:rPr lang="tr-TR" dirty="0"/>
              <a:t>()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 O Dosya Yoksa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dosyayı </a:t>
            </a:r>
            <a:r>
              <a:rPr lang="en-US" dirty="0"/>
              <a:t>"</a:t>
            </a:r>
            <a:r>
              <a:rPr lang="tr-TR" dirty="0"/>
              <a:t>w</a:t>
            </a:r>
            <a:r>
              <a:rPr lang="en-US" dirty="0"/>
              <a:t>"</a:t>
            </a:r>
            <a:r>
              <a:rPr lang="tr-TR" dirty="0"/>
              <a:t> </a:t>
            </a:r>
            <a:r>
              <a:rPr lang="tr-TR" dirty="0" err="1"/>
              <a:t>modunda</a:t>
            </a:r>
            <a:r>
              <a:rPr lang="tr-TR" dirty="0"/>
              <a:t> acarsanız, dosya var mı yok mu demeden dosya açılır</a:t>
            </a:r>
          </a:p>
          <a:p>
            <a:pPr lvl="1"/>
            <a:r>
              <a:rPr lang="tr-TR" dirty="0"/>
              <a:t>Dosya önceden varsa, yazarken eski yazılanlar silinir</a:t>
            </a:r>
          </a:p>
          <a:p>
            <a:pPr lvl="1"/>
            <a:r>
              <a:rPr lang="tr-TR" dirty="0"/>
              <a:t>Dosya yoksa boş olarak açılır</a:t>
            </a:r>
          </a:p>
          <a:p>
            <a:r>
              <a:rPr lang="tr-TR" dirty="0"/>
              <a:t>Diğer </a:t>
            </a:r>
            <a:r>
              <a:rPr lang="tr-TR" dirty="0" err="1"/>
              <a:t>modlarda</a:t>
            </a:r>
            <a:r>
              <a:rPr lang="tr-TR" dirty="0"/>
              <a:t>, </a:t>
            </a:r>
            <a:r>
              <a:rPr lang="en-US" dirty="0"/>
              <a:t>"</a:t>
            </a:r>
            <a:r>
              <a:rPr lang="tr-TR" dirty="0"/>
              <a:t>r</a:t>
            </a:r>
            <a:r>
              <a:rPr lang="en-US" dirty="0"/>
              <a:t>"</a:t>
            </a:r>
            <a:r>
              <a:rPr lang="tr-TR" dirty="0"/>
              <a:t>, </a:t>
            </a:r>
            <a:r>
              <a:rPr lang="en-US" dirty="0"/>
              <a:t>"</a:t>
            </a:r>
            <a:r>
              <a:rPr lang="tr-TR" dirty="0"/>
              <a:t>a</a:t>
            </a:r>
            <a:r>
              <a:rPr lang="en-US" dirty="0"/>
              <a:t>"</a:t>
            </a:r>
            <a:r>
              <a:rPr lang="tr-TR" dirty="0"/>
              <a:t>, olmayan dosyayı açmak hata verir</a:t>
            </a:r>
          </a:p>
          <a:p>
            <a:r>
              <a:rPr lang="tr-TR" dirty="0"/>
              <a:t>Bunun için aşağıdaki kontrolü yaparız</a:t>
            </a:r>
          </a:p>
          <a:p>
            <a:pPr lvl="1"/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dirty="0"/>
              <a:t> </a:t>
            </a:r>
            <a:r>
              <a:rPr lang="tr-TR" dirty="0" err="1"/>
              <a:t>os</a:t>
            </a:r>
            <a:r>
              <a:rPr lang="tr-TR" dirty="0"/>
              <a:t>.</a:t>
            </a:r>
            <a:r>
              <a:rPr lang="tr-TR" dirty="0" err="1"/>
              <a:t>path</a:t>
            </a:r>
            <a:r>
              <a:rPr lang="tr-TR" dirty="0"/>
              <a:t>.</a:t>
            </a:r>
            <a:r>
              <a:rPr lang="tr-TR" dirty="0" err="1"/>
              <a:t>exists</a:t>
            </a:r>
            <a:r>
              <a:rPr lang="tr-TR" dirty="0"/>
              <a:t>(dosya_ismi) == </a:t>
            </a:r>
            <a:r>
              <a:rPr lang="tr-TR" dirty="0" err="1">
                <a:solidFill>
                  <a:srgbClr val="7030A0"/>
                </a:solidFill>
              </a:rPr>
              <a:t>True</a:t>
            </a:r>
            <a:r>
              <a:rPr lang="tr-TR" dirty="0"/>
              <a:t>:</a:t>
            </a:r>
          </a:p>
          <a:p>
            <a:pPr lvl="1"/>
            <a:r>
              <a:rPr lang="tr-TR" dirty="0"/>
              <a:t>Bunun için önce, programın başına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import</a:t>
            </a:r>
            <a:r>
              <a:rPr lang="tr-TR" dirty="0"/>
              <a:t> </a:t>
            </a:r>
            <a:r>
              <a:rPr lang="tr-TR" dirty="0" err="1"/>
              <a:t>os</a:t>
            </a:r>
            <a:r>
              <a:rPr lang="tr-TR" dirty="0"/>
              <a:t> dememiz gerekir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 Artık Küçük Bir Ödev Değil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r>
              <a:rPr lang="tr-TR" dirty="0"/>
              <a:t>Aynı ödev</a:t>
            </a:r>
          </a:p>
          <a:p>
            <a:r>
              <a:rPr lang="tr-TR" dirty="0"/>
              <a:t>Önceden yaratılmış bir dosya olmasa da çalışsın</a:t>
            </a:r>
          </a:p>
          <a:p>
            <a:r>
              <a:rPr lang="tr-TR" dirty="0"/>
              <a:t>Kimlik bilgilerini kullanıcıdan isteyin</a:t>
            </a:r>
          </a:p>
          <a:p>
            <a:r>
              <a:rPr lang="tr-TR" dirty="0"/>
              <a:t>Kullanıcıya aynı üç seçeneği verin</a:t>
            </a:r>
          </a:p>
          <a:p>
            <a:r>
              <a:rPr lang="tr-TR" dirty="0"/>
              <a:t>Dosya ismini kullanıcı girsin</a:t>
            </a:r>
          </a:p>
          <a:p>
            <a:r>
              <a:rPr lang="tr-TR" dirty="0"/>
              <a:t>Dosya açılmadan önce dosyanın olup olmadığı kontrol edilsin; dosya yoksa</a:t>
            </a:r>
          </a:p>
          <a:p>
            <a:pPr lvl="1"/>
            <a:r>
              <a:rPr lang="tr-TR" dirty="0"/>
              <a:t>Okuma yapmak istiyorsak, </a:t>
            </a:r>
            <a:r>
              <a:rPr lang="en-US" dirty="0"/>
              <a:t>"</a:t>
            </a:r>
            <a:r>
              <a:rPr lang="tr-TR" dirty="0"/>
              <a:t>Böyle bir dosya yok</a:t>
            </a:r>
            <a:r>
              <a:rPr lang="en-US" dirty="0"/>
              <a:t>"</a:t>
            </a:r>
            <a:r>
              <a:rPr lang="tr-TR" dirty="0"/>
              <a:t> desin</a:t>
            </a:r>
          </a:p>
          <a:p>
            <a:pPr lvl="1"/>
            <a:r>
              <a:rPr lang="tr-TR" dirty="0"/>
              <a:t>Yeni kayıt girmek istiyorsak, </a:t>
            </a:r>
            <a:r>
              <a:rPr lang="en-US" dirty="0"/>
              <a:t>"</a:t>
            </a:r>
            <a:r>
              <a:rPr lang="tr-TR" dirty="0"/>
              <a:t>Yeni bir dosya acıyorum</a:t>
            </a:r>
            <a:r>
              <a:rPr lang="en-US" dirty="0"/>
              <a:t>" </a:t>
            </a:r>
            <a:r>
              <a:rPr lang="tr-TR" dirty="0"/>
              <a:t>desin ve kaydı alsın</a:t>
            </a:r>
          </a:p>
          <a:p>
            <a:pPr lvl="1"/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Farklı Dosya Okuma Şekilleri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8508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/>
              <a:t>Yeni bir fonksiyon: </a:t>
            </a:r>
            <a:r>
              <a:rPr lang="tr-TR" dirty="0" err="1">
                <a:solidFill>
                  <a:srgbClr val="7030A0"/>
                </a:solidFill>
              </a:rPr>
              <a:t>readline</a:t>
            </a:r>
            <a:r>
              <a:rPr lang="tr-TR" dirty="0"/>
              <a:t>()</a:t>
            </a:r>
          </a:p>
          <a:p>
            <a:pPr>
              <a:lnSpc>
                <a:spcPct val="120000"/>
              </a:lnSpc>
            </a:pPr>
            <a:r>
              <a:rPr lang="tr-TR" dirty="0"/>
              <a:t>Bununla dosyanın bir satırını okuruz</a:t>
            </a:r>
          </a:p>
          <a:p>
            <a:pPr>
              <a:lnSpc>
                <a:spcPct val="120000"/>
              </a:lnSpc>
            </a:pPr>
            <a:r>
              <a:rPr lang="tr-TR" dirty="0"/>
              <a:t>Örnek: </a:t>
            </a:r>
            <a:r>
              <a:rPr lang="en-US" dirty="0" err="1"/>
              <a:t>arkadaslar</a:t>
            </a:r>
            <a:r>
              <a:rPr lang="tr-TR" dirty="0"/>
              <a:t>.</a:t>
            </a:r>
            <a:r>
              <a:rPr lang="tr-TR" dirty="0" err="1"/>
              <a:t>txt</a:t>
            </a:r>
            <a:r>
              <a:rPr lang="tr-TR" dirty="0"/>
              <a:t> dosyasının içeriği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/>
              <a:t>Erkay Savas	01.05.1891	Istanbul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/>
              <a:t>Mazhar </a:t>
            </a:r>
            <a:r>
              <a:rPr lang="tr-TR" dirty="0" err="1"/>
              <a:t>Alanson</a:t>
            </a:r>
            <a:r>
              <a:rPr lang="tr-TR" dirty="0"/>
              <a:t>	05.06.1950	Trabzon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 err="1"/>
              <a:t>Barrack</a:t>
            </a:r>
            <a:r>
              <a:rPr lang="tr-TR" dirty="0"/>
              <a:t> Obama	04.08.1960	</a:t>
            </a:r>
            <a:r>
              <a:rPr lang="tr-TR" dirty="0" err="1"/>
              <a:t>Hawai</a:t>
            </a:r>
            <a:endParaRPr lang="tr-TR" dirty="0"/>
          </a:p>
          <a:p>
            <a:pPr lvl="1">
              <a:lnSpc>
                <a:spcPct val="120000"/>
              </a:lnSpc>
              <a:buNone/>
            </a:pPr>
            <a:r>
              <a:rPr lang="tr-TR" dirty="0"/>
              <a:t>Angela </a:t>
            </a:r>
            <a:r>
              <a:rPr lang="tr-TR" dirty="0" err="1"/>
              <a:t>Merke</a:t>
            </a:r>
            <a:r>
              <a:rPr lang="en-US" dirty="0"/>
              <a:t>l</a:t>
            </a:r>
            <a:r>
              <a:rPr lang="tr-TR" dirty="0"/>
              <a:t>	01.02.1770	Almanya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7030A0"/>
                </a:solidFill>
              </a:rPr>
              <a:t>readline</a:t>
            </a:r>
            <a:r>
              <a:rPr lang="tr-TR" dirty="0"/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7240" y="2888940"/>
            <a:ext cx="6923112" cy="16127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 err="1"/>
              <a:t>kayit_dosyasi</a:t>
            </a:r>
            <a:r>
              <a:rPr lang="tr-TR" sz="2000" dirty="0"/>
              <a:t> = </a:t>
            </a:r>
            <a:r>
              <a:rPr lang="tr-TR" sz="2000" dirty="0" err="1">
                <a:solidFill>
                  <a:srgbClr val="7030A0"/>
                </a:solidFill>
              </a:rPr>
              <a:t>open</a:t>
            </a:r>
            <a:r>
              <a:rPr lang="tr-TR" sz="2000" dirty="0"/>
              <a:t>(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  <a:r>
              <a:rPr lang="en-US" sz="2000" dirty="0" err="1">
                <a:solidFill>
                  <a:srgbClr val="00B050"/>
                </a:solidFill>
              </a:rPr>
              <a:t>arkadaslar</a:t>
            </a:r>
            <a:r>
              <a:rPr lang="tr-TR" sz="2000" dirty="0">
                <a:solidFill>
                  <a:srgbClr val="00B050"/>
                </a:solidFill>
              </a:rPr>
              <a:t>.</a:t>
            </a:r>
            <a:r>
              <a:rPr lang="tr-TR" sz="2000" dirty="0" err="1">
                <a:solidFill>
                  <a:srgbClr val="00B050"/>
                </a:solidFill>
              </a:rPr>
              <a:t>txt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  <a:r>
              <a:rPr lang="tr-TR" sz="2000" dirty="0"/>
              <a:t>, </a:t>
            </a:r>
            <a:r>
              <a:rPr lang="tr-TR" sz="2000" dirty="0">
                <a:solidFill>
                  <a:srgbClr val="00B050"/>
                </a:solidFill>
              </a:rPr>
              <a:t>"r"</a:t>
            </a:r>
            <a:r>
              <a:rPr lang="tr-TR" sz="2000" dirty="0"/>
              <a:t>)</a:t>
            </a:r>
          </a:p>
          <a:p>
            <a:pPr>
              <a:buNone/>
            </a:pPr>
            <a:r>
              <a:rPr lang="tr-TR" sz="2000" dirty="0" err="1"/>
              <a:t>kayit</a:t>
            </a:r>
            <a:r>
              <a:rPr lang="tr-TR" sz="2000" dirty="0"/>
              <a:t> = </a:t>
            </a:r>
            <a:r>
              <a:rPr lang="tr-TR" sz="2000" dirty="0" err="1"/>
              <a:t>kayit</a:t>
            </a:r>
            <a:r>
              <a:rPr lang="tr-TR" sz="2000" dirty="0"/>
              <a:t>_</a:t>
            </a:r>
            <a:r>
              <a:rPr lang="tr-TR" sz="2000" dirty="0" err="1"/>
              <a:t>dosyasi</a:t>
            </a:r>
            <a:r>
              <a:rPr lang="tr-TR" sz="2000" dirty="0"/>
              <a:t>.</a:t>
            </a:r>
            <a:r>
              <a:rPr lang="tr-TR" sz="2000" dirty="0" err="1"/>
              <a:t>readline</a:t>
            </a:r>
            <a:r>
              <a:rPr lang="tr-TR" sz="2000" dirty="0"/>
              <a:t>()</a:t>
            </a:r>
          </a:p>
          <a:p>
            <a:pPr>
              <a:buNone/>
            </a:pP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/>
              <a:t> </a:t>
            </a:r>
            <a:r>
              <a:rPr lang="tr-TR" sz="2000" dirty="0" err="1"/>
              <a:t>kayit</a:t>
            </a:r>
            <a:endParaRPr lang="tr-TR" sz="2000" dirty="0"/>
          </a:p>
          <a:p>
            <a:pPr>
              <a:buNone/>
            </a:pPr>
            <a:r>
              <a:rPr lang="tr-TR" sz="2000" dirty="0" err="1"/>
              <a:t>kayit</a:t>
            </a:r>
            <a:r>
              <a:rPr lang="tr-TR" sz="2000" dirty="0"/>
              <a:t>_</a:t>
            </a:r>
            <a:r>
              <a:rPr lang="tr-TR" sz="2000" dirty="0" err="1"/>
              <a:t>dosyasi</a:t>
            </a:r>
            <a:r>
              <a:rPr lang="tr-TR" sz="2000" dirty="0"/>
              <a:t>.</a:t>
            </a:r>
            <a:r>
              <a:rPr lang="tr-TR" sz="2000" dirty="0" err="1"/>
              <a:t>close</a:t>
            </a:r>
            <a:r>
              <a:rPr lang="tr-TR" sz="2000" dirty="0"/>
              <a:t>()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91580" y="1417638"/>
            <a:ext cx="72111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None/>
            </a:pPr>
            <a:r>
              <a:rPr lang="tr-TR" sz="2000" dirty="0"/>
              <a:t>Erkay Savas	01.05.1891	Istanbul</a:t>
            </a:r>
          </a:p>
          <a:p>
            <a:pPr marL="0" lvl="1">
              <a:buNone/>
            </a:pPr>
            <a:r>
              <a:rPr lang="tr-TR" sz="2000" dirty="0"/>
              <a:t>Mazhar </a:t>
            </a:r>
            <a:r>
              <a:rPr lang="tr-TR" sz="2000" dirty="0" err="1"/>
              <a:t>Alanson</a:t>
            </a:r>
            <a:r>
              <a:rPr lang="tr-TR" sz="2000" dirty="0"/>
              <a:t>	05.06.1950	Trabzon</a:t>
            </a:r>
          </a:p>
          <a:p>
            <a:pPr marL="0" lvl="1">
              <a:buNone/>
            </a:pPr>
            <a:r>
              <a:rPr lang="tr-TR" sz="2000" dirty="0" err="1"/>
              <a:t>Barrack</a:t>
            </a:r>
            <a:r>
              <a:rPr lang="tr-TR" sz="2000" dirty="0"/>
              <a:t> Obama	04.08.1960	</a:t>
            </a:r>
            <a:r>
              <a:rPr lang="tr-TR" sz="2000" dirty="0" err="1"/>
              <a:t>Hawai</a:t>
            </a:r>
            <a:endParaRPr lang="tr-TR" sz="2000" dirty="0"/>
          </a:p>
          <a:p>
            <a:pPr marL="0" lvl="1">
              <a:buNone/>
            </a:pPr>
            <a:r>
              <a:rPr lang="tr-TR" sz="2000" dirty="0"/>
              <a:t>Angela </a:t>
            </a:r>
            <a:r>
              <a:rPr lang="tr-TR" sz="2000" dirty="0" err="1"/>
              <a:t>Merke</a:t>
            </a:r>
            <a:r>
              <a:rPr lang="en-US" sz="2000" dirty="0"/>
              <a:t>l</a:t>
            </a:r>
            <a:r>
              <a:rPr lang="tr-TR" sz="2000" dirty="0"/>
              <a:t>	01.02.1770	Almanya</a:t>
            </a:r>
          </a:p>
        </p:txBody>
      </p:sp>
      <p:sp>
        <p:nvSpPr>
          <p:cNvPr id="8" name="Rectangle 7"/>
          <p:cNvSpPr/>
          <p:nvPr/>
        </p:nvSpPr>
        <p:spPr>
          <a:xfrm>
            <a:off x="884548" y="4761148"/>
            <a:ext cx="54259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&gt;&gt;&gt; </a:t>
            </a:r>
          </a:p>
          <a:p>
            <a:r>
              <a:rPr lang="tr-TR" sz="2000" dirty="0">
                <a:solidFill>
                  <a:srgbClr val="3146DF"/>
                </a:solidFill>
              </a:rPr>
              <a:t>Erkay Savas	01.05.1891	Istanbul</a:t>
            </a:r>
          </a:p>
          <a:p>
            <a:r>
              <a:rPr lang="tr-TR" sz="2000" dirty="0"/>
              <a:t>&gt;&gt;&gt;</a:t>
            </a:r>
          </a:p>
        </p:txBody>
      </p:sp>
      <p:sp>
        <p:nvSpPr>
          <p:cNvPr id="9" name="Right Arrow 8"/>
          <p:cNvSpPr/>
          <p:nvPr/>
        </p:nvSpPr>
        <p:spPr>
          <a:xfrm>
            <a:off x="467544" y="1489646"/>
            <a:ext cx="360040" cy="283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Right Arrow 9"/>
          <p:cNvSpPr/>
          <p:nvPr/>
        </p:nvSpPr>
        <p:spPr>
          <a:xfrm>
            <a:off x="467544" y="1772816"/>
            <a:ext cx="360040" cy="283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 animBg="1"/>
      <p:bldP spid="9" grpId="1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7030A0"/>
                </a:solidFill>
              </a:rPr>
              <a:t>readline</a:t>
            </a:r>
            <a:r>
              <a:rPr lang="tr-TR" dirty="0"/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7240" y="2849089"/>
            <a:ext cx="6923112" cy="220009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2000" dirty="0" err="1"/>
              <a:t>kayit_dosyasi</a:t>
            </a:r>
            <a:r>
              <a:rPr lang="tr-TR" sz="2000" dirty="0"/>
              <a:t> = </a:t>
            </a:r>
            <a:r>
              <a:rPr lang="tr-TR" sz="2000" dirty="0" err="1">
                <a:solidFill>
                  <a:srgbClr val="7030A0"/>
                </a:solidFill>
              </a:rPr>
              <a:t>open</a:t>
            </a:r>
            <a:r>
              <a:rPr lang="tr-TR" sz="2000" dirty="0"/>
              <a:t>(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  <a:r>
              <a:rPr lang="en-US" sz="2000" dirty="0" err="1">
                <a:solidFill>
                  <a:srgbClr val="00B050"/>
                </a:solidFill>
              </a:rPr>
              <a:t>arkadas</a:t>
            </a:r>
            <a:r>
              <a:rPr lang="tr-TR" sz="2000" dirty="0">
                <a:solidFill>
                  <a:srgbClr val="00B050"/>
                </a:solidFill>
              </a:rPr>
              <a:t>lar.txt"</a:t>
            </a:r>
            <a:r>
              <a:rPr lang="tr-TR" sz="2000" dirty="0"/>
              <a:t>, </a:t>
            </a:r>
            <a:r>
              <a:rPr lang="tr-TR" sz="2000" dirty="0">
                <a:solidFill>
                  <a:srgbClr val="00B050"/>
                </a:solidFill>
              </a:rPr>
              <a:t>"r"</a:t>
            </a:r>
            <a:r>
              <a:rPr lang="tr-TR" sz="2000" dirty="0"/>
              <a:t>)</a:t>
            </a:r>
          </a:p>
          <a:p>
            <a:pPr>
              <a:buNone/>
            </a:pPr>
            <a:r>
              <a:rPr lang="tr-TR" sz="2000" dirty="0" err="1"/>
              <a:t>kayit</a:t>
            </a:r>
            <a:r>
              <a:rPr lang="tr-TR" sz="2000" dirty="0"/>
              <a:t> = </a:t>
            </a:r>
            <a:r>
              <a:rPr lang="tr-TR" sz="2000" dirty="0" err="1"/>
              <a:t>kayit</a:t>
            </a:r>
            <a:r>
              <a:rPr lang="tr-TR" sz="2000" dirty="0"/>
              <a:t>_</a:t>
            </a:r>
            <a:r>
              <a:rPr lang="tr-TR" sz="2000" dirty="0" err="1"/>
              <a:t>dosyasi</a:t>
            </a:r>
            <a:r>
              <a:rPr lang="tr-TR" sz="2000" dirty="0"/>
              <a:t>.</a:t>
            </a:r>
            <a:r>
              <a:rPr lang="tr-TR" sz="2000" dirty="0" err="1"/>
              <a:t>readline</a:t>
            </a:r>
            <a:r>
              <a:rPr lang="tr-TR" sz="2000" dirty="0"/>
              <a:t>()</a:t>
            </a:r>
          </a:p>
          <a:p>
            <a:pPr>
              <a:buNone/>
            </a:pP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/>
              <a:t> </a:t>
            </a:r>
            <a:r>
              <a:rPr lang="tr-TR" sz="2000" dirty="0" err="1"/>
              <a:t>kayit</a:t>
            </a:r>
            <a:endParaRPr lang="tr-TR" sz="2000" dirty="0"/>
          </a:p>
          <a:p>
            <a:pPr>
              <a:buNone/>
            </a:pPr>
            <a:r>
              <a:rPr lang="tr-TR" sz="2000" dirty="0" err="1"/>
              <a:t>kayit</a:t>
            </a:r>
            <a:r>
              <a:rPr lang="tr-TR" sz="2000" dirty="0"/>
              <a:t> = </a:t>
            </a:r>
            <a:r>
              <a:rPr lang="tr-TR" sz="2000" dirty="0" err="1"/>
              <a:t>kayit</a:t>
            </a:r>
            <a:r>
              <a:rPr lang="tr-TR" sz="2000" dirty="0"/>
              <a:t>_</a:t>
            </a:r>
            <a:r>
              <a:rPr lang="tr-TR" sz="2000" dirty="0" err="1"/>
              <a:t>dosyasi</a:t>
            </a:r>
            <a:r>
              <a:rPr lang="tr-TR" sz="2000" dirty="0"/>
              <a:t>.</a:t>
            </a:r>
            <a:r>
              <a:rPr lang="tr-TR" sz="2000" dirty="0" err="1"/>
              <a:t>readline</a:t>
            </a:r>
            <a:r>
              <a:rPr lang="tr-TR" sz="2000" dirty="0"/>
              <a:t>()</a:t>
            </a:r>
          </a:p>
          <a:p>
            <a:pPr>
              <a:buNone/>
            </a:pP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/>
              <a:t> </a:t>
            </a:r>
            <a:r>
              <a:rPr lang="tr-TR" sz="2000" dirty="0" err="1"/>
              <a:t>kayit</a:t>
            </a:r>
            <a:endParaRPr lang="tr-TR" sz="2000" dirty="0"/>
          </a:p>
          <a:p>
            <a:pPr>
              <a:buNone/>
            </a:pPr>
            <a:endParaRPr lang="tr-TR" sz="2000" dirty="0"/>
          </a:p>
          <a:p>
            <a:pPr>
              <a:buNone/>
            </a:pPr>
            <a:r>
              <a:rPr lang="tr-TR" sz="2000" dirty="0" err="1"/>
              <a:t>kayit</a:t>
            </a:r>
            <a:r>
              <a:rPr lang="tr-TR" sz="2000" dirty="0"/>
              <a:t>_</a:t>
            </a:r>
            <a:r>
              <a:rPr lang="tr-TR" sz="2000" dirty="0" err="1"/>
              <a:t>dosyasi</a:t>
            </a:r>
            <a:r>
              <a:rPr lang="tr-TR" sz="2000" dirty="0"/>
              <a:t>.</a:t>
            </a:r>
            <a:r>
              <a:rPr lang="tr-TR" sz="2000" dirty="0" err="1"/>
              <a:t>close</a:t>
            </a:r>
            <a:r>
              <a:rPr lang="tr-TR" sz="2000" dirty="0"/>
              <a:t>()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91580" y="1417638"/>
            <a:ext cx="72111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None/>
            </a:pPr>
            <a:r>
              <a:rPr lang="tr-TR" sz="2000" dirty="0"/>
              <a:t>Erkay Savas	01.05.1891	Istanbul</a:t>
            </a:r>
          </a:p>
          <a:p>
            <a:pPr marL="0" lvl="1">
              <a:buNone/>
            </a:pPr>
            <a:r>
              <a:rPr lang="tr-TR" sz="2000" dirty="0"/>
              <a:t>Mazhar </a:t>
            </a:r>
            <a:r>
              <a:rPr lang="tr-TR" sz="2000" dirty="0" err="1"/>
              <a:t>Alanson</a:t>
            </a:r>
            <a:r>
              <a:rPr lang="tr-TR" sz="2000" dirty="0"/>
              <a:t>	05.06.1950	Trabzon</a:t>
            </a:r>
          </a:p>
          <a:p>
            <a:pPr marL="0" lvl="1">
              <a:buNone/>
            </a:pPr>
            <a:r>
              <a:rPr lang="tr-TR" sz="2000" dirty="0" err="1"/>
              <a:t>Barrack</a:t>
            </a:r>
            <a:r>
              <a:rPr lang="tr-TR" sz="2000" dirty="0"/>
              <a:t> Obama	04.08.1960	</a:t>
            </a:r>
            <a:r>
              <a:rPr lang="tr-TR" sz="2000" dirty="0" err="1"/>
              <a:t>Hawai</a:t>
            </a:r>
            <a:endParaRPr lang="tr-TR" sz="2000" dirty="0"/>
          </a:p>
          <a:p>
            <a:pPr marL="0" lvl="1">
              <a:buNone/>
            </a:pPr>
            <a:r>
              <a:rPr lang="tr-TR" sz="2000" dirty="0"/>
              <a:t>Angela </a:t>
            </a:r>
            <a:r>
              <a:rPr lang="tr-TR" sz="2000" dirty="0" err="1"/>
              <a:t>Merke</a:t>
            </a:r>
            <a:r>
              <a:rPr lang="en-US" sz="2000" dirty="0"/>
              <a:t>l</a:t>
            </a:r>
            <a:r>
              <a:rPr lang="tr-TR" sz="2000" dirty="0"/>
              <a:t>	01.02.1770	Almanya</a:t>
            </a:r>
          </a:p>
        </p:txBody>
      </p:sp>
      <p:sp>
        <p:nvSpPr>
          <p:cNvPr id="8" name="Rectangle 7"/>
          <p:cNvSpPr/>
          <p:nvPr/>
        </p:nvSpPr>
        <p:spPr>
          <a:xfrm>
            <a:off x="874204" y="4941168"/>
            <a:ext cx="54259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&gt;&gt;&gt; </a:t>
            </a:r>
          </a:p>
          <a:p>
            <a:r>
              <a:rPr lang="tr-TR" sz="2000" dirty="0">
                <a:solidFill>
                  <a:srgbClr val="3146DF"/>
                </a:solidFill>
              </a:rPr>
              <a:t>Erkay Savas	01.05.1891	Istanbul</a:t>
            </a:r>
          </a:p>
          <a:p>
            <a:r>
              <a:rPr lang="tr-TR" sz="2000" dirty="0">
                <a:solidFill>
                  <a:srgbClr val="3146DF"/>
                </a:solidFill>
              </a:rPr>
              <a:t>Mazhar </a:t>
            </a:r>
            <a:r>
              <a:rPr lang="tr-TR" sz="2000" dirty="0" err="1">
                <a:solidFill>
                  <a:srgbClr val="3146DF"/>
                </a:solidFill>
              </a:rPr>
              <a:t>Alanson</a:t>
            </a:r>
            <a:r>
              <a:rPr lang="tr-TR" sz="2000" dirty="0">
                <a:solidFill>
                  <a:srgbClr val="3146DF"/>
                </a:solidFill>
              </a:rPr>
              <a:t>	05.06.1950	Trabzon</a:t>
            </a:r>
          </a:p>
          <a:p>
            <a:r>
              <a:rPr lang="tr-TR" sz="2000" dirty="0"/>
              <a:t>&gt;&gt;&gt;</a:t>
            </a:r>
          </a:p>
        </p:txBody>
      </p:sp>
      <p:sp>
        <p:nvSpPr>
          <p:cNvPr id="9" name="Right Arrow 8"/>
          <p:cNvSpPr/>
          <p:nvPr/>
        </p:nvSpPr>
        <p:spPr>
          <a:xfrm>
            <a:off x="467544" y="2101714"/>
            <a:ext cx="360040" cy="283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Right Arrow 9"/>
          <p:cNvSpPr/>
          <p:nvPr/>
        </p:nvSpPr>
        <p:spPr>
          <a:xfrm>
            <a:off x="467544" y="1772816"/>
            <a:ext cx="360040" cy="283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Right Arrow 10"/>
          <p:cNvSpPr/>
          <p:nvPr/>
        </p:nvSpPr>
        <p:spPr>
          <a:xfrm>
            <a:off x="457200" y="1489646"/>
            <a:ext cx="360040" cy="283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uiExpand="1" animBg="1"/>
      <p:bldP spid="10" grpId="0" uiExpand="1" animBg="1"/>
      <p:bldP spid="10" grpId="1" uiExpand="1" animBg="1"/>
      <p:bldP spid="11" grpId="0" uiExpand="1" animBg="1"/>
      <p:bldP spid="11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Tüm Satırları Birden Okumak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48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/>
              <a:t>kayit</a:t>
            </a:r>
            <a:r>
              <a:rPr lang="tr-TR" dirty="0"/>
              <a:t>_</a:t>
            </a:r>
            <a:r>
              <a:rPr lang="tr-TR" dirty="0" err="1"/>
              <a:t>dosyasi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kayitlar</a:t>
            </a:r>
            <a:r>
              <a:rPr lang="tr-TR" dirty="0">
                <a:solidFill>
                  <a:srgbClr val="00B050"/>
                </a:solidFill>
              </a:rPr>
              <a:t>.</a:t>
            </a:r>
            <a:r>
              <a:rPr lang="tr-TR" dirty="0" err="1">
                <a:solidFill>
                  <a:srgbClr val="00B050"/>
                </a:solidFill>
              </a:rPr>
              <a:t>txt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"r"</a:t>
            </a:r>
            <a:r>
              <a:rPr lang="tr-TR" dirty="0"/>
              <a:t>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dirty="0"/>
              <a:t> satir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dirty="0"/>
              <a:t> </a:t>
            </a:r>
            <a:r>
              <a:rPr lang="tr-TR" dirty="0" err="1"/>
              <a:t>kayit</a:t>
            </a:r>
            <a:r>
              <a:rPr lang="tr-TR" dirty="0"/>
              <a:t>_</a:t>
            </a:r>
            <a:r>
              <a:rPr lang="tr-TR" dirty="0" err="1"/>
              <a:t>dosyasi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satir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57200" y="3645025"/>
            <a:ext cx="7715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&gt;&gt;&gt; </a:t>
            </a:r>
          </a:p>
          <a:p>
            <a:r>
              <a:rPr lang="tr-TR" sz="2000" dirty="0">
                <a:solidFill>
                  <a:srgbClr val="3146DF"/>
                </a:solidFill>
              </a:rPr>
              <a:t>Erkay Savas	01.05.1891	Istanbul</a:t>
            </a:r>
          </a:p>
          <a:p>
            <a:endParaRPr lang="tr-TR" sz="2000" dirty="0">
              <a:solidFill>
                <a:srgbClr val="3146DF"/>
              </a:solidFill>
            </a:endParaRPr>
          </a:p>
          <a:p>
            <a:r>
              <a:rPr lang="tr-TR" sz="2000" dirty="0">
                <a:solidFill>
                  <a:srgbClr val="3146DF"/>
                </a:solidFill>
              </a:rPr>
              <a:t>Mazhar </a:t>
            </a:r>
            <a:r>
              <a:rPr lang="tr-TR" sz="2000" dirty="0" err="1">
                <a:solidFill>
                  <a:srgbClr val="3146DF"/>
                </a:solidFill>
              </a:rPr>
              <a:t>Alanson</a:t>
            </a:r>
            <a:r>
              <a:rPr lang="tr-TR" sz="2000" dirty="0">
                <a:solidFill>
                  <a:srgbClr val="3146DF"/>
                </a:solidFill>
              </a:rPr>
              <a:t>	05.06.1950	Trabzon</a:t>
            </a:r>
          </a:p>
          <a:p>
            <a:endParaRPr lang="tr-TR" sz="2000" dirty="0">
              <a:solidFill>
                <a:srgbClr val="3146DF"/>
              </a:solidFill>
            </a:endParaRPr>
          </a:p>
          <a:p>
            <a:r>
              <a:rPr lang="tr-TR" sz="2000" dirty="0" err="1">
                <a:solidFill>
                  <a:srgbClr val="3146DF"/>
                </a:solidFill>
              </a:rPr>
              <a:t>Barrack</a:t>
            </a:r>
            <a:r>
              <a:rPr lang="tr-TR" sz="2000" dirty="0">
                <a:solidFill>
                  <a:srgbClr val="3146DF"/>
                </a:solidFill>
              </a:rPr>
              <a:t> Obama	04.08.1960	</a:t>
            </a:r>
            <a:r>
              <a:rPr lang="tr-TR" sz="2000" dirty="0" err="1">
                <a:solidFill>
                  <a:srgbClr val="3146DF"/>
                </a:solidFill>
              </a:rPr>
              <a:t>Hawai</a:t>
            </a:r>
            <a:endParaRPr lang="tr-TR" sz="2000" dirty="0">
              <a:solidFill>
                <a:srgbClr val="3146DF"/>
              </a:solidFill>
            </a:endParaRPr>
          </a:p>
          <a:p>
            <a:endParaRPr lang="tr-TR" sz="2000" dirty="0">
              <a:solidFill>
                <a:srgbClr val="3146DF"/>
              </a:solidFill>
            </a:endParaRPr>
          </a:p>
          <a:p>
            <a:r>
              <a:rPr lang="tr-TR" sz="2000" dirty="0">
                <a:solidFill>
                  <a:srgbClr val="3146DF"/>
                </a:solidFill>
              </a:rPr>
              <a:t>Angela </a:t>
            </a:r>
            <a:r>
              <a:rPr lang="tr-TR" sz="2000" dirty="0" err="1">
                <a:solidFill>
                  <a:srgbClr val="3146DF"/>
                </a:solidFill>
              </a:rPr>
              <a:t>Merke</a:t>
            </a:r>
            <a:r>
              <a:rPr lang="en-US" sz="2000" dirty="0">
                <a:solidFill>
                  <a:srgbClr val="3146DF"/>
                </a:solidFill>
              </a:rPr>
              <a:t>l</a:t>
            </a:r>
            <a:r>
              <a:rPr lang="tr-TR" sz="2000" dirty="0">
                <a:solidFill>
                  <a:srgbClr val="3146DF"/>
                </a:solidFill>
              </a:rPr>
              <a:t>	01.02.1770	Almanya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Modül 7 için Planımız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tr-TR" dirty="0"/>
              <a:t>Verileri kalıcı olarak nasıl saklarız?</a:t>
            </a:r>
          </a:p>
          <a:p>
            <a:pPr>
              <a:lnSpc>
                <a:spcPct val="120000"/>
              </a:lnSpc>
            </a:pPr>
            <a:r>
              <a:rPr lang="tr-TR" dirty="0"/>
              <a:t>Sabit diskten nasıl okur ve yazarız?</a:t>
            </a:r>
          </a:p>
          <a:p>
            <a:pPr>
              <a:lnSpc>
                <a:spcPct val="120000"/>
              </a:lnSpc>
            </a:pPr>
            <a:r>
              <a:rPr lang="tr-TR" dirty="0"/>
              <a:t>Dosya kavramı</a:t>
            </a:r>
          </a:p>
          <a:p>
            <a:pPr>
              <a:lnSpc>
                <a:spcPct val="120000"/>
              </a:lnSpc>
            </a:pPr>
            <a:r>
              <a:rPr lang="tr-TR" dirty="0"/>
              <a:t>Dosya açmak ve kapamak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287B-2966-4DC0-AB30-26BE9D09CD39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readlines</a:t>
            </a:r>
            <a:r>
              <a:rPr lang="tr-TR" dirty="0"/>
              <a:t>() fonksiyonu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96852"/>
          </a:xfrm>
        </p:spPr>
        <p:txBody>
          <a:bodyPr>
            <a:normAutofit lnSpcReduction="10000"/>
          </a:bodyPr>
          <a:lstStyle/>
          <a:p>
            <a:r>
              <a:rPr lang="tr-TR" dirty="0"/>
              <a:t>Açılan dosyaların satırlarını bir listeye ekler</a:t>
            </a:r>
          </a:p>
          <a:p>
            <a:r>
              <a:rPr lang="tr-TR" dirty="0"/>
              <a:t>Örnek:</a:t>
            </a:r>
          </a:p>
          <a:p>
            <a:pPr lvl="1">
              <a:buNone/>
            </a:pPr>
            <a:r>
              <a:rPr lang="nn-NO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"kayitlar.txt"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"r"</a:t>
            </a:r>
            <a:r>
              <a:rPr lang="tr-TR" dirty="0"/>
              <a:t>) </a:t>
            </a:r>
          </a:p>
          <a:p>
            <a:pPr lvl="1">
              <a:buNone/>
            </a:pPr>
            <a:r>
              <a:rPr lang="tr-TR" dirty="0" err="1"/>
              <a:t>tum_satirlar</a:t>
            </a:r>
            <a:r>
              <a:rPr lang="tr-TR" dirty="0"/>
              <a:t> = </a:t>
            </a:r>
            <a:r>
              <a:rPr lang="nn-NO" dirty="0"/>
              <a:t>dosya1.readlines()</a:t>
            </a:r>
            <a:endParaRPr lang="tr-TR" dirty="0"/>
          </a:p>
          <a:p>
            <a:pPr lvl="1">
              <a:buNone/>
            </a:pPr>
            <a:r>
              <a:rPr lang="nn-NO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n-NO" dirty="0"/>
              <a:t> </a:t>
            </a:r>
            <a:r>
              <a:rPr lang="tr-TR" dirty="0" err="1"/>
              <a:t>tum_satirlar</a:t>
            </a:r>
            <a:endParaRPr lang="nn-NO" dirty="0"/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683568" y="3897053"/>
            <a:ext cx="80032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</a:t>
            </a:r>
          </a:p>
          <a:p>
            <a:r>
              <a:rPr lang="tr-TR" sz="2400" dirty="0">
                <a:solidFill>
                  <a:srgbClr val="3146DF"/>
                </a:solidFill>
              </a:rPr>
              <a:t>['Erkay Savas\t01.05.1891\</a:t>
            </a:r>
            <a:r>
              <a:rPr lang="tr-TR" sz="2400" dirty="0" err="1">
                <a:solidFill>
                  <a:srgbClr val="3146DF"/>
                </a:solidFill>
              </a:rPr>
              <a:t>tIstanbul</a:t>
            </a:r>
            <a:r>
              <a:rPr lang="tr-TR" sz="2400" dirty="0">
                <a:solidFill>
                  <a:srgbClr val="3146DF"/>
                </a:solidFill>
              </a:rPr>
              <a:t>\n', 'Mazhar Alanson\t05.06.1950\</a:t>
            </a:r>
            <a:r>
              <a:rPr lang="tr-TR" sz="2400" dirty="0" err="1">
                <a:solidFill>
                  <a:srgbClr val="3146DF"/>
                </a:solidFill>
              </a:rPr>
              <a:t>tTrabzon</a:t>
            </a:r>
            <a:r>
              <a:rPr lang="tr-TR" sz="2400" dirty="0">
                <a:solidFill>
                  <a:srgbClr val="3146DF"/>
                </a:solidFill>
              </a:rPr>
              <a:t>\n', '</a:t>
            </a:r>
            <a:r>
              <a:rPr lang="tr-TR" sz="2400" dirty="0" err="1">
                <a:solidFill>
                  <a:srgbClr val="3146DF"/>
                </a:solidFill>
              </a:rPr>
              <a:t>Barrack</a:t>
            </a:r>
            <a:r>
              <a:rPr lang="tr-TR" sz="2400" dirty="0">
                <a:solidFill>
                  <a:srgbClr val="3146DF"/>
                </a:solidFill>
              </a:rPr>
              <a:t> Obama\t04.08.1960\</a:t>
            </a:r>
            <a:r>
              <a:rPr lang="tr-TR" sz="2400" dirty="0" err="1">
                <a:solidFill>
                  <a:srgbClr val="3146DF"/>
                </a:solidFill>
              </a:rPr>
              <a:t>tHawai</a:t>
            </a:r>
            <a:r>
              <a:rPr lang="tr-TR" sz="2400" dirty="0">
                <a:solidFill>
                  <a:srgbClr val="3146DF"/>
                </a:solidFill>
              </a:rPr>
              <a:t>\n', 'Angela </a:t>
            </a:r>
            <a:r>
              <a:rPr lang="tr-TR" sz="2400" dirty="0" err="1">
                <a:solidFill>
                  <a:srgbClr val="3146DF"/>
                </a:solidFill>
              </a:rPr>
              <a:t>Merke</a:t>
            </a:r>
            <a:r>
              <a:rPr lang="en-US" sz="2400" dirty="0">
                <a:solidFill>
                  <a:srgbClr val="3146DF"/>
                </a:solidFill>
              </a:rPr>
              <a:t>l</a:t>
            </a:r>
            <a:r>
              <a:rPr lang="tr-TR" sz="2400" dirty="0">
                <a:solidFill>
                  <a:srgbClr val="3146DF"/>
                </a:solidFill>
              </a:rPr>
              <a:t>\t01.02.1770\</a:t>
            </a:r>
            <a:r>
              <a:rPr lang="tr-TR" sz="2400" dirty="0" err="1">
                <a:solidFill>
                  <a:srgbClr val="3146DF"/>
                </a:solidFill>
              </a:rPr>
              <a:t>tAlmanya</a:t>
            </a:r>
            <a:r>
              <a:rPr lang="tr-TR" sz="2400" dirty="0">
                <a:solidFill>
                  <a:srgbClr val="3146DF"/>
                </a:solidFill>
              </a:rPr>
              <a:t>']</a:t>
            </a:r>
          </a:p>
          <a:p>
            <a:r>
              <a:rPr lang="tr-TR" sz="24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readlines</a:t>
            </a:r>
            <a:r>
              <a:rPr lang="tr-TR" dirty="0"/>
              <a:t>() fonksiyonu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96852"/>
          </a:xfrm>
        </p:spPr>
        <p:txBody>
          <a:bodyPr/>
          <a:lstStyle/>
          <a:p>
            <a:pPr>
              <a:buNone/>
            </a:pPr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kayitlar</a:t>
            </a:r>
            <a:r>
              <a:rPr lang="tr-TR" dirty="0">
                <a:solidFill>
                  <a:srgbClr val="00B050"/>
                </a:solidFill>
              </a:rPr>
              <a:t>.</a:t>
            </a:r>
            <a:r>
              <a:rPr lang="tr-TR" dirty="0" err="1">
                <a:solidFill>
                  <a:srgbClr val="00B050"/>
                </a:solidFill>
              </a:rPr>
              <a:t>txt</a:t>
            </a:r>
            <a:r>
              <a:rPr lang="tr-TR" dirty="0">
                <a:solidFill>
                  <a:srgbClr val="00B050"/>
                </a:solidFill>
              </a:rPr>
              <a:t>", "r"</a:t>
            </a:r>
            <a:r>
              <a:rPr lang="tr-TR" dirty="0"/>
              <a:t>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/>
              <a:t>kayitlar</a:t>
            </a:r>
            <a:r>
              <a:rPr lang="tr-TR" dirty="0"/>
              <a:t> = dosya1.</a:t>
            </a:r>
            <a:r>
              <a:rPr lang="tr-TR" dirty="0" err="1"/>
              <a:t>readlines</a:t>
            </a:r>
            <a:r>
              <a:rPr lang="tr-TR" dirty="0"/>
              <a:t>()</a:t>
            </a:r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 err="1">
                <a:solidFill>
                  <a:srgbClr val="7030A0"/>
                </a:solidFill>
              </a:rPr>
              <a:t>len</a:t>
            </a:r>
            <a:r>
              <a:rPr lang="tr-TR" dirty="0"/>
              <a:t>(</a:t>
            </a:r>
            <a:r>
              <a:rPr lang="tr-TR" dirty="0" err="1"/>
              <a:t>kayitlar</a:t>
            </a:r>
            <a:r>
              <a:rPr lang="tr-TR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683568" y="3897053"/>
            <a:ext cx="8003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</a:t>
            </a:r>
          </a:p>
          <a:p>
            <a:r>
              <a:rPr lang="tr-TR" sz="2400" dirty="0">
                <a:solidFill>
                  <a:srgbClr val="3146DF"/>
                </a:solidFill>
              </a:rPr>
              <a:t>4</a:t>
            </a:r>
          </a:p>
          <a:p>
            <a:r>
              <a:rPr lang="tr-TR" sz="24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Dosya (File)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tr-TR" dirty="0"/>
              <a:t>Verilerimizi sabit diskte dosyalar halinde saklarız.</a:t>
            </a:r>
          </a:p>
          <a:p>
            <a:pPr>
              <a:lnSpc>
                <a:spcPct val="120000"/>
              </a:lnSpc>
            </a:pPr>
            <a:r>
              <a:rPr lang="tr-TR" dirty="0"/>
              <a:t>Dosyaya erişmek için önce dosyayı açmamız gerekir</a:t>
            </a:r>
          </a:p>
          <a:p>
            <a:pPr>
              <a:lnSpc>
                <a:spcPct val="120000"/>
              </a:lnSpc>
            </a:pPr>
            <a:r>
              <a:rPr lang="tr-TR" dirty="0"/>
              <a:t>Dosyayı okumak ya da yazmak amacıyla farklı “</a:t>
            </a:r>
            <a:r>
              <a:rPr lang="tr-TR" dirty="0" err="1"/>
              <a:t>mod”larda</a:t>
            </a:r>
            <a:r>
              <a:rPr lang="tr-TR" dirty="0"/>
              <a:t> açarız.</a:t>
            </a:r>
          </a:p>
          <a:p>
            <a:pPr>
              <a:lnSpc>
                <a:spcPct val="120000"/>
              </a:lnSpc>
            </a:pPr>
            <a:r>
              <a:rPr lang="tr-TR" dirty="0"/>
              <a:t>Kullanılış şekli: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rgbClr val="660066"/>
                </a:solidFill>
              </a:rPr>
              <a:t>open</a:t>
            </a:r>
            <a:r>
              <a:rPr lang="en-US" dirty="0"/>
              <a:t>(“</a:t>
            </a:r>
            <a:r>
              <a:rPr lang="en-US" dirty="0" err="1">
                <a:solidFill>
                  <a:srgbClr val="008000"/>
                </a:solidFill>
              </a:rPr>
              <a:t>file_name</a:t>
            </a:r>
            <a:r>
              <a:rPr lang="en-US" dirty="0"/>
              <a:t>”, “</a:t>
            </a:r>
            <a:r>
              <a:rPr lang="en-US" dirty="0" err="1">
                <a:solidFill>
                  <a:srgbClr val="008000"/>
                </a:solidFill>
              </a:rPr>
              <a:t>mode_name</a:t>
            </a:r>
            <a:r>
              <a:rPr lang="en-US" dirty="0"/>
              <a:t>”)</a:t>
            </a:r>
            <a:endParaRPr lang="tr-TR" dirty="0"/>
          </a:p>
          <a:p>
            <a:pPr lvl="1">
              <a:lnSpc>
                <a:spcPct val="120000"/>
              </a:lnSpc>
            </a:pPr>
            <a:r>
              <a:rPr lang="en-US" dirty="0"/>
              <a:t>“</a:t>
            </a:r>
            <a:r>
              <a:rPr lang="en-US" dirty="0" err="1">
                <a:solidFill>
                  <a:srgbClr val="008000"/>
                </a:solidFill>
              </a:rPr>
              <a:t>mode_name</a:t>
            </a:r>
            <a:r>
              <a:rPr lang="en-US" dirty="0"/>
              <a:t>”</a:t>
            </a:r>
            <a:r>
              <a:rPr lang="tr-TR" dirty="0"/>
              <a:t> ile dosyayı ne amaçla açtığımız belirtiriz; örneğin okumak yada yazmak, her ikisi de vb.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tr-TR" dirty="0"/>
              <a:t>Dosya Açma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6869"/>
            <a:ext cx="8229600" cy="5578475"/>
          </a:xfrm>
        </p:spPr>
        <p:txBody>
          <a:bodyPr>
            <a:normAutofit lnSpcReduction="10000"/>
          </a:bodyPr>
          <a:lstStyle/>
          <a:p>
            <a:pPr>
              <a:lnSpc>
                <a:spcPct val="130000"/>
              </a:lnSpc>
            </a:pPr>
            <a:r>
              <a:rPr lang="tr-TR" dirty="0"/>
              <a:t>dosya_tutacağı = </a:t>
            </a:r>
            <a:r>
              <a:rPr lang="en-US" dirty="0">
                <a:solidFill>
                  <a:srgbClr val="660066"/>
                </a:solidFill>
              </a:rPr>
              <a:t>open</a:t>
            </a:r>
            <a:r>
              <a:rPr lang="en-US" dirty="0"/>
              <a:t>(</a:t>
            </a:r>
            <a:r>
              <a:rPr lang="en-US" dirty="0">
                <a:solidFill>
                  <a:srgbClr val="008000"/>
                </a:solidFill>
              </a:rPr>
              <a:t>"</a:t>
            </a:r>
            <a:r>
              <a:rPr lang="tr-TR" dirty="0">
                <a:solidFill>
                  <a:srgbClr val="008000"/>
                </a:solidFill>
              </a:rPr>
              <a:t>dosya</a:t>
            </a:r>
            <a:r>
              <a:rPr lang="en-US" dirty="0">
                <a:solidFill>
                  <a:srgbClr val="008000"/>
                </a:solidFill>
              </a:rPr>
              <a:t>_</a:t>
            </a:r>
            <a:r>
              <a:rPr lang="tr-TR" dirty="0">
                <a:solidFill>
                  <a:srgbClr val="008000"/>
                </a:solidFill>
              </a:rPr>
              <a:t>ismi</a:t>
            </a:r>
            <a:r>
              <a:rPr lang="en-US" dirty="0">
                <a:solidFill>
                  <a:srgbClr val="008000"/>
                </a:solidFill>
              </a:rPr>
              <a:t>.</a:t>
            </a:r>
            <a:r>
              <a:rPr lang="tr-TR" dirty="0">
                <a:solidFill>
                  <a:srgbClr val="008000"/>
                </a:solidFill>
              </a:rPr>
              <a:t>uzantısı</a:t>
            </a:r>
            <a:r>
              <a:rPr lang="en-US" dirty="0">
                <a:solidFill>
                  <a:srgbClr val="00800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8000"/>
                </a:solidFill>
              </a:rPr>
              <a:t>"w"</a:t>
            </a:r>
            <a:r>
              <a:rPr lang="en-US" dirty="0"/>
              <a:t>)</a:t>
            </a:r>
            <a:endParaRPr lang="tr-TR" dirty="0"/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rgbClr val="008000"/>
                </a:solidFill>
              </a:rPr>
              <a:t>"w"</a:t>
            </a:r>
            <a:r>
              <a:rPr lang="tr-TR" dirty="0"/>
              <a:t> </a:t>
            </a:r>
            <a:r>
              <a:rPr lang="tr-TR" dirty="0" err="1"/>
              <a:t>modu</a:t>
            </a:r>
            <a:r>
              <a:rPr lang="tr-TR" dirty="0"/>
              <a:t> dosyayı bir şey yazmak için açtığımızı belirtir.</a:t>
            </a:r>
          </a:p>
          <a:p>
            <a:pPr>
              <a:lnSpc>
                <a:spcPct val="130000"/>
              </a:lnSpc>
            </a:pPr>
            <a:r>
              <a:rPr lang="tr-TR" dirty="0"/>
              <a:t>Dosya uzantısı için şimdilik “.</a:t>
            </a:r>
            <a:r>
              <a:rPr lang="tr-TR" dirty="0" err="1"/>
              <a:t>txt</a:t>
            </a:r>
            <a:r>
              <a:rPr lang="tr-TR" dirty="0"/>
              <a:t>” yazalım. Bu </a:t>
            </a:r>
            <a:r>
              <a:rPr lang="tr-TR" dirty="0" err="1"/>
              <a:t>text</a:t>
            </a:r>
            <a:r>
              <a:rPr lang="tr-TR" dirty="0"/>
              <a:t>/metin dosyası  yazdığımızı belirtir. </a:t>
            </a:r>
          </a:p>
          <a:p>
            <a:pPr lvl="1">
              <a:lnSpc>
                <a:spcPct val="130000"/>
              </a:lnSpc>
            </a:pPr>
            <a:r>
              <a:rPr lang="tr-TR" dirty="0" err="1"/>
              <a:t>Text</a:t>
            </a:r>
            <a:r>
              <a:rPr lang="tr-TR" dirty="0"/>
              <a:t> dosyalarının içeriğini karakter dizisi olarak düşünebiliriz. </a:t>
            </a:r>
          </a:p>
          <a:p>
            <a:pPr>
              <a:lnSpc>
                <a:spcPct val="130000"/>
              </a:lnSpc>
            </a:pPr>
            <a:r>
              <a:rPr lang="tr-TR" dirty="0"/>
              <a:t>Dosya ismini yazarken dikkat</a:t>
            </a:r>
          </a:p>
          <a:p>
            <a:pPr lvl="1">
              <a:lnSpc>
                <a:spcPct val="130000"/>
              </a:lnSpc>
            </a:pPr>
            <a:r>
              <a:rPr lang="tr-TR" dirty="0"/>
              <a:t>C:\python27\ornek_programlar\ornek1.txt </a:t>
            </a:r>
            <a:r>
              <a:rPr lang="tr-TR" dirty="0">
                <a:sym typeface="Wingdings" pitchFamily="2" charset="2"/>
              </a:rPr>
              <a:t> yanlış</a:t>
            </a:r>
          </a:p>
          <a:p>
            <a:pPr lvl="1">
              <a:lnSpc>
                <a:spcPct val="130000"/>
              </a:lnSpc>
            </a:pPr>
            <a:r>
              <a:rPr lang="tr-TR" dirty="0">
                <a:sym typeface="Wingdings" pitchFamily="2" charset="2"/>
              </a:rPr>
              <a:t>C:\\python\\ornek_programlar\\ornek1.txt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Dosya Açma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tr-TR" dirty="0"/>
              <a:t>Yol (</a:t>
            </a:r>
            <a:r>
              <a:rPr lang="tr-TR" dirty="0" err="1"/>
              <a:t>path</a:t>
            </a:r>
            <a:r>
              <a:rPr lang="tr-TR" dirty="0"/>
              <a:t>) belirtmezsek, dosya programın olduğu dizinde açılır</a:t>
            </a:r>
          </a:p>
          <a:p>
            <a:pPr lvl="1">
              <a:lnSpc>
                <a:spcPct val="130000"/>
              </a:lnSpc>
            </a:pPr>
            <a:r>
              <a:rPr lang="tr-TR" dirty="0"/>
              <a:t>dosya1 =</a:t>
            </a:r>
            <a:r>
              <a:rPr lang="tr-TR" dirty="0">
                <a:solidFill>
                  <a:srgbClr val="660066"/>
                </a:solidFill>
              </a:rPr>
              <a:t> </a:t>
            </a:r>
            <a:r>
              <a:rPr lang="en-US" dirty="0">
                <a:solidFill>
                  <a:srgbClr val="660066"/>
                </a:solidFill>
              </a:rPr>
              <a:t>open</a:t>
            </a:r>
            <a:r>
              <a:rPr lang="en-US" dirty="0"/>
              <a:t>(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tr-TR" dirty="0">
                <a:solidFill>
                  <a:srgbClr val="00B050"/>
                </a:solidFill>
              </a:rPr>
              <a:t>ornek1</a:t>
            </a:r>
            <a:r>
              <a:rPr lang="en-US" dirty="0">
                <a:solidFill>
                  <a:srgbClr val="00B050"/>
                </a:solidFill>
              </a:rPr>
              <a:t>.</a:t>
            </a:r>
            <a:r>
              <a:rPr lang="tr-TR" dirty="0" err="1">
                <a:solidFill>
                  <a:srgbClr val="00B050"/>
                </a:solidFill>
              </a:rPr>
              <a:t>txt</a:t>
            </a:r>
            <a:r>
              <a:rPr lang="en-US" dirty="0">
                <a:solidFill>
                  <a:srgbClr val="00B050"/>
                </a:solidFill>
              </a:rPr>
              <a:t>", "w"</a:t>
            </a:r>
            <a:r>
              <a:rPr lang="en-US" dirty="0"/>
              <a:t>)</a:t>
            </a:r>
            <a:endParaRPr lang="tr-TR" dirty="0"/>
          </a:p>
          <a:p>
            <a:pPr>
              <a:lnSpc>
                <a:spcPct val="130000"/>
              </a:lnSpc>
            </a:pPr>
            <a:r>
              <a:rPr lang="tr-TR" dirty="0"/>
              <a:t>Başka bir dizinde açmak istiyorsak, o zaman tam </a:t>
            </a:r>
            <a:r>
              <a:rPr lang="tr-TR" dirty="0" err="1"/>
              <a:t>path</a:t>
            </a:r>
            <a:r>
              <a:rPr lang="tr-TR" dirty="0"/>
              <a:t> tanımlamamız gerekiyor</a:t>
            </a:r>
          </a:p>
          <a:p>
            <a:pPr lvl="1">
              <a:lnSpc>
                <a:spcPct val="130000"/>
              </a:lnSpc>
            </a:pPr>
            <a:r>
              <a:rPr lang="tr-TR" dirty="0"/>
              <a:t>dosya1 = </a:t>
            </a:r>
            <a:r>
              <a:rPr lang="en-US" dirty="0">
                <a:solidFill>
                  <a:srgbClr val="660066"/>
                </a:solidFill>
              </a:rPr>
              <a:t>open</a:t>
            </a:r>
            <a:r>
              <a:rPr lang="en-US" dirty="0"/>
              <a:t>(</a:t>
            </a:r>
            <a:r>
              <a:rPr lang="en-US" dirty="0">
                <a:solidFill>
                  <a:srgbClr val="00B050"/>
                </a:solidFill>
              </a:rPr>
              <a:t>"D:\\Python27\\programs\\ornek1.txt"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"w"</a:t>
            </a:r>
            <a:r>
              <a:rPr lang="en-US" dirty="0"/>
              <a:t>)</a:t>
            </a:r>
            <a:endParaRPr lang="tr-TR" dirty="0"/>
          </a:p>
          <a:p>
            <a:pPr>
              <a:lnSpc>
                <a:spcPct val="130000"/>
              </a:lnSpc>
            </a:pPr>
            <a:r>
              <a:rPr lang="tr-TR" dirty="0"/>
              <a:t>Mac OS </a:t>
            </a:r>
            <a:r>
              <a:rPr lang="tr-TR" dirty="0" err="1"/>
              <a:t>X’te</a:t>
            </a:r>
            <a:r>
              <a:rPr lang="tr-TR" dirty="0"/>
              <a:t> “\\” yerine “//” kullanılır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tr-TR" dirty="0"/>
              <a:t>Dosyaya Yazma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8644"/>
            <a:ext cx="8229600" cy="510770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/>
              <a:t>Burada izleyeceğiniz adımlar şu şekilde yazılabilir: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tr-TR" dirty="0"/>
              <a:t>Dosyanızı açın</a:t>
            </a:r>
          </a:p>
          <a:p>
            <a:pPr marL="914400" lvl="1" indent="-514350">
              <a:lnSpc>
                <a:spcPct val="120000"/>
              </a:lnSpc>
            </a:pPr>
            <a:r>
              <a:rPr lang="tr-TR" dirty="0">
                <a:solidFill>
                  <a:srgbClr val="C00000"/>
                </a:solidFill>
              </a:rPr>
              <a:t>Örnek:</a:t>
            </a:r>
            <a:r>
              <a:rPr lang="tr-TR" dirty="0"/>
              <a:t> dosya1 = </a:t>
            </a:r>
            <a:r>
              <a:rPr lang="en-US" dirty="0">
                <a:solidFill>
                  <a:srgbClr val="660066"/>
                </a:solidFill>
              </a:rPr>
              <a:t>open</a:t>
            </a:r>
            <a:r>
              <a:rPr lang="en-US" dirty="0"/>
              <a:t>(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tr-TR" dirty="0">
                <a:solidFill>
                  <a:srgbClr val="00B050"/>
                </a:solidFill>
              </a:rPr>
              <a:t>ornek1</a:t>
            </a:r>
            <a:r>
              <a:rPr lang="en-US" dirty="0">
                <a:solidFill>
                  <a:srgbClr val="00B050"/>
                </a:solidFill>
              </a:rPr>
              <a:t>.</a:t>
            </a:r>
            <a:r>
              <a:rPr lang="tr-TR" dirty="0" err="1">
                <a:solidFill>
                  <a:srgbClr val="00B050"/>
                </a:solidFill>
              </a:rPr>
              <a:t>txt</a:t>
            </a:r>
            <a:r>
              <a:rPr lang="en-US" dirty="0">
                <a:solidFill>
                  <a:srgbClr val="00B050"/>
                </a:solidFill>
              </a:rPr>
              <a:t>", "w"</a:t>
            </a:r>
            <a:r>
              <a:rPr lang="en-US" dirty="0"/>
              <a:t>)</a:t>
            </a:r>
            <a:endParaRPr lang="tr-TR" dirty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tr-TR" dirty="0" err="1">
                <a:solidFill>
                  <a:srgbClr val="660066"/>
                </a:solidFill>
              </a:rPr>
              <a:t>write</a:t>
            </a:r>
            <a:r>
              <a:rPr lang="tr-TR" dirty="0"/>
              <a:t>() fonksiyonu ile dosyanıza veri yazabilirsiniz/ekleyebilirsiniz</a:t>
            </a:r>
          </a:p>
          <a:p>
            <a:pPr marL="914400" lvl="1" indent="-514350">
              <a:lnSpc>
                <a:spcPct val="120000"/>
              </a:lnSpc>
            </a:pPr>
            <a:r>
              <a:rPr lang="tr-TR" dirty="0">
                <a:solidFill>
                  <a:srgbClr val="C00000"/>
                </a:solidFill>
              </a:rPr>
              <a:t>Örnek: </a:t>
            </a:r>
            <a:r>
              <a:rPr lang="tr-TR" dirty="0"/>
              <a:t>dosya1.</a:t>
            </a:r>
            <a:r>
              <a:rPr lang="tr-TR" dirty="0">
                <a:solidFill>
                  <a:srgbClr val="660066"/>
                </a:solidFill>
              </a:rPr>
              <a:t>write</a:t>
            </a:r>
            <a:r>
              <a:rPr lang="tr-TR" dirty="0"/>
              <a:t>(</a:t>
            </a:r>
            <a:r>
              <a:rPr lang="en-US" dirty="0">
                <a:solidFill>
                  <a:srgbClr val="00B050"/>
                </a:solidFill>
              </a:rPr>
              <a:t>“</a:t>
            </a:r>
            <a:r>
              <a:rPr lang="en-US" dirty="0" err="1">
                <a:solidFill>
                  <a:srgbClr val="00B050"/>
                </a:solidFill>
              </a:rPr>
              <a:t>Sabanci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Universitesi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tr-TR" dirty="0"/>
              <a:t>)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tr-TR" dirty="0"/>
              <a:t>Dosya ile işiniz bittiğinde dosyayı </a:t>
            </a:r>
            <a:r>
              <a:rPr lang="tr-TR" dirty="0" err="1">
                <a:solidFill>
                  <a:srgbClr val="660066"/>
                </a:solidFill>
              </a:rPr>
              <a:t>close</a:t>
            </a:r>
            <a:r>
              <a:rPr lang="tr-TR" dirty="0"/>
              <a:t>() fonksiyonu ile</a:t>
            </a:r>
          </a:p>
          <a:p>
            <a:pPr marL="914400" lvl="1" indent="-514350">
              <a:lnSpc>
                <a:spcPct val="120000"/>
              </a:lnSpc>
            </a:pPr>
            <a:r>
              <a:rPr lang="tr-TR" dirty="0">
                <a:solidFill>
                  <a:srgbClr val="C00000"/>
                </a:solidFill>
              </a:rPr>
              <a:t>Örnek: </a:t>
            </a:r>
            <a:r>
              <a:rPr lang="tr-TR" dirty="0"/>
              <a:t>dosya1.</a:t>
            </a:r>
            <a:r>
              <a:rPr lang="tr-TR" dirty="0" err="1">
                <a:solidFill>
                  <a:srgbClr val="660066"/>
                </a:solidFill>
              </a:rPr>
              <a:t>close</a:t>
            </a:r>
            <a:r>
              <a:rPr lang="tr-TR" dirty="0"/>
              <a:t>()</a:t>
            </a:r>
          </a:p>
          <a:p>
            <a:pPr marL="914400" lvl="1" indent="-514350">
              <a:lnSpc>
                <a:spcPct val="120000"/>
              </a:lnSpc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Uyarılar ve Dosya Açma </a:t>
            </a:r>
            <a:r>
              <a:rPr lang="tr-TR" dirty="0" err="1"/>
              <a:t>Modlar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20000"/>
              </a:lnSpc>
            </a:pPr>
            <a:r>
              <a:rPr lang="tr-TR" dirty="0"/>
              <a:t>Dosyanızla işiniz bittiği zaman mutlaka kapatın</a:t>
            </a:r>
          </a:p>
          <a:p>
            <a:pPr marL="514350" indent="-514350">
              <a:lnSpc>
                <a:spcPct val="120000"/>
              </a:lnSpc>
            </a:pPr>
            <a:r>
              <a:rPr lang="tr-TR" dirty="0">
                <a:solidFill>
                  <a:srgbClr val="FF0000"/>
                </a:solidFill>
              </a:rPr>
              <a:t>Dikkat: </a:t>
            </a:r>
            <a:r>
              <a:rPr lang="tr-TR" dirty="0"/>
              <a:t>Eğer dosyanızın içinde veri varsa, </a:t>
            </a:r>
            <a:r>
              <a:rPr lang="en-US" dirty="0">
                <a:solidFill>
                  <a:srgbClr val="00B050"/>
                </a:solidFill>
              </a:rPr>
              <a:t>"w"</a:t>
            </a:r>
            <a:r>
              <a:rPr lang="tr-TR" dirty="0"/>
              <a:t> </a:t>
            </a:r>
            <a:r>
              <a:rPr lang="tr-TR" dirty="0" err="1"/>
              <a:t>modunda</a:t>
            </a:r>
            <a:r>
              <a:rPr lang="tr-TR" dirty="0"/>
              <a:t> açarsanız içindekiler silinir</a:t>
            </a:r>
          </a:p>
          <a:p>
            <a:pPr>
              <a:lnSpc>
                <a:spcPct val="120000"/>
              </a:lnSpc>
            </a:pPr>
            <a:r>
              <a:rPr lang="tr-TR" dirty="0"/>
              <a:t>Farklı dosya açma </a:t>
            </a:r>
            <a:r>
              <a:rPr lang="tr-TR" dirty="0" err="1"/>
              <a:t>modları</a:t>
            </a:r>
            <a:r>
              <a:rPr lang="tr-TR" dirty="0"/>
              <a:t>: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Okumak için </a:t>
            </a:r>
            <a:r>
              <a:rPr lang="en-US" dirty="0">
                <a:solidFill>
                  <a:srgbClr val="00B050"/>
                </a:solidFill>
              </a:rPr>
              <a:t>" </a:t>
            </a:r>
            <a:r>
              <a:rPr lang="tr-TR" dirty="0">
                <a:solidFill>
                  <a:srgbClr val="00B050"/>
                </a:solidFill>
              </a:rPr>
              <a:t>r</a:t>
            </a:r>
            <a:r>
              <a:rPr lang="en-US" dirty="0">
                <a:solidFill>
                  <a:srgbClr val="00B050"/>
                </a:solidFill>
              </a:rPr>
              <a:t> "</a:t>
            </a:r>
            <a:r>
              <a:rPr lang="tr-TR" dirty="0"/>
              <a:t> 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Hem okumak hem de yazmak için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tr-TR" dirty="0">
                <a:solidFill>
                  <a:srgbClr val="00B050"/>
                </a:solidFill>
              </a:rPr>
              <a:t>r+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tr-TR" dirty="0">
                <a:solidFill>
                  <a:srgbClr val="00B050"/>
                </a:solidFill>
              </a:rPr>
              <a:t> 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Veri eklemek için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tr-TR" dirty="0">
                <a:solidFill>
                  <a:srgbClr val="00B050"/>
                </a:solidFill>
              </a:rPr>
              <a:t>a</a:t>
            </a:r>
            <a:r>
              <a:rPr lang="en-US" dirty="0">
                <a:solidFill>
                  <a:srgbClr val="00B050"/>
                </a:solidFill>
              </a:rPr>
              <a:t>"</a:t>
            </a:r>
            <a:endParaRPr lang="tr-TR" dirty="0">
              <a:solidFill>
                <a:srgbClr val="00B050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tr-TR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tr-TR" dirty="0"/>
              <a:t>Örnek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34096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  <a:buNone/>
            </a:pPr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"ornek1.</a:t>
            </a:r>
            <a:r>
              <a:rPr lang="tr-TR" dirty="0" err="1">
                <a:solidFill>
                  <a:srgbClr val="00B050"/>
                </a:solidFill>
              </a:rPr>
              <a:t>txt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"w"</a:t>
            </a:r>
            <a:r>
              <a:rPr lang="tr-TR" dirty="0"/>
              <a:t>)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dosya1.</a:t>
            </a:r>
            <a:r>
              <a:rPr lang="tr-TR" dirty="0">
                <a:solidFill>
                  <a:srgbClr val="7030A0"/>
                </a:solidFill>
              </a:rPr>
              <a:t>write</a:t>
            </a:r>
            <a:r>
              <a:rPr lang="tr-TR" dirty="0"/>
              <a:t>(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Sabanci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Universitesi</a:t>
            </a:r>
            <a:r>
              <a:rPr lang="tr-TR" dirty="0">
                <a:solidFill>
                  <a:srgbClr val="00B050"/>
                </a:solidFill>
              </a:rPr>
              <a:t>")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dosya1.</a:t>
            </a:r>
            <a:r>
              <a:rPr lang="tr-TR" dirty="0" err="1">
                <a:solidFill>
                  <a:srgbClr val="7030A0"/>
                </a:solidFill>
              </a:rPr>
              <a:t>close</a:t>
            </a:r>
            <a:r>
              <a:rPr lang="tr-TR" dirty="0"/>
              <a:t>()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"ornek1.</a:t>
            </a:r>
            <a:r>
              <a:rPr lang="tr-TR" dirty="0" err="1">
                <a:solidFill>
                  <a:srgbClr val="00B050"/>
                </a:solidFill>
              </a:rPr>
              <a:t>txt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"a"</a:t>
            </a:r>
            <a:r>
              <a:rPr lang="tr-TR" dirty="0"/>
              <a:t>)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dosya1.</a:t>
            </a:r>
            <a:r>
              <a:rPr lang="tr-TR" dirty="0">
                <a:solidFill>
                  <a:srgbClr val="7030A0"/>
                </a:solidFill>
              </a:rPr>
              <a:t>write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Sabanci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Universitesi</a:t>
            </a:r>
            <a:r>
              <a:rPr lang="tr-TR" dirty="0">
                <a:solidFill>
                  <a:srgbClr val="00B050"/>
                </a:solidFill>
              </a:rPr>
              <a:t>")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dosya1.</a:t>
            </a:r>
            <a:r>
              <a:rPr lang="tr-TR" dirty="0" err="1">
                <a:solidFill>
                  <a:srgbClr val="7030A0"/>
                </a:solidFill>
              </a:rPr>
              <a:t>close</a:t>
            </a:r>
            <a:r>
              <a:rPr lang="tr-TR" dirty="0"/>
              <a:t>()</a:t>
            </a:r>
          </a:p>
          <a:p>
            <a:pPr>
              <a:lnSpc>
                <a:spcPct val="130000"/>
              </a:lnSpc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82860" y="4844181"/>
            <a:ext cx="8229600" cy="1512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Dosyanın içi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tr-TR" sz="2800" dirty="0" err="1"/>
              <a:t>Sabanci</a:t>
            </a:r>
            <a:r>
              <a:rPr lang="tr-TR" sz="2800" dirty="0"/>
              <a:t> </a:t>
            </a:r>
            <a:r>
              <a:rPr lang="tr-TR" sz="2800" dirty="0" err="1"/>
              <a:t>UniversitesiSabanci</a:t>
            </a:r>
            <a:r>
              <a:rPr lang="tr-TR" sz="2800" dirty="0"/>
              <a:t> </a:t>
            </a:r>
            <a:r>
              <a:rPr lang="tr-TR" sz="2800" dirty="0" err="1"/>
              <a:t>Universitesi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160948"/>
          </a:xfrm>
        </p:spPr>
        <p:txBody>
          <a:bodyPr/>
          <a:lstStyle/>
          <a:p>
            <a:pPr>
              <a:buNone/>
            </a:pPr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"ornek1.</a:t>
            </a:r>
            <a:r>
              <a:rPr lang="tr-TR" dirty="0" err="1">
                <a:solidFill>
                  <a:srgbClr val="00B050"/>
                </a:solidFill>
              </a:rPr>
              <a:t>txt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"w"</a:t>
            </a:r>
            <a:r>
              <a:rPr lang="tr-TR" dirty="0"/>
              <a:t>)</a:t>
            </a:r>
          </a:p>
          <a:p>
            <a:pPr>
              <a:buNone/>
            </a:pPr>
            <a:r>
              <a:rPr lang="tr-TR" dirty="0"/>
              <a:t>dosya1.</a:t>
            </a:r>
            <a:r>
              <a:rPr lang="tr-TR" dirty="0">
                <a:solidFill>
                  <a:srgbClr val="7030A0"/>
                </a:solidFill>
              </a:rPr>
              <a:t>write</a:t>
            </a:r>
            <a:r>
              <a:rPr lang="tr-TR" dirty="0"/>
              <a:t>(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Sabanci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Universitesi</a:t>
            </a:r>
            <a:r>
              <a:rPr lang="tr-TR" dirty="0">
                <a:solidFill>
                  <a:srgbClr val="00B050"/>
                </a:solidFill>
              </a:rPr>
              <a:t>")</a:t>
            </a:r>
          </a:p>
          <a:p>
            <a:pPr>
              <a:buNone/>
            </a:pPr>
            <a:r>
              <a:rPr lang="tr-TR" dirty="0"/>
              <a:t>dosya1.</a:t>
            </a:r>
            <a:r>
              <a:rPr lang="tr-TR" dirty="0" err="1">
                <a:solidFill>
                  <a:srgbClr val="7030A0"/>
                </a:solidFill>
              </a:rPr>
              <a:t>close</a:t>
            </a:r>
            <a:r>
              <a:rPr lang="tr-TR" dirty="0"/>
              <a:t>()</a:t>
            </a:r>
          </a:p>
          <a:p>
            <a:pPr>
              <a:buNone/>
            </a:pPr>
            <a:r>
              <a:rPr lang="tr-TR" dirty="0"/>
              <a:t>dosya1 = </a:t>
            </a:r>
            <a:r>
              <a:rPr lang="tr-TR" dirty="0" err="1">
                <a:solidFill>
                  <a:srgbClr val="7030A0"/>
                </a:solidFill>
              </a:rPr>
              <a:t>open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"ornek1.</a:t>
            </a:r>
            <a:r>
              <a:rPr lang="tr-TR" dirty="0" err="1">
                <a:solidFill>
                  <a:srgbClr val="00B050"/>
                </a:solidFill>
              </a:rPr>
              <a:t>txt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"a"</a:t>
            </a:r>
            <a:r>
              <a:rPr lang="tr-TR" dirty="0"/>
              <a:t>)</a:t>
            </a:r>
          </a:p>
          <a:p>
            <a:pPr>
              <a:buNone/>
            </a:pPr>
            <a:r>
              <a:rPr lang="tr-TR" dirty="0"/>
              <a:t>dosya1.</a:t>
            </a:r>
            <a:r>
              <a:rPr lang="tr-TR" dirty="0">
                <a:solidFill>
                  <a:srgbClr val="7030A0"/>
                </a:solidFill>
              </a:rPr>
              <a:t>write</a:t>
            </a:r>
            <a:r>
              <a:rPr lang="tr-TR" dirty="0"/>
              <a:t>(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tr-TR" dirty="0">
                <a:solidFill>
                  <a:srgbClr val="00B050"/>
                </a:solidFill>
              </a:rPr>
              <a:t>\n</a:t>
            </a:r>
            <a:r>
              <a:rPr lang="en-US" dirty="0" err="1">
                <a:solidFill>
                  <a:srgbClr val="00B050"/>
                </a:solidFill>
              </a:rPr>
              <a:t>Sabanci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Universitesi</a:t>
            </a:r>
            <a:r>
              <a:rPr lang="tr-TR" dirty="0">
                <a:solidFill>
                  <a:srgbClr val="00B050"/>
                </a:solidFill>
              </a:rPr>
              <a:t>")</a:t>
            </a:r>
          </a:p>
          <a:p>
            <a:pPr>
              <a:buNone/>
            </a:pPr>
            <a:r>
              <a:rPr lang="tr-TR" dirty="0"/>
              <a:t>dosya1.</a:t>
            </a:r>
            <a:r>
              <a:rPr lang="tr-TR" dirty="0" err="1">
                <a:solidFill>
                  <a:srgbClr val="7030A0"/>
                </a:solidFill>
              </a:rPr>
              <a:t>close</a:t>
            </a:r>
            <a:r>
              <a:rPr lang="tr-TR" dirty="0"/>
              <a:t>()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761149"/>
            <a:ext cx="8229600" cy="15121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Dosyanın içi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tr-TR" sz="2800" dirty="0" err="1"/>
              <a:t>Sabanci</a:t>
            </a:r>
            <a:r>
              <a:rPr lang="tr-TR" sz="2800" dirty="0"/>
              <a:t> </a:t>
            </a:r>
            <a:r>
              <a:rPr lang="tr-TR" sz="2800" dirty="0" err="1"/>
              <a:t>Universitesi</a:t>
            </a:r>
            <a:endParaRPr lang="tr-TR" sz="2800" dirty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tr-TR" sz="2800" dirty="0" err="1"/>
              <a:t>Sabanci</a:t>
            </a:r>
            <a:r>
              <a:rPr lang="tr-TR" sz="2800" dirty="0"/>
              <a:t> </a:t>
            </a:r>
            <a:r>
              <a:rPr lang="tr-TR" sz="2800" dirty="0" err="1"/>
              <a:t>Universitesi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</TotalTime>
  <Words>1137</Words>
  <Application>Microsoft Office PowerPoint</Application>
  <PresentationFormat>On-screen Show (4:3)</PresentationFormat>
  <Paragraphs>261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Ofis Teması</vt:lpstr>
      <vt:lpstr>Bilgisayar Programlamasına ve Veri Analizine Giriş - VII</vt:lpstr>
      <vt:lpstr>Modül 7 için Planımız </vt:lpstr>
      <vt:lpstr>Dosya (File)</vt:lpstr>
      <vt:lpstr>Dosya Açma</vt:lpstr>
      <vt:lpstr>Dosya Açma</vt:lpstr>
      <vt:lpstr>Dosyaya Yazma</vt:lpstr>
      <vt:lpstr>Uyarılar ve Dosya Açma Modlar</vt:lpstr>
      <vt:lpstr>Örnek 1</vt:lpstr>
      <vt:lpstr>Örnek 2</vt:lpstr>
      <vt:lpstr>Örnek 3</vt:lpstr>
      <vt:lpstr>Dosyanın İçeriğini Okumak</vt:lpstr>
      <vt:lpstr>Küçük Ödev</vt:lpstr>
      <vt:lpstr>Küçük Ödevin Devamı</vt:lpstr>
      <vt:lpstr>Ya O Dosya Yoksa</vt:lpstr>
      <vt:lpstr>Bu Artık Küçük Bir Ödev Değil</vt:lpstr>
      <vt:lpstr>Farklı Dosya Okuma Şekilleri</vt:lpstr>
      <vt:lpstr>readline()</vt:lpstr>
      <vt:lpstr>readline()</vt:lpstr>
      <vt:lpstr>Tüm Satırları Birden Okumak</vt:lpstr>
      <vt:lpstr>readlines() fonksiyonu</vt:lpstr>
      <vt:lpstr>readlines() fonksiyonu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Bilgisayar Programlamasına ve Veri Analizine Giriş</dc:title>
  <dc:creator>Erkay Savaş</dc:creator>
  <cp:lastModifiedBy>Hüsnü Yenigün</cp:lastModifiedBy>
  <cp:revision>437</cp:revision>
  <dcterms:created xsi:type="dcterms:W3CDTF">2015-06-17T11:57:35Z</dcterms:created>
  <dcterms:modified xsi:type="dcterms:W3CDTF">2016-08-02T18:45:17Z</dcterms:modified>
</cp:coreProperties>
</file>